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3"/>
  </p:notesMasterIdLst>
  <p:sldIdLst>
    <p:sldId id="256" r:id="rId2"/>
    <p:sldId id="337" r:id="rId3"/>
    <p:sldId id="257" r:id="rId4"/>
    <p:sldId id="339" r:id="rId5"/>
    <p:sldId id="474" r:id="rId6"/>
    <p:sldId id="494" r:id="rId7"/>
    <p:sldId id="512" r:id="rId8"/>
    <p:sldId id="258" r:id="rId9"/>
    <p:sldId id="433" r:id="rId10"/>
    <p:sldId id="389" r:id="rId11"/>
    <p:sldId id="338" r:id="rId12"/>
    <p:sldId id="434" r:id="rId13"/>
    <p:sldId id="435" r:id="rId14"/>
    <p:sldId id="464" r:id="rId15"/>
    <p:sldId id="436" r:id="rId16"/>
    <p:sldId id="437" r:id="rId17"/>
    <p:sldId id="465" r:id="rId18"/>
    <p:sldId id="466" r:id="rId19"/>
    <p:sldId id="477" r:id="rId20"/>
    <p:sldId id="259" r:id="rId21"/>
    <p:sldId id="478" r:id="rId22"/>
    <p:sldId id="479" r:id="rId23"/>
    <p:sldId id="480" r:id="rId24"/>
    <p:sldId id="481" r:id="rId25"/>
    <p:sldId id="489" r:id="rId26"/>
    <p:sldId id="490" r:id="rId27"/>
    <p:sldId id="491" r:id="rId28"/>
    <p:sldId id="461" r:id="rId29"/>
    <p:sldId id="462" r:id="rId30"/>
    <p:sldId id="463" r:id="rId31"/>
    <p:sldId id="482" r:id="rId32"/>
    <p:sldId id="483" r:id="rId33"/>
    <p:sldId id="484" r:id="rId34"/>
    <p:sldId id="485" r:id="rId35"/>
    <p:sldId id="486" r:id="rId36"/>
    <p:sldId id="487" r:id="rId37"/>
    <p:sldId id="488" r:id="rId38"/>
    <p:sldId id="473" r:id="rId39"/>
    <p:sldId id="260" r:id="rId40"/>
    <p:sldId id="341" r:id="rId41"/>
    <p:sldId id="390" r:id="rId42"/>
    <p:sldId id="391" r:id="rId43"/>
    <p:sldId id="319" r:id="rId44"/>
    <p:sldId id="278" r:id="rId45"/>
    <p:sldId id="511" r:id="rId46"/>
    <p:sldId id="271" r:id="rId47"/>
    <p:sldId id="272" r:id="rId48"/>
    <p:sldId id="438" r:id="rId49"/>
    <p:sldId id="440" r:id="rId50"/>
    <p:sldId id="439" r:id="rId51"/>
    <p:sldId id="492" r:id="rId52"/>
    <p:sldId id="493" r:id="rId53"/>
    <p:sldId id="495" r:id="rId54"/>
    <p:sldId id="496" r:id="rId55"/>
    <p:sldId id="261" r:id="rId56"/>
    <p:sldId id="342" r:id="rId57"/>
    <p:sldId id="443" r:id="rId58"/>
    <p:sldId id="444" r:id="rId59"/>
    <p:sldId id="445" r:id="rId60"/>
    <p:sldId id="446" r:id="rId61"/>
    <p:sldId id="447" r:id="rId62"/>
    <p:sldId id="448" r:id="rId63"/>
    <p:sldId id="449" r:id="rId64"/>
    <p:sldId id="450" r:id="rId65"/>
    <p:sldId id="451" r:id="rId66"/>
    <p:sldId id="452" r:id="rId67"/>
    <p:sldId id="453" r:id="rId68"/>
    <p:sldId id="454" r:id="rId69"/>
    <p:sldId id="455" r:id="rId70"/>
    <p:sldId id="456" r:id="rId71"/>
    <p:sldId id="457" r:id="rId72"/>
    <p:sldId id="458" r:id="rId73"/>
    <p:sldId id="276" r:id="rId74"/>
    <p:sldId id="277" r:id="rId75"/>
    <p:sldId id="320" r:id="rId76"/>
    <p:sldId id="321" r:id="rId77"/>
    <p:sldId id="322" r:id="rId78"/>
    <p:sldId id="497" r:id="rId79"/>
    <p:sldId id="262" r:id="rId80"/>
    <p:sldId id="343" r:id="rId81"/>
    <p:sldId id="323" r:id="rId82"/>
    <p:sldId id="324" r:id="rId83"/>
    <p:sldId id="273" r:id="rId84"/>
    <p:sldId id="326" r:id="rId85"/>
    <p:sldId id="498" r:id="rId86"/>
    <p:sldId id="499" r:id="rId87"/>
    <p:sldId id="263" r:id="rId88"/>
    <p:sldId id="275" r:id="rId89"/>
    <p:sldId id="301" r:id="rId90"/>
    <p:sldId id="327" r:id="rId91"/>
    <p:sldId id="307" r:id="rId92"/>
    <p:sldId id="325" r:id="rId93"/>
    <p:sldId id="274" r:id="rId94"/>
    <p:sldId id="283" r:id="rId95"/>
    <p:sldId id="432" r:id="rId96"/>
    <p:sldId id="282" r:id="rId97"/>
    <p:sldId id="330" r:id="rId98"/>
    <p:sldId id="502" r:id="rId99"/>
    <p:sldId id="335" r:id="rId100"/>
    <p:sldId id="336" r:id="rId101"/>
    <p:sldId id="500" r:id="rId102"/>
    <p:sldId id="501" r:id="rId103"/>
    <p:sldId id="264" r:id="rId104"/>
    <p:sldId id="345" r:id="rId105"/>
    <p:sldId id="394" r:id="rId106"/>
    <p:sldId id="395" r:id="rId107"/>
    <p:sldId id="396" r:id="rId108"/>
    <p:sldId id="308" r:id="rId109"/>
    <p:sldId id="279" r:id="rId110"/>
    <p:sldId id="280" r:id="rId111"/>
    <p:sldId id="503" r:id="rId112"/>
    <p:sldId id="504" r:id="rId113"/>
    <p:sldId id="270" r:id="rId114"/>
    <p:sldId id="346" r:id="rId115"/>
    <p:sldId id="398" r:id="rId116"/>
    <p:sldId id="397" r:id="rId117"/>
    <p:sldId id="467" r:id="rId118"/>
    <p:sldId id="290" r:id="rId119"/>
    <p:sldId id="468" r:id="rId120"/>
    <p:sldId id="309" r:id="rId121"/>
    <p:sldId id="469" r:id="rId122"/>
    <p:sldId id="427" r:id="rId123"/>
    <p:sldId id="367" r:id="rId124"/>
    <p:sldId id="366" r:id="rId125"/>
    <p:sldId id="312" r:id="rId126"/>
    <p:sldId id="281" r:id="rId127"/>
    <p:sldId id="289" r:id="rId128"/>
    <p:sldId id="292" r:id="rId129"/>
    <p:sldId id="505" r:id="rId130"/>
    <p:sldId id="506" r:id="rId131"/>
    <p:sldId id="265" r:id="rId132"/>
    <p:sldId id="348" r:id="rId133"/>
    <p:sldId id="295" r:id="rId134"/>
    <p:sldId id="428" r:id="rId135"/>
    <p:sldId id="429" r:id="rId136"/>
    <p:sldId id="430" r:id="rId137"/>
    <p:sldId id="305" r:id="rId138"/>
    <p:sldId id="332" r:id="rId139"/>
    <p:sldId id="431" r:id="rId140"/>
    <p:sldId id="293" r:id="rId141"/>
    <p:sldId id="507" r:id="rId142"/>
    <p:sldId id="508" r:id="rId143"/>
    <p:sldId id="509" r:id="rId144"/>
    <p:sldId id="266" r:id="rId145"/>
    <p:sldId id="350" r:id="rId146"/>
    <p:sldId id="294" r:id="rId147"/>
    <p:sldId id="287" r:id="rId148"/>
    <p:sldId id="316" r:id="rId149"/>
    <p:sldId id="311" r:id="rId150"/>
    <p:sldId id="304" r:id="rId151"/>
    <p:sldId id="286" r:id="rId152"/>
    <p:sldId id="441" r:id="rId153"/>
    <p:sldId id="318" r:id="rId154"/>
    <p:sldId id="288" r:id="rId155"/>
    <p:sldId id="442" r:id="rId156"/>
    <p:sldId id="401" r:id="rId157"/>
    <p:sldId id="329" r:id="rId158"/>
    <p:sldId id="317" r:id="rId159"/>
    <p:sldId id="267" r:id="rId160"/>
    <p:sldId id="351" r:id="rId161"/>
    <p:sldId id="402" r:id="rId162"/>
    <p:sldId id="403" r:id="rId163"/>
    <p:sldId id="313" r:id="rId164"/>
    <p:sldId id="297" r:id="rId165"/>
    <p:sldId id="300" r:id="rId166"/>
    <p:sldId id="268" r:id="rId167"/>
    <p:sldId id="470" r:id="rId168"/>
    <p:sldId id="298" r:id="rId169"/>
    <p:sldId id="404" r:id="rId170"/>
    <p:sldId id="405" r:id="rId171"/>
    <p:sldId id="406" r:id="rId172"/>
    <p:sldId id="407" r:id="rId173"/>
    <p:sldId id="408" r:id="rId174"/>
    <p:sldId id="409" r:id="rId175"/>
    <p:sldId id="410" r:id="rId176"/>
    <p:sldId id="373" r:id="rId177"/>
    <p:sldId id="411" r:id="rId178"/>
    <p:sldId id="412" r:id="rId179"/>
    <p:sldId id="359" r:id="rId180"/>
    <p:sldId id="360" r:id="rId181"/>
    <p:sldId id="361" r:id="rId182"/>
    <p:sldId id="362" r:id="rId183"/>
    <p:sldId id="363" r:id="rId184"/>
    <p:sldId id="334" r:id="rId185"/>
    <p:sldId id="269" r:id="rId186"/>
    <p:sldId id="314" r:id="rId187"/>
    <p:sldId id="416" r:id="rId188"/>
    <p:sldId id="471" r:id="rId189"/>
    <p:sldId id="423" r:id="rId190"/>
    <p:sldId id="415" r:id="rId191"/>
    <p:sldId id="417" r:id="rId192"/>
    <p:sldId id="425" r:id="rId193"/>
    <p:sldId id="424" r:id="rId194"/>
    <p:sldId id="426" r:id="rId195"/>
    <p:sldId id="418" r:id="rId196"/>
    <p:sldId id="419" r:id="rId197"/>
    <p:sldId id="422" r:id="rId198"/>
    <p:sldId id="421" r:id="rId199"/>
    <p:sldId id="420" r:id="rId200"/>
    <p:sldId id="414" r:id="rId201"/>
    <p:sldId id="413" r:id="rId2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94" autoAdjust="0"/>
    <p:restoredTop sz="91678" autoAdjust="0"/>
  </p:normalViewPr>
  <p:slideViewPr>
    <p:cSldViewPr snapToGrid="0">
      <p:cViewPr varScale="1">
        <p:scale>
          <a:sx n="85" d="100"/>
          <a:sy n="85" d="100"/>
        </p:scale>
        <p:origin x="416" y="51"/>
      </p:cViewPr>
      <p:guideLst/>
    </p:cSldViewPr>
  </p:slideViewPr>
  <p:outlineViewPr>
    <p:cViewPr>
      <p:scale>
        <a:sx n="33" d="100"/>
        <a:sy n="33" d="100"/>
      </p:scale>
      <p:origin x="0" y="-5680"/>
    </p:cViewPr>
  </p:outlineViewPr>
  <p:notesTextViewPr>
    <p:cViewPr>
      <p:scale>
        <a:sx n="3" d="2"/>
        <a:sy n="3" d="2"/>
      </p:scale>
      <p:origin x="0" y="0"/>
    </p:cViewPr>
  </p:notesTextViewPr>
  <p:sorterViewPr>
    <p:cViewPr>
      <p:scale>
        <a:sx n="100" d="100"/>
        <a:sy n="100" d="100"/>
      </p:scale>
      <p:origin x="0" y="-587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heme" Target="theme/theme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00.9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0 318,'13'0,"5"0,0 0,1-1,-1-1,10-3,146-28,12-7,-133 27,29-10,44-19,-18 4,-65 23,-16 6,-1 0,1 2,0 0,17 0,29 4,-31 1,1-1,25-6,0-3,3-4,-43 9,1 1,22-1,-40 6,0 1,-1 0,1 1,0 0,-1 0,1 1,-1 0,1 1,1 1,13 7,-1 1,18 12,-26-14,1 0,1-2,0 1,0-2,0-1,8 2,-12-5,-1 0,1 1,7 3,-16-4,-1-1,1 0,-1 1,1 0,-1 0,0 0,0 1,0-1,-1 1,1 0,1 3,12 22,-3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21.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1 682,'13'-1,"1"0,0-2,0 1,2-2,20-3,-7 2,0-1,0-1,-1-1,0-2,0 0,-1-2,-1-1,19-13,-6 0,7-5,30-14,94-35,-125 60,39-23,-1-3,20-19,31-18,-107 69,1 0,28-9,61-15,-82 27,-9 3,1 2,0 1,0 1,16 1,110 2,-116 1,-31 0,5 0,-1 1,0-1,1 2,5 1,-13-3,0 1,0 0,-1 0,1 0,-1 0,1 1,-1-1,1 1,-1-1,0 1,0 0,0 0,0 0,0 0,0 0,0 0,-1 1,1-1,0 2,0 1,-1-1,1 1,-1 0,0 0,0 0,-1 0,0 0,0 0,0 0,0 0,-1 0,1 0,-1 0,-1 0,1 0,-1-1,0 1,0 0,0-1,0 0,-1 1,-11 13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22.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1,'17'0,"38"-1,-1 3,50 9,-33-2,0-2,10-3,145-5,-95 0,-109 0,-10 1,0 0,1 0,-1 1,9 2,-18-3,0 1,0 0,-1 0,1 0,0 0,0 0,0 1,-1-1,1 1,-1 0,1 0,-1 0,0 0,0 0,0 0,0 0,0 1,0-1,-1 1,1 0,-1-1,8 26,-5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24.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3390,'0'-5,"1"1,-1-1,1 0,0 0,1 1,-1-1,1 1,0-1,0 1,0 0,2-2,6-8,0-1,6-5,-11 15,84-95,69-58,-67 69,-48 48,46-47,49-66,-51 44,6-9,72-68,88-64,97-101,-267 269,-32 34,-2-3,19-27,-4 1,69-62,-122 129,53-51,31-33,-62 61,1 1,38-29,27-22,71-80,-81 76,-3 11,-36 34,6-10,-33 27,9-14,1-1,59-74,-18 20,-70 91,0-1,0 1,0-1,4-2,-8 7,1 0,-1 0,0 0,0 0,0 0,0-1,0 1,1 0,-1 0,0 0,0 0,0 0,0 0,1 0,-1 0,0 0,0 0,0 0,1 0,-1 0,0 0,0 0,0 0,0 0,1 0,-1 0,0 0,0 0,0 0,0 0,1 0,-1 1,0-1,0 0,0 9,-3 3,-1-1,-6 11,-18 39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26.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1,'2'1,"0"0,0 0,0 0,-1 1,1-1,0 0,-1 1,1 0,-1-1,0 1,0 0,1 0,6 10,12 10,1-1,1 0,0-2,20 13,104 62,-25-18,-91-54,0 1,21 21,-35-28,0 1,-2 1,0 0,-1 1,-1 0,-1 1,7 15,-12-23,0 0,1-1,1 0,0 0,0 0,3 1,18 17,13 9,-8-7,-27-25,113 107,54 69,-165-173,0 1,1-1,0-1,0 0,1 0,0-1,0 0,1-1,-1-1,1 1,1-2,-1 0,1 0,0-1,0-1,1 0,45 4,1-3,0-3,8-2,25 0,-51 1,-7 0,0 1,3 3,-35-3,1 0,-1 1,0 0,0 0,1 0,-1 0,0 0,0 1,0-1,0 1,0 0,-1 0,1 0,-1 0,1 0,-1 1,1-1,-1 1,0 0,0 0,0 0,0 2,0 0,1 0,-2 0,1 0,-1 1,0-1,0 0,0 1,-1-1,0 1,0-1,0 6,-2-4,1 0,-1 1,0-1,0 0,0-1,-1 1,0 0,-1 0,-9 14,-10 14,18-28,-27 37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29.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5819,'1'-12,"0"-1,1 1,0 0,1 0,0 1,2-2,-2 0,82-227,12 3,-89 218,314-653,-273 583,22-25,-19 30,-20 31,3 2,2 1,2 1,72-82,-46 52,3 3,30-23,18-10,2-12,-52 50,-4-4,-2-2,15-31,-18 16,59-92,-67 113,31-32,121-144,-180 221,0-1,-2-1,-1-1,-1 0,-2-2,11-27,3-20,3 1,22-33,-16 32,6-12,-36 75,-1 0,-1 0,0-1,-1 1,-1-1,0 0,-1-1,-1-5,2-28,-3 0,-2-4,0 32,0 3,-1 0,-1 0,0 1,-2-1,0 1,-1 0,-1 0,0 1,-5-6,2 1,0 0,1-1,2 0,-3-14,6 21,2 0,0-1,1 1,0 0,2 0,0-1,1-5,7-20,2 1,1 0,2 1,3-3,-8 22,26-66,4 1,3 3,5 1,42-56,-78 122,54-71,-49 68,0 1,1 1,9-7,66-53,-89 74,0 1,0-1,1 0,-1 1,1 0,0 0,0 0,0 0,0 1,-4 1,1-1,-1 1,0 0,1 0,-1 0,1 0,-1 0,1 0,-1 0,0 0,1 0,-1 1,1-1,-1 0,0 0,1 0,-1 0,0 1,1-1,-1 0,0 0,1 0,-1 1,4 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30.8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0 297,'3'0,"0"0,0-1,-1 1,1-1,0 0,-1 0,2 0,17-5,260-49,-244 45,-1-1,5-4,1 0,12-2,17-2,-36 8,0 2,1 1,0 2,12 0,11 4,-13 0,39-6,-65 5,7-1,-1 0,14-6,-5-1,0 2,1 2,0 1,0 2,13 0,51 5,27-1,-114-2,0 0,0-1,0 0,0-1,-1-1,0 0,3-2,-29 15,-9 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32.5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1065,'87'-83,"40"-29,-74 67,-29 26,2 0,-1 2,2 1,24-11,115-43,-91 41,82-37,-3-6,5-11,-118 58,-1-1,-1-2,-2-1,-1-2,-1-2,-2-1,-1-2,3-8,-28 36,0 0,0 0,1 0,0 1,5-4,-7 7,-1 0,1 1,0 0,0 0,1 0,-1 1,0 0,1 0,3 0,75-9,-53 8,1-2,31-9,-41 8,-7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34.1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1951,'8'-1,"1"0,-1 0,-1-1,1-1,0 1,0-1,-1 0,2-2,1 1,5-3,-1-1,0 0,0-1,-1-1,0 0,2-3,22-22,10-15,-2 3,-6 3,-2-2,-2 0,-2-4,60-78,-29 53,2 3,36-27,7 8,30-15,-67 52,17-10,81-44,45-22,-25 14,-4 7,248-152,-366 220,39-16,-100 53,0 0,0 0,-1 0,6-5,-6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35.7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1 445,'0'-2,"0"1,0 0,0-1,0 1,1 0,-1-1,1 1,-1 0,1 0,-1-1,1 1,0 0,-1 0,1 0,0 0,0 0,0 0,19-15,-17 14,14-8,0 0,1 0,0 2,1 0,0 2,0 0,14-2,2 1,1 2,0 2,0 2,2 1,89 4,23 8,128 22,-109-12,144-2,-272-20,0-1,1-3,29-6,-49 5,-1 0,1-2,-1 0,-1-1,0-1,0-1,15-10,34-29,-45 30,0 2,1 1,1 0,1 2,8-2,-1 4,34-7,86-12,164-11,4 15,-239 21,-25 2,1-4,2-2,-57 9,1 0,-1 0,0 0,0 0,4-3,-8 4,0 0,0 0,0 0,0 0,0 0,0 0,1 0,-1 0,0-1,0 1,0 0,0 0,0 0,0 0,0 0,0 0,0-1,0 1,1 0,-1 0,0 0,0 0,0 0,0-1,0 1,0 0,0 0,0 0,0 0,0 0,0-1,0 1,0 0,-1 0,1 0,0 0,0 0,0-1,0 1,0 0,0 0,0 0,0 0,0 0,0 0,-1-1,1 1,0 0,0 0,0 0,0 0,0 0,0 0,-1 0,1 0,0 0,0 0,0 0,0 0,0 0,-1 0,1 0,0 0,0 0,0 0,0 0,-1 0,1 0,-7-2,0 0,0 1,-1 0,1 0,0 0,-1 1,1 1,-7 0,-3 1,1 1,-1 1,-10 4,-87 32,57-20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37.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0,'15'5,"-1"1,0 0,0 1,-1 1,0 0,7 6,14 12,19 22,-16-14,6 1,-15-16,0-1,1-1,1-2,1-1,12 3,28 5,-42-13,1 1,2 3,-3-1,1-1,-1-2,1-1,2-1,30 9,-30-7,24 3,17 1,43 6,-80-13,1 1,3 3,-4-1,0-2,7 0,48-2,87-5,-70-2,-99 2,-3 0,-1-1,1 2,0-1,-1 1,1-1,0 1,-1 1,5 1,-9-3,-1 0,1 1,0-1,0 1,-1-1,1 1,0-1,-1 1,1-1,-1 1,1 0,-1-1,1 1,-1 0,1 0,-1-1,0 1,1 0,-1 0,0-1,1 1,-1 1,0 0,0-1,0 1,0 0,-1-1,1 1,0-1,-1 1,1 0,-1-1,0 2,-10 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02.7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1 255,'0'0,"0"-1,0 1,0 0,0-1,0 1,0 0,1 0,-1-1,0 1,0 0,0 0,1-1,-1 1,0 0,0 0,1-1,-1 1,0 0,0 0,1 0,-1 0,0 0,1-1,-1 1,0 0,1 0,-1 0,11-2,-8 2,50-6,1 4,48 3,-33 0,-4 0,-26 1,0-2,0-2,-1-2,3-1,6-5,1 0,0 2,47-2,68 10,-100 0,-49 0,0-1,0-1,-1 0,1-1,0 0,-1-1,4-2,14-7,-1-1,12-8,13-11,-27 16,1 1,7-2,-20 11,1 0,0 2,0-1,0 2,1 0,-1 2,11-1,18 1,0 1,39 6,-76-3,1 0,-1 1,0 0,0 0,0 1,-1 0,1 1,-1 0,0 0,0 0,-1 1,1 1,-1-1,-1 1,1 0,-1 1,0-1,1 5,-5-9,0 1,-1-1,0 1,0-1,0 1,1 2,-1 17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38.9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2023,'2'-1,"0"1,-1-1,1 1,-1-1,1 0,0 0,-1 0,1 0,-1 0,0 0,1-1,-1 1,0-1,4-2,15-14,-2 0,2-4,23-24,13-2,37-26,-29 26,12-17,-10-2,-3-3,13-23,62-70,-97 119,1 2,3 2,1 2,1 3,2 1,4 1,46-23,109-66,-165 94,-2-2,-1-2,26-28,52-63,19-18,-83 87,73-66,-115 110,1 0,1 1,4-2,-3 2,0 0,10-10,83-80,-103 94,3-4,1 1,0 0,1 0,0 1,0 0,8-4,-18 11,0 0,0 0,1-1,-1 1,0 0,1 0,-1 0,0 0,0 0,1 0,-1 0,0 0,1 0,-1 0,0 0,1 0,-1 0,0 0,0 0,1 0,-1 0,0 0,1 1,-1-1,0 0,0 0,1 0,-1 0,0 1,0-1,1 0,-1 0,0 0,0 1,0-1,1 0,1 13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9T19:58:23.662"/>
    </inkml:context>
    <inkml:brush xml:id="br0">
      <inkml:brushProperty name="width" value="0.12" units="cm"/>
      <inkml:brushProperty name="height" value="0.24" units="cm"/>
      <inkml:brushProperty name="color" value="#FFFC00"/>
      <inkml:brushProperty name="tip" value="rectangle"/>
      <inkml:brushProperty name="rasterOp" value="maskPen"/>
      <inkml:brushProperty name="ignorePressure" value="1"/>
    </inkml:brush>
  </inkml:definitions>
  <inkml:trace contextRef="#ctx0" brushRef="#br0">44507 10962,'0'6,"0"7,0 8,0 5,0 2,0 5,0 0,0 2,0 0,-5-6,1-3,-1-1,1 2,-5 1,-1 3,2 1,1 0,-3 0,0 0,1 1,3 1,1 0,3 0,1-1,1-1,4 1,2-1,-1 2,6-1,-1 0,0-2,-3 1,-2 1,-3 0,0 1,-2 1,0-3,0 0,-1 0,0 1,1 0,0 1,0-2,0 1,0-1,0 0,0 2,0 0,-4 0,-1 7,0-1,1-1,1-1,1 0,1-2,-5-7,-2-2,1-2,1 0,2 3,2 2,0 2,2 1,0 1,4-2,2 1,4 0,3 0,-2 0,-4 1,-2-2,-2 1,5-2,0 2,0 0,-3 2,-1 4,-2 4,-1-3,-1-2,0-1,0-2,0 0,-1 5,1 2,0-1,0-2,0-3,0-1,0-1,0-1,0 1,0-2,0 0,0 5,0 4,0-1,-5 0,1-2,-1 0,1-4,1-1,1-1,1 6,1 3,0 0,0 5,-6 0,-2-1,1-5,1 3,-4-1,0 0,1 3,3 1,1 4,3-1,-6 4,0 13,2 3,0 0,2 0,2 3,1 1,0-7,1-2,1 0,-1-6,1 0,5 3,2-2,-1-7,-1-6,-2-1,-1 7,-2 0,0 2,-1 0,-1-8,1 4,0-4,0-2,0-5,0-2,-1-1,1 5,0 1,0-3,0-2,1-1,-1-1,0-1,0 1,0-2,0 0,0-1,3-1,3 2,4 0,8 1,6-5,-1-5,2-6,2 1,2-4,1-4,1-4,7-3,2-3,7 5,1 2,4-1,0-2,-4-1,-4-3,-3 7,2 0,1 0,-4-3,-2-1,-3-1,5-3,2 1,0-1,-3-1,0 1,-4 0,-2 0,0 0,-1 0,1 0,1 0,-3 0,2 0,4 0,4 0,-1 0,0 0,5 0,6 0,0 0,3 0,7 0,13 0,-2 0,8 0,2 0,-1 0,0 0,-9 0,1 0,-6 0,-3 0,-6 0,7 0,-2 0,-9 0,0 0,4 0,4 0,-3 0,0 0,4 0,-5 0,0 0,-5 0,2 0,-4 0,2 0,-3 0,-4 0,-3 0,2 0,0 0,-4 0,-3 0,-3 0,0 0,-2 0,1 0,1 0,-4 0,1 0,0 0,0 0,1 0,1 0,-2 0,0 0,1 0,-1 0,2 0,-1 0,-4-4,-4-1,-1-1,-3-2,-6-5,0-9,-3-3,4-6,-2-2,-2 0,-5-1,-2 1,3 0,0-2,0 1,-2-1,-3-5,-1-1,5 2,1 1,-1-6,-1-7,-3-8,6 1,0-8,5-7,-1-11,-1 1,-3 4,2 9,-1 5,-1 8,-3 1,-2 7,-2 5,-1-1,-1-7,0-1,-1-2,1-4,-4 2,-2-2,1-1,1 2,-5 1,-1 3,2-9,2-5,-7-5,0-2,2-1,-1 5,2 5,1 0,3 6,3 1,2 5,1 0,0 3,0 5,1 5,-1-3,0 2,1 1,-9-3,-3-8,2-2,1-2,2 1,-4-1,1 4,0-3,3 3,3-1,0 4,3-3,-1 3,2 4,-1 4,0-3,0 0,1-4,-1 0,4-3,1-8,0-4,-1 2,-1-1,-1 5,-1 9,-1 5,0 5,0-4,0-6,-1-2,1-4,0 2,0 5,0 4,0 4,0 2,0 2,0 2,0 2,0-7,0-1,0-1,0 0,0-3,0-2,0-5,0 1,0-3,0 0,0 7,0 4,0 3,0 2,0 3,-3-7,-3-1,-5-1,-1 3,2 2,2 2,3 2,-2 6,0 2,2-1,1-2,-4-1,-1-5,1-5,-4 0,0-7,-4 6,1-2,-3-1,2 2,-2 2,0 0,6 6,-1 6,-3 8,-6 8,-17 5,-23 4,-14 2,-34 8,-27 1,-20 0,-12-2,-18-2,3-2,1 0,14-3,21 6,15 1,16 7,15-1,12-2,10 6,12-1,12 2,3 0,12 1,-8-2,-1 0,-4 5,-5-1,-5 1,2 4,0-4,-2-5,-4-5,-3 1,-2-2,0-2,-2 4,-2 1,8-2,2-4,9-3,0 4,6 0,5-1,8-2,2-3,-4 0,0-3,-5 0,-2 0,3 0,3 0,4 0,3-1,2 1,0 0,6 6,7 5,11 8,8 6,9 4,3 4,1 1,-3 2,3 6,0 2,-2-3,-2-8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04.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0 841,'1'0,"-1"-1,0 1,1-1,-1 1,1-1,-1 1,1-1,-1 1,1-1,0 1,-1 0,1-1,0 1,-1 0,1-1,0 1,-1 0,1 0,0 0,-1 0,1-1,0 1,0 0,4-1,33-13,-1-1,-1-3,0 0,30-23,28-19,1 4,4 3,1 6,33-9,-94 43,0 2,0 1,25-2,-40 6,-1 0,0-2,4-2,-2 1,0 0,10 0,-17 5,1-1,-1-1,-1 0,1-1,-1-1,0-1,9-6,94-65,27-29,-122 89,1 1,11-4,-26 17,1 0,0 0,0 1,0 1,0 0,1 1,0 0,-11 2,0 1,0-1,-1 1,1 0,0 0,0 0,0 0,-1 0,1 0,0 0,0 0,0 1,-1-1,1 1,0 0,0-1,0 1,-2 0,0-1,1 1,-1-1,1 1,-1-1,0 1,1-1,-1 1,0-1,0 1,1 0,-1-1,0 1,0-1,0 1,0 0,0-1,0 1,-3 18,-8 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05.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1 202,'0'-25,"-1"3,2 0,2-19,-2 35,0 0,0 1,0 0,1-1,0 1,0 0,0 0,1 0,0 0,0 0,0 1,0-1,3-1,-4 4,0 0,0 0,0 1,1-1,-1 1,1-1,-1 1,1 0,-1 0,1 0,0 0,-1 1,1-1,0 1,0-1,0 1,-1 0,1 0,0 0,0 1,0-1,-1 1,1-1,2 2,6 2,1 1,-1 0,1 0,-2 2,2-1,-11-5,36 22,35 19,22 7,157 62,-24-12,-139-56,42 29,-90-47,-1 2,-1 2,-1 2,-1 1,-3 1,14 18,-30-28,0 1,6 14,9 14,-30-49,11 18,2-1,0-1,7 6,-13-16,0 0,-1 1,-1 0,2 3,-6-8,-1 0,1 0,-1-1,0 1,0 1,-1-1,1 0,-1 0,-1 0,1 1,-1 0,-1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07.3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0 904,'33'-20,"1"2,5-1,-35 17,26-10,1 0,24-4,25-9,8-9,4-5,-60 23,-1-1,0-2,-1 0,10-12,53-52,-14 10,144-113,-168 139,-29 23,1 2,20-13,-16 15,-11 6,0 1,1 1,0 1,13-4,78-24,-79 28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10.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1851,'2'0,"0"0,-1 0,1-1,0 1,-1 0,1-1,-1 0,1 1,-1-1,1 0,-1 0,1 0,-1 0,0 0,0 0,19-20,-9 9,33-29,7-2,22-19,20-18,3 4,7 2,158-90,-175 116,31-9,92-34,-51 23,30-23,-168 80,-1-1,0 0,-1-1,-1-1,0-1,0 0,-2-2,8-9,15-22,-1-1,-3-2,-2-2,4-12,-5-2,-8 18,24-38,-38 72,2 0,-1 1,2 0,0 1,0 0,1 1,9-6,-10 9,21-16,22-21,-46 37,-1 0,1 0,-1-1,-1 0,0 0,0-1,4-10,-1-5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12.0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0 300,'19'-1,"-1"-1,0-1,16-4,24-4,-26 8,-5 0,0-1,0-1,20-6,-14-2,-1-1,-1-1,14-10,7-3,36-20,-37 19,47-19,-82 41,1 2,0 0,1 1,-1 1,1 0,0 2,10 0,25 2,46 6,14 2,66-8,-132-1,-36 0,0 0,1 1,3 1,-11-1,0 0,0 0,1 0,-1 1,0 0,-1-1,1 1,0 1,0-1,0 1,13 14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14.1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1,'1'18,"1"1,1-1,3 14,5 26,-4 41,-6 94,-2-111,2-45,3 0,1-1,6 21,-1-4,-1 12,-4 1,8 59,-5-48,-3-28,2 2,-4-35,1-1,0 1,1-1,1 0,2 3,14 24,6 6,7 11,-16-26,2-2,1-1,1 0,11 8,110 105,-68-69,-35-33,-2 1,-2 2,1 7,25 42,-18-24,41 45,-46-70,1-2,3-1,12 7,147 103,-36-27,-148-109,0 1,16 18,-29-27,0-1,-1 1,0 1,0-1,-1 1,0 0,0 0,-1 0,0 0,0 1,11 50,-6-23,2-1,8 19,12 16,9 10,-23-55,0 1,1-2,11 11,-16-20,11 10,1 0,1-2,1 0,6 2,43 37,61 69,31 28,-157-150,0 0,-1 0,-1 1,7 10,-11-14,0 1,0 0,0 0,-1 0,0 1,-1-1,0 1,1 5,13 80,-16-88,1 0,-1 1,0-1,0 1,-1-1,0 1,0-1,0 0,-2 5,-7 16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5T01:38:15.5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47,'0'-1,"0"0,0 0,0 0,1 1,-1-1,0 0,0 0,1 1,-1-1,1 0,-1 1,1-1,-1 0,1 1,-1-1,1 1,-1-1,1 1,0-1,-1 1,1-1,0 1,0 0,-1-1,1 1,0 0,0 0,-1-1,2 1,1-1,0 1,0-1,1 1,-1 0,0 0,4 0,9 2,-1 1,1 0,1 2,5 1,20 2,49 2,31-2,97-4,-151-4,559-17,-513 11,-39 1,0-3,53-14,-87 15,0 1,35 1,82 5,-76 1,-73-1,-3 0,0 0,0 0,0 1,1 0,-1 0,0 0,4 2,-9-3,0 0,-1 1,1-1,0 1,-1-1,1 0,0 1,-1 0,1-1,-1 1,1-1,-1 1,1 0,-1-1,1 1,-1 0,0-1,1 1,-1 0,0 0,1-1,-1 1,0 0,0 0,0 0,0 0,0-1,0 1,0 0,0 0,0 0,0-1,-1 1,1 0,0 0,0-1,-1 1,1 0,-1 0,-1 4,-1 0,0 0,0 0,-1 0,0 0,3-4,-12 14,-1-1,0 0,-1-1,-1 0,-28 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942E8-81D1-4219-BC99-A92D63B3A2A4}"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A1047-CEF7-40BB-B10B-36D09A71CE73}" type="slidenum">
              <a:rPr lang="en-US" smtClean="0"/>
              <a:t>‹#›</a:t>
            </a:fld>
            <a:endParaRPr lang="en-US"/>
          </a:p>
        </p:txBody>
      </p:sp>
    </p:spTree>
    <p:extLst>
      <p:ext uri="{BB962C8B-B14F-4D97-AF65-F5344CB8AC3E}">
        <p14:creationId xmlns:p14="http://schemas.microsoft.com/office/powerpoint/2010/main" val="276144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ntotext.com/linked-open-data-cultural-heritag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w3.org/wiki/LinkedDat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lisahistory.net/wordpress/2012/08/three-kinds-of-mooc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coursera.org/" TargetMode="External"/><Relationship Id="rId5" Type="http://schemas.openxmlformats.org/officeDocument/2006/relationships/hyperlink" Target="https://www.ai-class.com/" TargetMode="External"/><Relationship Id="rId4" Type="http://schemas.openxmlformats.org/officeDocument/2006/relationships/hyperlink" Target="http://ds106.us/histor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olid.mit.edu/"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ww.w3.org/DesignIssues/LinkedData.htm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eveloper.microsoft.com/en-us/graph/docs/concepts/overview"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ntotext.com/linked-open-data-cultural-heritage/"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www.w3.org/wiki/LinkedData"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mmelweis.hu/nepegeszsegtan/files/2015/05/1415_Introduction-to-demography1.pdf" TargetMode="External"/><Relationship Id="rId2" Type="http://schemas.openxmlformats.org/officeDocument/2006/relationships/slide" Target="../slides/slide110.xml"/><Relationship Id="rId1" Type="http://schemas.openxmlformats.org/officeDocument/2006/relationships/notesMaster" Target="../notesMasters/notesMaster1.xml"/><Relationship Id="rId6" Type="http://schemas.openxmlformats.org/officeDocument/2006/relationships/hyperlink" Target="https://markcarrigan.net/2014/07/23/qualitative-self-tracking-and-the-qualified-self/" TargetMode="External"/><Relationship Id="rId5" Type="http://schemas.openxmlformats.org/officeDocument/2006/relationships/hyperlink" Target="https://mitpress.mit.edu/books/qualified-self" TargetMode="External"/><Relationship Id="rId4" Type="http://schemas.openxmlformats.org/officeDocument/2006/relationships/hyperlink" Target="https://twitter.com/geoffcain/status/1063314876913733632"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dmlcentral.net/blog/doug-belshaw/peering-deep-future-educational-credentialing" TargetMode="External"/><Relationship Id="rId2" Type="http://schemas.openxmlformats.org/officeDocument/2006/relationships/slide" Target="../slides/slide119.xml"/><Relationship Id="rId1" Type="http://schemas.openxmlformats.org/officeDocument/2006/relationships/notesMaster" Target="../notesMasters/notesMaster1.xml"/><Relationship Id="rId5" Type="http://schemas.openxmlformats.org/officeDocument/2006/relationships/hyperlink" Target="http://hackeducation.com/2016/02/25/blockchain-edu1" TargetMode="External"/><Relationship Id="rId4" Type="http://schemas.openxmlformats.org/officeDocument/2006/relationships/hyperlink" Target="http://www.downes.ca/search/blockchai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r.educause.edu/articles/2011/9/penetrating-the-fog-analytics-in-learning-and-education"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quantifiedself.co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lass-central.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earson.com/us/higher-education/products-services-institutions/career-success-program.html"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necommunityglobal.org/consensus-and-decision-making-lesson-plan/"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onecommunityglobal.org/consensus-and-decision-making-lesson-plan/"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downes.ca/post/69419/rd" TargetMode="External"/><Relationship Id="rId2" Type="http://schemas.openxmlformats.org/officeDocument/2006/relationships/slide" Target="../slides/slide149.xml"/><Relationship Id="rId1" Type="http://schemas.openxmlformats.org/officeDocument/2006/relationships/notesMaster" Target="../notesMasters/notesMaster1.xml"/><Relationship Id="rId5" Type="http://schemas.openxmlformats.org/officeDocument/2006/relationships/hyperlink" Target="https://www.downes.ca/feed/6974" TargetMode="External"/><Relationship Id="rId4" Type="http://schemas.openxmlformats.org/officeDocument/2006/relationships/hyperlink" Target="https://www.downes.ca/author/22451"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blog.ouseful.info/2019/05/17/fragment-openlearn-jupyter-books-remix/" TargetMode="External"/><Relationship Id="rId2" Type="http://schemas.openxmlformats.org/officeDocument/2006/relationships/slide" Target="../slides/slide154.xml"/><Relationship Id="rId1" Type="http://schemas.openxmlformats.org/officeDocument/2006/relationships/notesMaster" Target="../notesMasters/notesMaster1.xml"/><Relationship Id="rId4" Type="http://schemas.openxmlformats.org/officeDocument/2006/relationships/hyperlink" Target="https://blog.ouseful.info/2019/05/21/fragment-tm351-notebooks-jupyter-books-in-the-vm-and-via-an-electron-app/"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A1047-CEF7-40BB-B10B-36D09A71CE73}" type="slidenum">
              <a:rPr lang="en-US" smtClean="0"/>
              <a:t>11</a:t>
            </a:fld>
            <a:endParaRPr lang="en-US"/>
          </a:p>
        </p:txBody>
      </p:sp>
    </p:spTree>
    <p:extLst>
      <p:ext uri="{BB962C8B-B14F-4D97-AF65-F5344CB8AC3E}">
        <p14:creationId xmlns:p14="http://schemas.microsoft.com/office/powerpoint/2010/main" val="159576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04486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378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0745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2597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49719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1915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https://ontotext.com/linked-open-data-cultural-heritage/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https://www.w3.org/wiki/LinkedData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https://www.w3.org/wiki/SweoIG/TaskForces/CommunityProjects/LinkingOpenData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https://communitywiki.org/wiki/MachineCodeBlocks (Lion </a:t>
            </a:r>
            <a:r>
              <a:rPr lang="en-US" dirty="0" err="1"/>
              <a:t>Kimbro</a:t>
            </a:r>
            <a:r>
              <a:rPr lang="en-US" dirty="0"/>
              <a:t>, 2005ish)</a:t>
            </a:r>
          </a:p>
          <a:p>
            <a:endParaRPr lang="en-CA" dirty="0"/>
          </a:p>
        </p:txBody>
      </p:sp>
      <p:sp>
        <p:nvSpPr>
          <p:cNvPr id="4" name="Slide Number Placeholder 3"/>
          <p:cNvSpPr>
            <a:spLocks noGrp="1"/>
          </p:cNvSpPr>
          <p:nvPr>
            <p:ph type="sldNum" sz="quarter" idx="10"/>
          </p:nvPr>
        </p:nvSpPr>
        <p:spPr/>
        <p:txBody>
          <a:bodyPr/>
          <a:lstStyle/>
          <a:p>
            <a:fld id="{F05BD8CC-846B-46C8-953F-51C878E8F465}" type="slidenum">
              <a:rPr lang="en-US" smtClean="0"/>
              <a:t>43</a:t>
            </a:fld>
            <a:endParaRPr lang="en-US"/>
          </a:p>
        </p:txBody>
      </p:sp>
    </p:spTree>
    <p:extLst>
      <p:ext uri="{BB962C8B-B14F-4D97-AF65-F5344CB8AC3E}">
        <p14:creationId xmlns:p14="http://schemas.microsoft.com/office/powerpoint/2010/main" val="1397697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 Tim Berners Lee</a:t>
            </a:r>
          </a:p>
        </p:txBody>
      </p:sp>
      <p:sp>
        <p:nvSpPr>
          <p:cNvPr id="4" name="Slide Number Placeholder 3"/>
          <p:cNvSpPr>
            <a:spLocks noGrp="1"/>
          </p:cNvSpPr>
          <p:nvPr>
            <p:ph type="sldNum" sz="quarter" idx="5"/>
          </p:nvPr>
        </p:nvSpPr>
        <p:spPr/>
        <p:txBody>
          <a:bodyPr/>
          <a:lstStyle/>
          <a:p>
            <a:fld id="{ED66AFD4-6538-4404-91C7-C987ED624265}" type="slidenum">
              <a:rPr lang="en-US" smtClean="0"/>
              <a:t>44</a:t>
            </a:fld>
            <a:endParaRPr lang="en-US"/>
          </a:p>
        </p:txBody>
      </p:sp>
    </p:spTree>
    <p:extLst>
      <p:ext uri="{BB962C8B-B14F-4D97-AF65-F5344CB8AC3E}">
        <p14:creationId xmlns:p14="http://schemas.microsoft.com/office/powerpoint/2010/main" val="32993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a:p>
            <a:r>
              <a:rPr lang="en-US" dirty="0"/>
              <a:t>Challenges and Opportunities for use of Social Media in Higher Education</a:t>
            </a:r>
          </a:p>
          <a:p>
            <a:r>
              <a:rPr lang="en-US" dirty="0"/>
              <a:t>Terry Anderson, Journal of Learning for Development, 2019/04/23</a:t>
            </a:r>
          </a:p>
          <a:p>
            <a:r>
              <a:rPr lang="en-US" dirty="0"/>
              <a:t>https://jl4d.org/index.php/ejl4d/article/view/327/361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74</a:t>
            </a:fld>
            <a:endParaRPr lang="en-US"/>
          </a:p>
        </p:txBody>
      </p:sp>
    </p:spTree>
    <p:extLst>
      <p:ext uri="{BB962C8B-B14F-4D97-AF65-F5344CB8AC3E}">
        <p14:creationId xmlns:p14="http://schemas.microsoft.com/office/powerpoint/2010/main" val="1058667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75</a:t>
            </a:fld>
            <a:endParaRPr lang="en-US"/>
          </a:p>
        </p:txBody>
      </p:sp>
    </p:spTree>
    <p:extLst>
      <p:ext uri="{BB962C8B-B14F-4D97-AF65-F5344CB8AC3E}">
        <p14:creationId xmlns:p14="http://schemas.microsoft.com/office/powerpoint/2010/main" val="68768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http://lisahistory.net/wordpress/2012/08/three-kinds-of-moocs/</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4"/>
              </a:rPr>
              <a:t>http://ds106.us/history/</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5"/>
              </a:rPr>
              <a:t>https://www.ai-class.com/</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6"/>
              </a:rPr>
              <a:t>https://www.coursera.org/</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10"/>
          </p:nvPr>
        </p:nvSpPr>
        <p:spPr/>
        <p:txBody>
          <a:bodyPr/>
          <a:lstStyle/>
          <a:p>
            <a:fld id="{B6A6E258-EB56-4264-9F53-BD13C2B1B94D}" type="slidenum">
              <a:rPr lang="en-CA" smtClean="0"/>
              <a:t>17</a:t>
            </a:fld>
            <a:endParaRPr lang="en-CA"/>
          </a:p>
        </p:txBody>
      </p:sp>
    </p:spTree>
    <p:extLst>
      <p:ext uri="{BB962C8B-B14F-4D97-AF65-F5344CB8AC3E}">
        <p14:creationId xmlns:p14="http://schemas.microsoft.com/office/powerpoint/2010/main" val="3282996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76</a:t>
            </a:fld>
            <a:endParaRPr lang="en-US"/>
          </a:p>
        </p:txBody>
      </p:sp>
    </p:spTree>
    <p:extLst>
      <p:ext uri="{BB962C8B-B14F-4D97-AF65-F5344CB8AC3E}">
        <p14:creationId xmlns:p14="http://schemas.microsoft.com/office/powerpoint/2010/main" val="687688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Solid</a:t>
            </a:r>
            <a:r>
              <a:rPr lang="en-US" dirty="0"/>
              <a:t>”. (n.d.). , available at: </a:t>
            </a:r>
            <a:r>
              <a:rPr lang="en-US" dirty="0">
                <a:hlinkClick r:id="rId3"/>
              </a:rPr>
              <a:t>https://solid.mit.edu/</a:t>
            </a:r>
            <a:r>
              <a:rPr lang="en-US" dirty="0"/>
              <a:t>.</a:t>
            </a:r>
          </a:p>
          <a:p>
            <a:endParaRPr lang="en-US" dirty="0"/>
          </a:p>
          <a:p>
            <a:r>
              <a:rPr lang="en-US" dirty="0"/>
              <a:t>Berners-Lee, T. (2006), “</a:t>
            </a:r>
            <a:r>
              <a:rPr lang="en-US" i="1" dirty="0"/>
              <a:t>Linked Data</a:t>
            </a:r>
            <a:r>
              <a:rPr lang="en-US" dirty="0"/>
              <a:t>”, 27 July, available at: </a:t>
            </a:r>
            <a:r>
              <a:rPr lang="en-US" dirty="0">
                <a:hlinkClick r:id="rId4"/>
              </a:rPr>
              <a:t>https://www.w3.org/DesignIssues/LinkedData.html</a:t>
            </a:r>
            <a:r>
              <a:rPr lang="en-US" dirty="0"/>
              <a:t>. </a:t>
            </a:r>
          </a:p>
          <a:p>
            <a:endParaRPr lang="en-US" dirty="0"/>
          </a:p>
          <a:p>
            <a:r>
              <a:rPr lang="en-US" dirty="0"/>
              <a:t>Berners-Lee, T. and O’Hara, K. (2013), “</a:t>
            </a:r>
            <a:r>
              <a:rPr lang="en-US" i="1" dirty="0"/>
              <a:t>The read–write Linked Data Web</a:t>
            </a:r>
            <a:r>
              <a:rPr lang="en-US" dirty="0"/>
              <a:t>”, </a:t>
            </a:r>
            <a:r>
              <a:rPr lang="en-US" i="1" dirty="0"/>
              <a:t>Philosophical Transactions of the Royal Society A</a:t>
            </a:r>
            <a:r>
              <a:rPr lang="en-US" dirty="0"/>
              <a:t>, Vol. 371 No. 1987.</a:t>
            </a:r>
          </a:p>
          <a:p>
            <a:endParaRPr lang="en-US" dirty="0"/>
          </a:p>
          <a:p>
            <a:r>
              <a:rPr lang="en-US" dirty="0"/>
              <a:t>Image: http://blog.economie-numerique.net/2018/11/08/solid-le-projet-ambitieux-de-tim-berners-lee-linventeur-dinternet/ </a:t>
            </a:r>
          </a:p>
        </p:txBody>
      </p:sp>
      <p:sp>
        <p:nvSpPr>
          <p:cNvPr id="4" name="Slide Number Placeholder 3"/>
          <p:cNvSpPr>
            <a:spLocks noGrp="1"/>
          </p:cNvSpPr>
          <p:nvPr>
            <p:ph type="sldNum" sz="quarter" idx="5"/>
          </p:nvPr>
        </p:nvSpPr>
        <p:spPr/>
        <p:txBody>
          <a:bodyPr/>
          <a:lstStyle/>
          <a:p>
            <a:fld id="{F05BD8CC-846B-46C8-953F-51C878E8F465}" type="slidenum">
              <a:rPr lang="en-US" smtClean="0"/>
              <a:t>77</a:t>
            </a:fld>
            <a:endParaRPr lang="en-US"/>
          </a:p>
        </p:txBody>
      </p:sp>
    </p:spTree>
    <p:extLst>
      <p:ext uri="{BB962C8B-B14F-4D97-AF65-F5344CB8AC3E}">
        <p14:creationId xmlns:p14="http://schemas.microsoft.com/office/powerpoint/2010/main" val="2117725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https://developer.microsoft.com/en-us/graph/docs/concepts/overview</a:t>
            </a:r>
            <a:r>
              <a:rPr lang="en-US" dirty="0"/>
              <a:t> </a:t>
            </a:r>
          </a:p>
          <a:p>
            <a:endParaRPr lang="en-CA" dirty="0"/>
          </a:p>
        </p:txBody>
      </p:sp>
      <p:sp>
        <p:nvSpPr>
          <p:cNvPr id="4" name="Slide Number Placeholder 3"/>
          <p:cNvSpPr>
            <a:spLocks noGrp="1"/>
          </p:cNvSpPr>
          <p:nvPr>
            <p:ph type="sldNum" sz="quarter" idx="10"/>
          </p:nvPr>
        </p:nvSpPr>
        <p:spPr/>
        <p:txBody>
          <a:bodyPr/>
          <a:lstStyle/>
          <a:p>
            <a:fld id="{F05BD8CC-846B-46C8-953F-51C878E8F465}" type="slidenum">
              <a:rPr lang="en-US" smtClean="0"/>
              <a:t>82</a:t>
            </a:fld>
            <a:endParaRPr lang="en-US"/>
          </a:p>
        </p:txBody>
      </p:sp>
    </p:spTree>
    <p:extLst>
      <p:ext uri="{BB962C8B-B14F-4D97-AF65-F5344CB8AC3E}">
        <p14:creationId xmlns:p14="http://schemas.microsoft.com/office/powerpoint/2010/main" val="2076555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https://ontotext.com/linked-open-data-cultural-heritage/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https://www.w3.org/wiki/LinkedData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https://www.w3.org/wiki/SweoIG/TaskForces/CommunityProjects/LinkingOpenData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https://communitywiki.org/wiki/MachineCodeBlocks (Lion Kimbro, 2005ish)</a:t>
            </a:r>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83</a:t>
            </a:fld>
            <a:endParaRPr lang="en-US"/>
          </a:p>
        </p:txBody>
      </p:sp>
    </p:spTree>
    <p:extLst>
      <p:ext uri="{BB962C8B-B14F-4D97-AF65-F5344CB8AC3E}">
        <p14:creationId xmlns:p14="http://schemas.microsoft.com/office/powerpoint/2010/main" val="418747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Graph Algorithms: Practical Examples in Apache Spark and Neo4j</a:t>
            </a:r>
          </a:p>
          <a:p>
            <a:r>
              <a:rPr lang="en-US" sz="1200" b="0" i="0" u="none" strike="noStrike" kern="1200" baseline="0" dirty="0">
                <a:solidFill>
                  <a:schemeClr val="tx1"/>
                </a:solidFill>
                <a:latin typeface="+mn-lt"/>
                <a:ea typeface="+mn-ea"/>
                <a:cs typeface="+mn-cs"/>
              </a:rPr>
              <a:t>Mark Needham, Amy E. </a:t>
            </a:r>
            <a:r>
              <a:rPr lang="en-US" sz="1200" b="0" i="0" u="none" strike="noStrike" kern="1200" baseline="0" dirty="0" err="1">
                <a:solidFill>
                  <a:schemeClr val="tx1"/>
                </a:solidFill>
                <a:latin typeface="+mn-lt"/>
                <a:ea typeface="+mn-ea"/>
                <a:cs typeface="+mn-cs"/>
              </a:rPr>
              <a:t>Hodler</a:t>
            </a:r>
            <a:r>
              <a:rPr lang="en-US" sz="1200" b="0" i="0" u="none" strike="noStrike" kern="1200" baseline="0" dirty="0">
                <a:solidFill>
                  <a:schemeClr val="tx1"/>
                </a:solidFill>
                <a:latin typeface="+mn-lt"/>
                <a:ea typeface="+mn-ea"/>
                <a:cs typeface="+mn-cs"/>
              </a:rPr>
              <a:t>, O'Reilly, 2019/04/23</a:t>
            </a:r>
          </a:p>
          <a:p>
            <a:r>
              <a:rPr lang="en-US" sz="1200" b="0" i="0" u="none" strike="noStrike" kern="1200" baseline="0" dirty="0">
                <a:solidFill>
                  <a:schemeClr val="tx1"/>
                </a:solidFill>
                <a:latin typeface="+mn-lt"/>
                <a:ea typeface="+mn-ea"/>
                <a:cs typeface="+mn-cs"/>
              </a:rPr>
              <a:t>https://neo4j.com/graph-algorithms-book/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Investigate the route of a disease or a cascading transport failure.</a:t>
            </a:r>
          </a:p>
          <a:p>
            <a:r>
              <a:rPr lang="en-US" sz="1200" b="0" i="0" u="none" strike="noStrike" kern="1200" baseline="0" dirty="0">
                <a:solidFill>
                  <a:schemeClr val="tx1"/>
                </a:solidFill>
                <a:latin typeface="+mn-lt"/>
                <a:ea typeface="+mn-ea"/>
                <a:cs typeface="+mn-cs"/>
              </a:rPr>
              <a:t>• Uncover the most vulnerable, or damaging, components in a network attack.</a:t>
            </a:r>
          </a:p>
          <a:p>
            <a:r>
              <a:rPr lang="en-US" sz="1200" b="0" i="0" u="none" strike="noStrike" kern="1200" baseline="0" dirty="0">
                <a:solidFill>
                  <a:schemeClr val="tx1"/>
                </a:solidFill>
                <a:latin typeface="+mn-lt"/>
                <a:ea typeface="+mn-ea"/>
                <a:cs typeface="+mn-cs"/>
              </a:rPr>
              <a:t>• Identify the least costly or fastest way to route information or resources.</a:t>
            </a:r>
          </a:p>
          <a:p>
            <a:r>
              <a:rPr lang="en-US" sz="1200" b="0" i="0" u="none" strike="noStrike" kern="1200" baseline="0" dirty="0">
                <a:solidFill>
                  <a:schemeClr val="tx1"/>
                </a:solidFill>
                <a:latin typeface="+mn-lt"/>
                <a:ea typeface="+mn-ea"/>
                <a:cs typeface="+mn-cs"/>
              </a:rPr>
              <a:t>• Predict missing links in your data.</a:t>
            </a:r>
          </a:p>
          <a:p>
            <a:r>
              <a:rPr lang="en-US" sz="1200" b="0" i="0" u="none" strike="noStrike" kern="1200" baseline="0" dirty="0">
                <a:solidFill>
                  <a:schemeClr val="tx1"/>
                </a:solidFill>
                <a:latin typeface="+mn-lt"/>
                <a:ea typeface="+mn-ea"/>
                <a:cs typeface="+mn-cs"/>
              </a:rPr>
              <a:t>• Locate direct and indirect influence in a complex system.</a:t>
            </a:r>
          </a:p>
          <a:p>
            <a:r>
              <a:rPr lang="en-US" sz="1200" b="0" i="0" u="none" strike="noStrike" kern="1200" baseline="0" dirty="0">
                <a:solidFill>
                  <a:schemeClr val="tx1"/>
                </a:solidFill>
                <a:latin typeface="+mn-lt"/>
                <a:ea typeface="+mn-ea"/>
                <a:cs typeface="+mn-cs"/>
              </a:rPr>
              <a:t>• Discover unseen hierarchies and dependencies.</a:t>
            </a:r>
          </a:p>
          <a:p>
            <a:r>
              <a:rPr lang="en-US" sz="1200" b="0" i="0" u="none" strike="noStrike" kern="1200" baseline="0" dirty="0">
                <a:solidFill>
                  <a:schemeClr val="tx1"/>
                </a:solidFill>
                <a:latin typeface="+mn-lt"/>
                <a:ea typeface="+mn-ea"/>
                <a:cs typeface="+mn-cs"/>
              </a:rPr>
              <a:t>• Forecast whether groups will merge or break apart.</a:t>
            </a:r>
          </a:p>
          <a:p>
            <a:r>
              <a:rPr lang="en-US" sz="1200" b="0" i="0" u="none" strike="noStrike" kern="1200" baseline="0" dirty="0">
                <a:solidFill>
                  <a:schemeClr val="tx1"/>
                </a:solidFill>
                <a:latin typeface="+mn-lt"/>
                <a:ea typeface="+mn-ea"/>
                <a:cs typeface="+mn-cs"/>
              </a:rPr>
              <a:t>• Find bottlenecks or who has the power to deny/provide more resources.</a:t>
            </a:r>
          </a:p>
          <a:p>
            <a:r>
              <a:rPr lang="en-US" sz="1200" b="0" i="0" u="none" strike="noStrike" kern="1200" baseline="0" dirty="0">
                <a:solidFill>
                  <a:schemeClr val="tx1"/>
                </a:solidFill>
                <a:latin typeface="+mn-lt"/>
                <a:ea typeface="+mn-ea"/>
                <a:cs typeface="+mn-cs"/>
              </a:rPr>
              <a:t>• Reveal communities based on behavior for personalized recommendations.</a:t>
            </a:r>
          </a:p>
          <a:p>
            <a:r>
              <a:rPr lang="en-US" sz="1200" b="0" i="0" u="none" strike="noStrike" kern="1200" baseline="0" dirty="0">
                <a:solidFill>
                  <a:schemeClr val="tx1"/>
                </a:solidFill>
                <a:latin typeface="+mn-lt"/>
                <a:ea typeface="+mn-ea"/>
                <a:cs typeface="+mn-cs"/>
              </a:rPr>
              <a:t>• Reduce false positives in fraud and anomaly detection.</a:t>
            </a:r>
          </a:p>
          <a:p>
            <a:r>
              <a:rPr lang="en-US" sz="1200" b="0" i="0" u="none" strike="noStrike" kern="1200" baseline="0" dirty="0">
                <a:solidFill>
                  <a:schemeClr val="tx1"/>
                </a:solidFill>
                <a:latin typeface="+mn-lt"/>
                <a:ea typeface="+mn-ea"/>
                <a:cs typeface="+mn-cs"/>
              </a:rPr>
              <a:t>• Extract more predictive features for machine learning.</a:t>
            </a:r>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84</a:t>
            </a:fld>
            <a:endParaRPr lang="en-US"/>
          </a:p>
        </p:txBody>
      </p:sp>
    </p:spTree>
    <p:extLst>
      <p:ext uri="{BB962C8B-B14F-4D97-AF65-F5344CB8AC3E}">
        <p14:creationId xmlns:p14="http://schemas.microsoft.com/office/powerpoint/2010/main" val="3327576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MuseNet</a:t>
            </a:r>
            <a:endParaRPr lang="en-US" dirty="0"/>
          </a:p>
          <a:p>
            <a:r>
              <a:rPr lang="en-US" dirty="0"/>
              <a:t>Christine Payne, </a:t>
            </a:r>
            <a:r>
              <a:rPr lang="en-US" dirty="0" err="1"/>
              <a:t>OpenAI</a:t>
            </a:r>
            <a:r>
              <a:rPr lang="en-US" dirty="0"/>
              <a:t>, 2019/04/26</a:t>
            </a:r>
          </a:p>
          <a:p>
            <a:r>
              <a:rPr lang="en-US" dirty="0"/>
              <a:t>Icon</a:t>
            </a:r>
          </a:p>
          <a:p>
            <a:r>
              <a:rPr lang="en-US" dirty="0"/>
              <a:t>https://openai.com/blog/musenet/</a:t>
            </a:r>
          </a:p>
        </p:txBody>
      </p:sp>
      <p:sp>
        <p:nvSpPr>
          <p:cNvPr id="4" name="Slide Number Placeholder 3"/>
          <p:cNvSpPr>
            <a:spLocks noGrp="1"/>
          </p:cNvSpPr>
          <p:nvPr>
            <p:ph type="sldNum" sz="quarter" idx="5"/>
          </p:nvPr>
        </p:nvSpPr>
        <p:spPr/>
        <p:txBody>
          <a:bodyPr/>
          <a:lstStyle/>
          <a:p>
            <a:fld id="{F05BD8CC-846B-46C8-953F-51C878E8F465}" type="slidenum">
              <a:rPr lang="en-US" smtClean="0"/>
              <a:t>100</a:t>
            </a:fld>
            <a:endParaRPr lang="en-US"/>
          </a:p>
        </p:txBody>
      </p:sp>
    </p:spTree>
    <p:extLst>
      <p:ext uri="{BB962C8B-B14F-4D97-AF65-F5344CB8AC3E}">
        <p14:creationId xmlns:p14="http://schemas.microsoft.com/office/powerpoint/2010/main" val="2661461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109</a:t>
            </a:fld>
            <a:endParaRPr lang="en-US"/>
          </a:p>
        </p:txBody>
      </p:sp>
    </p:spTree>
    <p:extLst>
      <p:ext uri="{BB962C8B-B14F-4D97-AF65-F5344CB8AC3E}">
        <p14:creationId xmlns:p14="http://schemas.microsoft.com/office/powerpoint/2010/main" val="1548348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demographics being about </a:t>
            </a:r>
            <a:r>
              <a:rPr lang="en-US" dirty="0">
                <a:hlinkClick r:id="rId3"/>
              </a:rPr>
              <a:t>quantity</a:t>
            </a:r>
            <a:r>
              <a:rPr lang="en-US" dirty="0"/>
              <a:t> (sales charts, votes in elections and polls, membership in community) we will now have access to a rich tapestry of data and relations. </a:t>
            </a:r>
            <a:r>
              <a:rPr lang="en-US" dirty="0">
                <a:hlinkClick r:id="rId4"/>
              </a:rPr>
              <a:t>Instead</a:t>
            </a:r>
            <a:r>
              <a:rPr lang="en-US" dirty="0"/>
              <a:t> of grades or scores (or hit counts, or followers) our self-assessments will be based on the quality of the experience, the depth of the insight, or the richness of the interaction. The “quantified self” will give way to the “qualified self” (</a:t>
            </a:r>
            <a:r>
              <a:rPr lang="en-US" dirty="0">
                <a:hlinkClick r:id="rId5"/>
              </a:rPr>
              <a:t>here</a:t>
            </a:r>
            <a:r>
              <a:rPr lang="en-US" dirty="0"/>
              <a:t>, and </a:t>
            </a:r>
            <a:r>
              <a:rPr lang="en-US" dirty="0">
                <a:hlinkClick r:id="rId6"/>
              </a:rPr>
              <a:t>here</a:t>
            </a:r>
            <a:r>
              <a:rPr lang="en-US" dirty="0"/>
              <a:t>)</a:t>
            </a:r>
          </a:p>
        </p:txBody>
      </p:sp>
      <p:sp>
        <p:nvSpPr>
          <p:cNvPr id="4" name="Slide Number Placeholder 3"/>
          <p:cNvSpPr>
            <a:spLocks noGrp="1"/>
          </p:cNvSpPr>
          <p:nvPr>
            <p:ph type="sldNum" sz="quarter" idx="5"/>
          </p:nvPr>
        </p:nvSpPr>
        <p:spPr/>
        <p:txBody>
          <a:bodyPr/>
          <a:lstStyle/>
          <a:p>
            <a:fld id="{ED66AFD4-6538-4404-91C7-C987ED624265}" type="slidenum">
              <a:rPr lang="en-US" smtClean="0"/>
              <a:t>110</a:t>
            </a:fld>
            <a:endParaRPr lang="en-US"/>
          </a:p>
        </p:txBody>
      </p:sp>
    </p:spTree>
    <p:extLst>
      <p:ext uri="{BB962C8B-B14F-4D97-AF65-F5344CB8AC3E}">
        <p14:creationId xmlns:p14="http://schemas.microsoft.com/office/powerpoint/2010/main" val="1393689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hlinkClick r:id="rId3"/>
              </a:rPr>
              <a:t>http://dmlcentral.net/blog/doug-belshaw/peering-deep-future-educational-credentialing</a:t>
            </a:r>
            <a:endParaRPr lang="en-CA"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solidFill>
                  <a:srgbClr val="A85038"/>
                </a:solidFill>
                <a:latin typeface="Ubuntu"/>
                <a:hlinkClick r:id="rId4"/>
              </a:rPr>
              <a:t>http://www.downes.ca/search/blockchain</a:t>
            </a:r>
            <a:r>
              <a:rPr lang="en-CA" dirty="0">
                <a:solidFill>
                  <a:srgbClr val="A85038"/>
                </a:solidFill>
                <a:latin typeface="Ubuntu"/>
              </a:rPr>
              <a:t> </a:t>
            </a:r>
            <a:endParaRPr lang="en-CA" dirty="0"/>
          </a:p>
          <a:p>
            <a:r>
              <a:rPr lang="en-CA" dirty="0"/>
              <a:t>https://bitcoinmagazine.com/articles/ibm-deploys-blockchain-as-a-service-announces-initiatives-to-make-the-blockchain-ready-for-business-1455726071/ </a:t>
            </a:r>
          </a:p>
          <a:p>
            <a:r>
              <a:rPr lang="en-CA" dirty="0"/>
              <a:t>https://techcrunch.com/2016/02/22/sony-is-building-an-education-and-testing-platform-powered-by-the-blockchain/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hlinkClick r:id="rId5"/>
              </a:rPr>
              <a:t>http://hackeducation.com/2016/02/25/blockchain-edu1</a:t>
            </a:r>
            <a:r>
              <a:rPr lang="en-CA" sz="1200" dirty="0"/>
              <a:t> </a:t>
            </a:r>
          </a:p>
          <a:p>
            <a:endParaRPr lang="en-CA" dirty="0"/>
          </a:p>
          <a:p>
            <a:endParaRPr lang="en-CA" dirty="0"/>
          </a:p>
        </p:txBody>
      </p:sp>
      <p:sp>
        <p:nvSpPr>
          <p:cNvPr id="4" name="Slide Number Placeholder 3"/>
          <p:cNvSpPr>
            <a:spLocks noGrp="1"/>
          </p:cNvSpPr>
          <p:nvPr>
            <p:ph type="sldNum" sz="quarter" idx="10"/>
          </p:nvPr>
        </p:nvSpPr>
        <p:spPr/>
        <p:txBody>
          <a:bodyPr/>
          <a:lstStyle/>
          <a:p>
            <a:fld id="{B6A6E258-EB56-4264-9F53-BD13C2B1B94D}" type="slidenum">
              <a:rPr lang="en-CA" smtClean="0"/>
              <a:t>119</a:t>
            </a:fld>
            <a:endParaRPr lang="en-CA"/>
          </a:p>
        </p:txBody>
      </p:sp>
    </p:spTree>
    <p:extLst>
      <p:ext uri="{BB962C8B-B14F-4D97-AF65-F5344CB8AC3E}">
        <p14:creationId xmlns:p14="http://schemas.microsoft.com/office/powerpoint/2010/main" val="861709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https://er.educause.edu/articles/2011/9/penetrating-the-fog-analytics-in-learning-and-education</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hlinkClick r:id="rId4"/>
              </a:rPr>
              <a:t>http://quantifiedself.com/</a:t>
            </a:r>
            <a:r>
              <a:rPr lang="en-CA" sz="120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a:t>Predictive Analytics - </a:t>
            </a:r>
            <a:r>
              <a:rPr lang="en-CA" dirty="0" err="1"/>
              <a:t>eg</a:t>
            </a:r>
            <a:r>
              <a:rPr lang="en-CA" dirty="0"/>
              <a:t>. </a:t>
            </a:r>
            <a:r>
              <a:rPr lang="en-CA" dirty="0" err="1"/>
              <a:t>SmartKlass</a:t>
            </a:r>
            <a:r>
              <a:rPr lang="en-CA" baseline="0" dirty="0"/>
              <a:t> https://moodle.org/plugins/local_smart_klass </a:t>
            </a:r>
            <a:endParaRPr lang="en-CA" dirty="0"/>
          </a:p>
          <a:p>
            <a:r>
              <a:rPr lang="en-CA" dirty="0"/>
              <a:t>Recognition Tasks – </a:t>
            </a:r>
            <a:r>
              <a:rPr lang="en-CA" dirty="0" err="1"/>
              <a:t>eg</a:t>
            </a:r>
            <a:r>
              <a:rPr lang="en-CA" dirty="0"/>
              <a:t>. Learning Analytics enriched</a:t>
            </a:r>
            <a:r>
              <a:rPr lang="en-CA" baseline="0" dirty="0"/>
              <a:t> rubrics - https://docs.moodle.org/30/en/Learning_Analytics_Enriched_Rubrics</a:t>
            </a:r>
          </a:p>
          <a:p>
            <a:endParaRPr lang="en-CA" baseline="0" dirty="0"/>
          </a:p>
          <a:p>
            <a:r>
              <a:rPr lang="en-CA" baseline="0" dirty="0"/>
              <a:t>See also: http://www.vteducation.org/en/articles/learner-data/introduction-learning-analytics</a:t>
            </a:r>
            <a:endParaRPr lang="en-CA" dirty="0"/>
          </a:p>
          <a:p>
            <a:endParaRPr lang="en-CA" dirty="0"/>
          </a:p>
        </p:txBody>
      </p:sp>
      <p:sp>
        <p:nvSpPr>
          <p:cNvPr id="4" name="Slide Number Placeholder 3"/>
          <p:cNvSpPr>
            <a:spLocks noGrp="1"/>
          </p:cNvSpPr>
          <p:nvPr>
            <p:ph type="sldNum" sz="quarter" idx="10"/>
          </p:nvPr>
        </p:nvSpPr>
        <p:spPr/>
        <p:txBody>
          <a:bodyPr/>
          <a:lstStyle/>
          <a:p>
            <a:fld id="{B6A6E258-EB56-4264-9F53-BD13C2B1B94D}" type="slidenum">
              <a:rPr lang="en-CA" smtClean="0"/>
              <a:t>121</a:t>
            </a:fld>
            <a:endParaRPr lang="en-CA"/>
          </a:p>
        </p:txBody>
      </p:sp>
    </p:spTree>
    <p:extLst>
      <p:ext uri="{BB962C8B-B14F-4D97-AF65-F5344CB8AC3E}">
        <p14:creationId xmlns:p14="http://schemas.microsoft.com/office/powerpoint/2010/main" val="397063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https://www.class-central.com/report/mooc-stats-2016/</a:t>
            </a:r>
            <a:r>
              <a:rPr lang="en-CA" sz="1200" b="0" i="0" kern="1200" dirty="0">
                <a:solidFill>
                  <a:schemeClr val="tx1"/>
                </a:solidFill>
                <a:effectLst/>
                <a:latin typeface="+mn-lt"/>
                <a:ea typeface="+mn-ea"/>
                <a:cs typeface="+mn-cs"/>
              </a:rPr>
              <a:t>23 million people worldwide registered for a MOOC for the first time ever, according to data collected by </a:t>
            </a:r>
            <a:r>
              <a:rPr lang="en-CA" sz="1200" b="0" i="0" u="sng" kern="1200" dirty="0">
                <a:solidFill>
                  <a:schemeClr val="tx1"/>
                </a:solidFill>
                <a:effectLst/>
                <a:latin typeface="+mn-lt"/>
                <a:ea typeface="+mn-ea"/>
                <a:cs typeface="+mn-cs"/>
                <a:hlinkClick r:id="rId3"/>
              </a:rPr>
              <a:t>Class Central</a:t>
            </a:r>
            <a:r>
              <a:rPr lang="en-CA" sz="1200" b="0" i="0" kern="1200" dirty="0">
                <a:solidFill>
                  <a:schemeClr val="tx1"/>
                </a:solidFill>
                <a:effectLst/>
                <a:latin typeface="+mn-lt"/>
                <a:ea typeface="+mn-ea"/>
                <a:cs typeface="+mn-cs"/>
              </a:rPr>
              <a:t>. This makes the total number of students who signed up for at least one MOOC estimated to be 58 million.</a:t>
            </a:r>
            <a:endParaRPr lang="en-CA" dirty="0"/>
          </a:p>
        </p:txBody>
      </p:sp>
      <p:sp>
        <p:nvSpPr>
          <p:cNvPr id="4" name="Slide Number Placeholder 3"/>
          <p:cNvSpPr>
            <a:spLocks noGrp="1"/>
          </p:cNvSpPr>
          <p:nvPr>
            <p:ph type="sldNum" sz="quarter" idx="10"/>
          </p:nvPr>
        </p:nvSpPr>
        <p:spPr/>
        <p:txBody>
          <a:bodyPr/>
          <a:lstStyle/>
          <a:p>
            <a:fld id="{B6A6E258-EB56-4264-9F53-BD13C2B1B94D}" type="slidenum">
              <a:rPr lang="en-CA" smtClean="0"/>
              <a:t>18</a:t>
            </a:fld>
            <a:endParaRPr lang="en-CA"/>
          </a:p>
        </p:txBody>
      </p:sp>
    </p:spTree>
    <p:extLst>
      <p:ext uri="{BB962C8B-B14F-4D97-AF65-F5344CB8AC3E}">
        <p14:creationId xmlns:p14="http://schemas.microsoft.com/office/powerpoint/2010/main" val="1780163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Jwnny</a:t>
            </a:r>
            <a:r>
              <a:rPr lang="en-US" dirty="0"/>
              <a:t> Mackness:</a:t>
            </a:r>
            <a:r>
              <a:rPr lang="en-US" baseline="0" dirty="0"/>
              <a:t> </a:t>
            </a:r>
            <a:r>
              <a:rPr lang="en-US" dirty="0"/>
              <a:t>The connected self will be more about our relations and interactions. Will this lead to a more ethical Web? Will digital identity as a ‘connected self make the ‘source of truth’ of these identities more visible? Will the ‘connected self’ be more reflective? Will ‘the connective self’ more honestly reflect our hopes, aspirations and dreams?</a:t>
            </a:r>
          </a:p>
        </p:txBody>
      </p:sp>
      <p:sp>
        <p:nvSpPr>
          <p:cNvPr id="4" name="Slide Number Placeholder 3"/>
          <p:cNvSpPr>
            <a:spLocks noGrp="1"/>
          </p:cNvSpPr>
          <p:nvPr>
            <p:ph type="sldNum" sz="quarter" idx="5"/>
          </p:nvPr>
        </p:nvSpPr>
        <p:spPr/>
        <p:txBody>
          <a:bodyPr/>
          <a:lstStyle/>
          <a:p>
            <a:fld id="{ED66AFD4-6538-4404-91C7-C987ED624265}" type="slidenum">
              <a:rPr lang="en-US" smtClean="0"/>
              <a:t>126</a:t>
            </a:fld>
            <a:endParaRPr lang="en-US"/>
          </a:p>
        </p:txBody>
      </p:sp>
    </p:spTree>
    <p:extLst>
      <p:ext uri="{BB962C8B-B14F-4D97-AF65-F5344CB8AC3E}">
        <p14:creationId xmlns:p14="http://schemas.microsoft.com/office/powerpoint/2010/main" val="1184379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https://www.pearson.com/us/higher-education/products-services-institutions/career-success-program.html</a:t>
            </a:r>
            <a:r>
              <a:rPr lang="en-US" dirty="0"/>
              <a:t> </a:t>
            </a:r>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127</a:t>
            </a:fld>
            <a:endParaRPr lang="en-US"/>
          </a:p>
        </p:txBody>
      </p:sp>
    </p:spTree>
    <p:extLst>
      <p:ext uri="{BB962C8B-B14F-4D97-AF65-F5344CB8AC3E}">
        <p14:creationId xmlns:p14="http://schemas.microsoft.com/office/powerpoint/2010/main" val="3450279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https://www.onecommunityglobal.org/consensus-and-decision-making-lesson-plan/</a:t>
            </a:r>
            <a:r>
              <a:rPr lang="en-US" dirty="0"/>
              <a:t> </a:t>
            </a:r>
          </a:p>
          <a:p>
            <a:endParaRPr lang="en-CA" dirty="0"/>
          </a:p>
        </p:txBody>
      </p:sp>
      <p:sp>
        <p:nvSpPr>
          <p:cNvPr id="4" name="Slide Number Placeholder 3"/>
          <p:cNvSpPr>
            <a:spLocks noGrp="1"/>
          </p:cNvSpPr>
          <p:nvPr>
            <p:ph type="sldNum" sz="quarter" idx="10"/>
          </p:nvPr>
        </p:nvSpPr>
        <p:spPr/>
        <p:txBody>
          <a:bodyPr/>
          <a:lstStyle/>
          <a:p>
            <a:fld id="{F05BD8CC-846B-46C8-953F-51C878E8F465}" type="slidenum">
              <a:rPr lang="en-US" smtClean="0"/>
              <a:t>137</a:t>
            </a:fld>
            <a:endParaRPr lang="en-US"/>
          </a:p>
        </p:txBody>
      </p:sp>
    </p:spTree>
    <p:extLst>
      <p:ext uri="{BB962C8B-B14F-4D97-AF65-F5344CB8AC3E}">
        <p14:creationId xmlns:p14="http://schemas.microsoft.com/office/powerpoint/2010/main" val="685381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p:txBody>
      </p:sp>
      <p:sp>
        <p:nvSpPr>
          <p:cNvPr id="4" name="Slide Number Placeholder 3"/>
          <p:cNvSpPr>
            <a:spLocks noGrp="1"/>
          </p:cNvSpPr>
          <p:nvPr>
            <p:ph type="sldNum" sz="quarter" idx="5"/>
          </p:nvPr>
        </p:nvSpPr>
        <p:spPr/>
        <p:txBody>
          <a:bodyPr/>
          <a:lstStyle/>
          <a:p>
            <a:fld id="{F05BD8CC-846B-46C8-953F-51C878E8F465}" type="slidenum">
              <a:rPr lang="en-US" smtClean="0"/>
              <a:t>138</a:t>
            </a:fld>
            <a:endParaRPr lang="en-US"/>
          </a:p>
        </p:txBody>
      </p:sp>
    </p:spTree>
    <p:extLst>
      <p:ext uri="{BB962C8B-B14F-4D97-AF65-F5344CB8AC3E}">
        <p14:creationId xmlns:p14="http://schemas.microsoft.com/office/powerpoint/2010/main" val="3368749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 longer based on sameness…</a:t>
            </a:r>
          </a:p>
          <a:p>
            <a:r>
              <a:rPr lang="en-US" sz="1200" dirty="0"/>
              <a:t>Now based on making decisions together…</a:t>
            </a:r>
          </a:p>
          <a:p>
            <a:r>
              <a:rPr lang="en-US" sz="1200" dirty="0"/>
              <a:t>On </a:t>
            </a:r>
            <a:r>
              <a:rPr lang="en-US" sz="1200" i="1" dirty="0"/>
              <a:t>consensus</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https://www.onecommunityglobal.org/consensus-and-decision-making-lesson-plan/</a:t>
            </a:r>
            <a:r>
              <a:rPr lang="en-US" dirty="0"/>
              <a:t> </a:t>
            </a:r>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140</a:t>
            </a:fld>
            <a:endParaRPr lang="en-US"/>
          </a:p>
        </p:txBody>
      </p:sp>
    </p:spTree>
    <p:extLst>
      <p:ext uri="{BB962C8B-B14F-4D97-AF65-F5344CB8AC3E}">
        <p14:creationId xmlns:p14="http://schemas.microsoft.com/office/powerpoint/2010/main" val="3066244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146</a:t>
            </a:fld>
            <a:endParaRPr lang="en-US"/>
          </a:p>
        </p:txBody>
      </p:sp>
    </p:spTree>
    <p:extLst>
      <p:ext uri="{BB962C8B-B14F-4D97-AF65-F5344CB8AC3E}">
        <p14:creationId xmlns:p14="http://schemas.microsoft.com/office/powerpoint/2010/main" val="672706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rPr>
              <a:t>Can you solve this High School ML problem?</a:t>
            </a:r>
          </a:p>
          <a:p>
            <a:r>
              <a:rPr lang="en-US" u="none" strike="noStrike" dirty="0" err="1">
                <a:effectLst/>
                <a:hlinkClick r:id="rId4"/>
              </a:rPr>
              <a:t>LittleLouis</a:t>
            </a:r>
            <a:r>
              <a:rPr lang="en-US" dirty="0"/>
              <a:t>, </a:t>
            </a:r>
            <a:r>
              <a:rPr lang="en-US" u="none" strike="noStrike" dirty="0">
                <a:effectLst/>
                <a:hlinkClick r:id="rId5"/>
              </a:rPr>
              <a:t>Reddit</a:t>
            </a:r>
            <a:r>
              <a:rPr lang="en-US" dirty="0"/>
              <a:t>, Apr 27, 2019</a:t>
            </a:r>
          </a:p>
          <a:p>
            <a:r>
              <a:rPr lang="en-US" dirty="0"/>
              <a:t>https://www.reddit.com/r/MachineLearning/comments/bhp6bw/p_can_you_solve_this_high_school_ml_problem/</a:t>
            </a:r>
          </a:p>
        </p:txBody>
      </p:sp>
      <p:sp>
        <p:nvSpPr>
          <p:cNvPr id="4" name="Slide Number Placeholder 3"/>
          <p:cNvSpPr>
            <a:spLocks noGrp="1"/>
          </p:cNvSpPr>
          <p:nvPr>
            <p:ph type="sldNum" sz="quarter" idx="5"/>
          </p:nvPr>
        </p:nvSpPr>
        <p:spPr/>
        <p:txBody>
          <a:bodyPr/>
          <a:lstStyle/>
          <a:p>
            <a:fld id="{F05BD8CC-846B-46C8-953F-51C878E8F465}" type="slidenum">
              <a:rPr lang="en-US" smtClean="0"/>
              <a:t>149</a:t>
            </a:fld>
            <a:endParaRPr lang="en-US"/>
          </a:p>
        </p:txBody>
      </p:sp>
    </p:spTree>
    <p:extLst>
      <p:ext uri="{BB962C8B-B14F-4D97-AF65-F5344CB8AC3E}">
        <p14:creationId xmlns:p14="http://schemas.microsoft.com/office/powerpoint/2010/main" val="2285600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Ultimately, our learning resource will be created as needed by artificial intelligence – as learners we will work </a:t>
            </a:r>
            <a:r>
              <a:rPr lang="en-US" sz="1200" i="1" dirty="0"/>
              <a:t>with</a:t>
            </a:r>
            <a:r>
              <a:rPr lang="en-US" sz="1200" dirty="0"/>
              <a:t> AI to create these resources and share them on </a:t>
            </a:r>
            <a:r>
              <a:rPr lang="en-US" sz="1200" dirty="0" err="1"/>
              <a:t>CAENet</a:t>
            </a:r>
            <a:r>
              <a:rPr lang="en-US" sz="1200" dirty="0"/>
              <a:t> for future use by other AIs</a:t>
            </a:r>
          </a:p>
          <a:p>
            <a:endParaRPr lang="en-US" dirty="0"/>
          </a:p>
          <a:p>
            <a:r>
              <a:rPr lang="en-US" dirty="0"/>
              <a:t>AI generated patent claims - https://aipatent.wordpress.com/ </a:t>
            </a:r>
          </a:p>
          <a:p>
            <a:r>
              <a:rPr lang="en-US" dirty="0"/>
              <a:t>AI in application development - https://venturebeat.com/2019/05/20/microsoft-wants-to-apply-ai-to-the-entire-application-developer-lifecycle/ </a:t>
            </a:r>
          </a:p>
          <a:p>
            <a:endParaRPr lang="en-US" dirty="0"/>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150</a:t>
            </a:fld>
            <a:endParaRPr lang="en-US"/>
          </a:p>
        </p:txBody>
      </p:sp>
    </p:spTree>
    <p:extLst>
      <p:ext uri="{BB962C8B-B14F-4D97-AF65-F5344CB8AC3E}">
        <p14:creationId xmlns:p14="http://schemas.microsoft.com/office/powerpoint/2010/main" val="2004927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151</a:t>
            </a:fld>
            <a:endParaRPr lang="en-US"/>
          </a:p>
        </p:txBody>
      </p:sp>
    </p:spTree>
    <p:extLst>
      <p:ext uri="{BB962C8B-B14F-4D97-AF65-F5344CB8AC3E}">
        <p14:creationId xmlns:p14="http://schemas.microsoft.com/office/powerpoint/2010/main" val="2158862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https://developers.arcgis.com/python/guide/using-the-jupyter-lab-environment/ </a:t>
            </a:r>
          </a:p>
          <a:p>
            <a:endParaRPr lang="en-CA" dirty="0"/>
          </a:p>
          <a:p>
            <a:r>
              <a:rPr lang="en-CA" dirty="0"/>
              <a:t>https://noteable.edina.ac.uk/ - Computational notebooks allow you to create and share live code, equations, visualisations and explanatory text. </a:t>
            </a:r>
            <a:r>
              <a:rPr lang="en-CA" dirty="0" err="1"/>
              <a:t>Noteable</a:t>
            </a:r>
            <a:r>
              <a:rPr lang="en-CA" dirty="0"/>
              <a:t> is a bespoke cloud-based application that lets students and lecturers run Jupyter notebooks online. </a:t>
            </a:r>
          </a:p>
        </p:txBody>
      </p:sp>
      <p:sp>
        <p:nvSpPr>
          <p:cNvPr id="4" name="Slide Number Placeholder 3"/>
          <p:cNvSpPr>
            <a:spLocks noGrp="1"/>
          </p:cNvSpPr>
          <p:nvPr>
            <p:ph type="sldNum" sz="quarter" idx="10"/>
          </p:nvPr>
        </p:nvSpPr>
        <p:spPr/>
        <p:txBody>
          <a:bodyPr/>
          <a:lstStyle/>
          <a:p>
            <a:fld id="{F05BD8CC-846B-46C8-953F-51C878E8F465}" type="slidenum">
              <a:rPr lang="en-US" smtClean="0"/>
              <a:t>153</a:t>
            </a:fld>
            <a:endParaRPr lang="en-US"/>
          </a:p>
        </p:txBody>
      </p:sp>
    </p:spTree>
    <p:extLst>
      <p:ext uri="{BB962C8B-B14F-4D97-AF65-F5344CB8AC3E}">
        <p14:creationId xmlns:p14="http://schemas.microsoft.com/office/powerpoint/2010/main" val="29946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Lack of preparation - </a:t>
            </a:r>
            <a:r>
              <a:rPr lang="en-CA" dirty="0" err="1"/>
              <a:t>Eg</a:t>
            </a:r>
            <a:r>
              <a:rPr lang="en-CA" dirty="0"/>
              <a:t>. The Chronicle – “Why Delusions</a:t>
            </a:r>
            <a:r>
              <a:rPr lang="en-CA" baseline="0" dirty="0"/>
              <a:t> to Educate the world are absurd” - http://chronicle.com/blogs/worldwise/a-mooc-delusion-why-visions-to-educate-the-world-are-absurd/32599 – “</a:t>
            </a:r>
            <a:r>
              <a:rPr lang="en-CA" dirty="0"/>
              <a:t>lack the willingness to consider seriously what happens when thousands of students constituting a vast spectrum of proficiency levels and academic backgrounds try to catch up “</a:t>
            </a:r>
            <a:endParaRPr lang="en-CA" baseline="0" dirty="0"/>
          </a:p>
          <a:p>
            <a:pPr marL="171450" indent="-171450">
              <a:buFontTx/>
              <a:buChar char="-"/>
            </a:pPr>
            <a:r>
              <a:rPr lang="en-CA" dirty="0"/>
              <a:t>Bad pedagogy</a:t>
            </a:r>
            <a:r>
              <a:rPr lang="en-CA" baseline="0" dirty="0"/>
              <a:t> – EDUCAUSE, Five Myths about MOOCs - </a:t>
            </a:r>
            <a:r>
              <a:rPr lang="en-CA" baseline="0" dirty="0" err="1"/>
              <a:t>eg</a:t>
            </a:r>
            <a:r>
              <a:rPr lang="en-CA" baseline="0" dirty="0"/>
              <a:t>. http://er.educause.edu/articles/2013/10/five-myths-about-moocs </a:t>
            </a:r>
          </a:p>
          <a:p>
            <a:pPr marL="171450" indent="-171450">
              <a:buFontTx/>
              <a:buChar char="-"/>
            </a:pPr>
            <a:r>
              <a:rPr lang="en-CA" baseline="0" dirty="0"/>
              <a:t>Failure to engage, mechanistic – ibid</a:t>
            </a:r>
          </a:p>
          <a:p>
            <a:pPr marL="171450" indent="-171450">
              <a:buFontTx/>
              <a:buChar char="-"/>
            </a:pPr>
            <a:r>
              <a:rPr lang="en-CA" baseline="0" dirty="0"/>
              <a:t>Bad technology – </a:t>
            </a:r>
            <a:r>
              <a:rPr lang="en-CA" baseline="0" dirty="0" err="1"/>
              <a:t>HuffPost</a:t>
            </a:r>
            <a:r>
              <a:rPr lang="en-CA" baseline="0" dirty="0"/>
              <a:t> – The MOOC Backlash - http://www.huffingtonpost.com/jonathan-haber/the-mooc-backlash-udacity_b_4339487.html</a:t>
            </a:r>
          </a:p>
          <a:p>
            <a:pPr marL="171450" indent="-171450">
              <a:buFontTx/>
              <a:buChar char="-"/>
            </a:pPr>
            <a:r>
              <a:rPr lang="en-CA" baseline="0" dirty="0"/>
              <a:t>Dropouts - http://edf.stanford.edu/readings/coursera-takes-nuanced-view-mooc-dropout-rates or https://campustechnology.com/articles/2015/07/01/mit-researchers-develop-model-to-predict-mooc-dropouts.aspx</a:t>
            </a:r>
          </a:p>
        </p:txBody>
      </p:sp>
      <p:sp>
        <p:nvSpPr>
          <p:cNvPr id="4" name="Slide Number Placeholder 3"/>
          <p:cNvSpPr>
            <a:spLocks noGrp="1"/>
          </p:cNvSpPr>
          <p:nvPr>
            <p:ph type="sldNum" sz="quarter" idx="10"/>
          </p:nvPr>
        </p:nvSpPr>
        <p:spPr/>
        <p:txBody>
          <a:bodyPr/>
          <a:lstStyle/>
          <a:p>
            <a:fld id="{C3B8E3BC-D774-495B-BB86-90ADBA43CDD4}" type="slidenum">
              <a:rPr lang="en-CA" smtClean="0"/>
              <a:t>21</a:t>
            </a:fld>
            <a:endParaRPr lang="en-CA"/>
          </a:p>
        </p:txBody>
      </p:sp>
    </p:spTree>
    <p:extLst>
      <p:ext uri="{BB962C8B-B14F-4D97-AF65-F5344CB8AC3E}">
        <p14:creationId xmlns:p14="http://schemas.microsoft.com/office/powerpoint/2010/main" val="3544305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t>
            </a:r>
            <a:r>
              <a:rPr lang="en-US" dirty="0" err="1"/>
              <a:t>OpenLearn</a:t>
            </a:r>
            <a:r>
              <a:rPr lang="en-US" dirty="0"/>
              <a:t> </a:t>
            </a:r>
            <a:r>
              <a:rPr lang="en-US" dirty="0" err="1">
                <a:hlinkClick r:id="rId3"/>
              </a:rPr>
              <a:t>Jupyter</a:t>
            </a:r>
            <a:r>
              <a:rPr lang="en-US" dirty="0">
                <a:hlinkClick r:id="rId3"/>
              </a:rPr>
              <a:t> Books Remix</a:t>
            </a:r>
            <a:r>
              <a:rPr lang="en-US" dirty="0"/>
              <a:t>, TM351 </a:t>
            </a:r>
            <a:r>
              <a:rPr lang="en-US" dirty="0">
                <a:hlinkClick r:id="rId4"/>
              </a:rPr>
              <a:t>Notebooks in VM and Electron</a:t>
            </a:r>
            <a:r>
              <a:rPr lang="en-US" dirty="0"/>
              <a:t>.</a:t>
            </a:r>
          </a:p>
        </p:txBody>
      </p:sp>
      <p:sp>
        <p:nvSpPr>
          <p:cNvPr id="4" name="Slide Number Placeholder 3"/>
          <p:cNvSpPr>
            <a:spLocks noGrp="1"/>
          </p:cNvSpPr>
          <p:nvPr>
            <p:ph type="sldNum" sz="quarter" idx="5"/>
          </p:nvPr>
        </p:nvSpPr>
        <p:spPr/>
        <p:txBody>
          <a:bodyPr/>
          <a:lstStyle/>
          <a:p>
            <a:fld id="{ED66AFD4-6538-4404-91C7-C987ED624265}" type="slidenum">
              <a:rPr lang="en-US" smtClean="0"/>
              <a:t>154</a:t>
            </a:fld>
            <a:endParaRPr lang="en-US"/>
          </a:p>
        </p:txBody>
      </p:sp>
    </p:spTree>
    <p:extLst>
      <p:ext uri="{BB962C8B-B14F-4D97-AF65-F5344CB8AC3E}">
        <p14:creationId xmlns:p14="http://schemas.microsoft.com/office/powerpoint/2010/main" val="152682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as Participation</a:t>
            </a:r>
          </a:p>
          <a:p>
            <a:r>
              <a:rPr lang="en-US" dirty="0"/>
              <a:t>Kevin </a:t>
            </a:r>
            <a:r>
              <a:rPr lang="en-US" dirty="0" err="1"/>
              <a:t>Slavin</a:t>
            </a:r>
            <a:r>
              <a:rPr lang="en-US" dirty="0"/>
              <a:t>, Journal of Design and Science, 2019/04/29</a:t>
            </a:r>
          </a:p>
          <a:p>
            <a:r>
              <a:rPr lang="en-US" dirty="0"/>
              <a:t>https://jods.mitpress.mit.edu/pub/design-as-participation </a:t>
            </a:r>
          </a:p>
        </p:txBody>
      </p:sp>
      <p:sp>
        <p:nvSpPr>
          <p:cNvPr id="4" name="Slide Number Placeholder 3"/>
          <p:cNvSpPr>
            <a:spLocks noGrp="1"/>
          </p:cNvSpPr>
          <p:nvPr>
            <p:ph type="sldNum" sz="quarter" idx="5"/>
          </p:nvPr>
        </p:nvSpPr>
        <p:spPr/>
        <p:txBody>
          <a:bodyPr/>
          <a:lstStyle/>
          <a:p>
            <a:fld id="{F05BD8CC-846B-46C8-953F-51C878E8F465}" type="slidenum">
              <a:rPr lang="en-US" smtClean="0"/>
              <a:t>163</a:t>
            </a:fld>
            <a:endParaRPr lang="en-US"/>
          </a:p>
        </p:txBody>
      </p:sp>
    </p:spTree>
    <p:extLst>
      <p:ext uri="{BB962C8B-B14F-4D97-AF65-F5344CB8AC3E}">
        <p14:creationId xmlns:p14="http://schemas.microsoft.com/office/powerpoint/2010/main" val="717666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hidden curriculum</a:t>
            </a:r>
          </a:p>
          <a:p>
            <a:r>
              <a:rPr lang="en-US" dirty="0"/>
              <a:t>The point of instruction-based learning is to learn how to be instructed</a:t>
            </a:r>
          </a:p>
          <a:p>
            <a:r>
              <a:rPr lang="en-US" dirty="0" err="1"/>
              <a:t>etc</a:t>
            </a:r>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165</a:t>
            </a:fld>
            <a:endParaRPr lang="en-US"/>
          </a:p>
        </p:txBody>
      </p:sp>
    </p:spTree>
    <p:extLst>
      <p:ext uri="{BB962C8B-B14F-4D97-AF65-F5344CB8AC3E}">
        <p14:creationId xmlns:p14="http://schemas.microsoft.com/office/powerpoint/2010/main" val="2910524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http://www.aggregage.com/personalization-explained</a:t>
            </a:r>
          </a:p>
          <a:p>
            <a:r>
              <a:rPr lang="en-CA" sz="1200" b="0" i="0" u="none" strike="noStrike" kern="1200" dirty="0">
                <a:solidFill>
                  <a:schemeClr val="tx1"/>
                </a:solidFill>
                <a:effectLst/>
                <a:latin typeface="+mn-lt"/>
                <a:ea typeface="+mn-ea"/>
                <a:cs typeface="+mn-cs"/>
              </a:rPr>
              <a:t>Reimagining the Role of Technology in Education: 2017 National Education Technology Plan Update</a:t>
            </a:r>
            <a:r>
              <a:rPr lang="en-CA" sz="1200" b="0" i="0" u="none" strike="noStrike" kern="1200" baseline="0" dirty="0">
                <a:solidFill>
                  <a:schemeClr val="tx1"/>
                </a:solidFill>
                <a:effectLst/>
                <a:latin typeface="+mn-lt"/>
                <a:ea typeface="+mn-ea"/>
                <a:cs typeface="+mn-cs"/>
              </a:rPr>
              <a:t> </a:t>
            </a:r>
            <a:r>
              <a:rPr lang="en-CA" dirty="0"/>
              <a:t>https://tech.ed.gov/netp/</a:t>
            </a:r>
          </a:p>
          <a:p>
            <a:endParaRPr lang="en-CA" dirty="0"/>
          </a:p>
        </p:txBody>
      </p:sp>
      <p:sp>
        <p:nvSpPr>
          <p:cNvPr id="4" name="Slide Number Placeholder 3"/>
          <p:cNvSpPr>
            <a:spLocks noGrp="1"/>
          </p:cNvSpPr>
          <p:nvPr>
            <p:ph type="sldNum" sz="quarter" idx="10"/>
          </p:nvPr>
        </p:nvSpPr>
        <p:spPr/>
        <p:txBody>
          <a:bodyPr/>
          <a:lstStyle/>
          <a:p>
            <a:fld id="{B6A6E258-EB56-4264-9F53-BD13C2B1B94D}" type="slidenum">
              <a:rPr lang="en-CA" smtClean="0"/>
              <a:t>167</a:t>
            </a:fld>
            <a:endParaRPr lang="en-CA"/>
          </a:p>
        </p:txBody>
      </p:sp>
    </p:spTree>
    <p:extLst>
      <p:ext uri="{BB962C8B-B14F-4D97-AF65-F5344CB8AC3E}">
        <p14:creationId xmlns:p14="http://schemas.microsoft.com/office/powerpoint/2010/main" val="745188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https://www.architectural-review.com/essays/reputations-pen-portraits-/cedric-price-1934-2003/10026650.article</a:t>
            </a:r>
          </a:p>
        </p:txBody>
      </p:sp>
      <p:sp>
        <p:nvSpPr>
          <p:cNvPr id="4" name="Slide Number Placeholder 3"/>
          <p:cNvSpPr>
            <a:spLocks noGrp="1"/>
          </p:cNvSpPr>
          <p:nvPr>
            <p:ph type="sldNum" sz="quarter" idx="10"/>
          </p:nvPr>
        </p:nvSpPr>
        <p:spPr/>
        <p:txBody>
          <a:bodyPr/>
          <a:lstStyle/>
          <a:p>
            <a:fld id="{F05BD8CC-846B-46C8-953F-51C878E8F465}" type="slidenum">
              <a:rPr lang="en-US" smtClean="0"/>
              <a:t>186</a:t>
            </a:fld>
            <a:endParaRPr lang="en-US"/>
          </a:p>
        </p:txBody>
      </p:sp>
    </p:spTree>
    <p:extLst>
      <p:ext uri="{BB962C8B-B14F-4D97-AF65-F5344CB8AC3E}">
        <p14:creationId xmlns:p14="http://schemas.microsoft.com/office/powerpoint/2010/main" val="331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What is it to ‘complete’ a course of learning?</a:t>
            </a:r>
          </a:p>
          <a:p>
            <a:pPr marL="171450" indent="-171450">
              <a:buFontTx/>
              <a:buChar char="-"/>
            </a:pPr>
            <a:r>
              <a:rPr lang="en-CA" dirty="0"/>
              <a:t>The</a:t>
            </a:r>
            <a:r>
              <a:rPr lang="en-CA" baseline="0" dirty="0"/>
              <a:t> presumption that there is a linear order</a:t>
            </a:r>
          </a:p>
          <a:p>
            <a:pPr marL="171450" indent="-171450">
              <a:buFontTx/>
              <a:buChar char="-"/>
            </a:pPr>
            <a:r>
              <a:rPr lang="en-CA" baseline="0" dirty="0"/>
              <a:t>The presumption that there are ‘foundational’ things to learn</a:t>
            </a:r>
          </a:p>
          <a:p>
            <a:pPr marL="628650" lvl="1" indent="-171450">
              <a:buFontTx/>
              <a:buChar char="-"/>
            </a:pPr>
            <a:r>
              <a:rPr lang="en-CA" baseline="0" dirty="0"/>
              <a:t>The case of ‘addition’ and ‘multiplication’ in Common Core</a:t>
            </a:r>
          </a:p>
          <a:p>
            <a:pPr marL="628650" lvl="1" indent="-171450">
              <a:buFontTx/>
              <a:buChar char="-"/>
            </a:pPr>
            <a:r>
              <a:rPr lang="en-CA" baseline="0" dirty="0"/>
              <a:t>The case of ‘to be’ in language “Me Grog. Me hungry.” or “I have six years.”</a:t>
            </a:r>
          </a:p>
        </p:txBody>
      </p:sp>
      <p:sp>
        <p:nvSpPr>
          <p:cNvPr id="4" name="Slide Number Placeholder 3"/>
          <p:cNvSpPr>
            <a:spLocks noGrp="1"/>
          </p:cNvSpPr>
          <p:nvPr>
            <p:ph type="sldNum" sz="quarter" idx="10"/>
          </p:nvPr>
        </p:nvSpPr>
        <p:spPr/>
        <p:txBody>
          <a:bodyPr/>
          <a:lstStyle/>
          <a:p>
            <a:fld id="{C3B8E3BC-D774-495B-BB86-90ADBA43CDD4}" type="slidenum">
              <a:rPr lang="en-CA" smtClean="0"/>
              <a:t>22</a:t>
            </a:fld>
            <a:endParaRPr lang="en-CA"/>
          </a:p>
        </p:txBody>
      </p:sp>
    </p:spTree>
    <p:extLst>
      <p:ext uri="{BB962C8B-B14F-4D97-AF65-F5344CB8AC3E}">
        <p14:creationId xmlns:p14="http://schemas.microsoft.com/office/powerpoint/2010/main" val="398307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 beyond traditional conceptions, conceptions</a:t>
            </a:r>
            <a:r>
              <a:rPr lang="en-CA" baseline="0" dirty="0"/>
              <a:t> like:</a:t>
            </a:r>
            <a:endParaRPr lang="en-CA" dirty="0"/>
          </a:p>
          <a:p>
            <a:pPr eaLnBrk="1" hangingPunct="1">
              <a:spcBef>
                <a:spcPct val="50000"/>
              </a:spcBef>
              <a:buFontTx/>
              <a:buChar char="•"/>
            </a:pPr>
            <a:r>
              <a:rPr lang="en-US" sz="1200" dirty="0">
                <a:solidFill>
                  <a:srgbClr val="ACAB8C"/>
                </a:solidFill>
              </a:rPr>
              <a:t> messages have a sender and a receiver</a:t>
            </a:r>
          </a:p>
          <a:p>
            <a:pPr eaLnBrk="1" hangingPunct="1">
              <a:spcBef>
                <a:spcPct val="50000"/>
              </a:spcBef>
              <a:buFontTx/>
              <a:buChar char="•"/>
            </a:pPr>
            <a:r>
              <a:rPr lang="en-US" sz="1200" dirty="0">
                <a:solidFill>
                  <a:srgbClr val="ACAB8C"/>
                </a:solidFill>
              </a:rPr>
              <a:t> words get meaning from what they represent</a:t>
            </a:r>
          </a:p>
          <a:p>
            <a:pPr eaLnBrk="1" hangingPunct="1">
              <a:spcBef>
                <a:spcPct val="50000"/>
              </a:spcBef>
              <a:buFontTx/>
              <a:buChar char="•"/>
            </a:pPr>
            <a:r>
              <a:rPr lang="en-US" sz="1200" dirty="0">
                <a:solidFill>
                  <a:srgbClr val="ACAB8C"/>
                </a:solidFill>
              </a:rPr>
              <a:t> truth is based on the real world</a:t>
            </a:r>
          </a:p>
          <a:p>
            <a:pPr eaLnBrk="1" hangingPunct="1">
              <a:spcBef>
                <a:spcPct val="50000"/>
              </a:spcBef>
              <a:buFontTx/>
              <a:buChar char="•"/>
            </a:pPr>
            <a:r>
              <a:rPr lang="en-US" sz="1200" dirty="0">
                <a:solidFill>
                  <a:srgbClr val="ACAB8C"/>
                </a:solidFill>
              </a:rPr>
              <a:t> events have a cause, and causes can be known</a:t>
            </a:r>
          </a:p>
          <a:p>
            <a:pPr eaLnBrk="1" hangingPunct="1">
              <a:spcBef>
                <a:spcPct val="50000"/>
              </a:spcBef>
              <a:buFontTx/>
              <a:buChar char="•"/>
            </a:pPr>
            <a:r>
              <a:rPr lang="en-US" sz="1200" dirty="0">
                <a:solidFill>
                  <a:srgbClr val="ACAB8C"/>
                </a:solidFill>
              </a:rPr>
              <a:t> science is based on forming and testing hypotheses</a:t>
            </a:r>
            <a:endParaRPr lang="en-US" dirty="0">
              <a:solidFill>
                <a:srgbClr val="ACAB8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These, taken together, constitute, a static, linear, coherent picture of the world</a:t>
            </a:r>
          </a:p>
          <a:p>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Thinks we think of as ‘skills’ -</a:t>
            </a:r>
            <a:r>
              <a:rPr lang="en-CA" baseline="0" dirty="0"/>
              <a:t> </a:t>
            </a:r>
            <a:r>
              <a:rPr lang="en-CA" sz="1200" i="1" dirty="0">
                <a:solidFill>
                  <a:srgbClr val="92D050"/>
                </a:solidFill>
              </a:rPr>
              <a:t>performance, simulation, appropriation, </a:t>
            </a:r>
            <a:r>
              <a:rPr lang="en-CA" sz="1200" i="1" dirty="0" err="1">
                <a:solidFill>
                  <a:srgbClr val="92D050"/>
                </a:solidFill>
              </a:rPr>
              <a:t>etc</a:t>
            </a:r>
            <a:r>
              <a:rPr lang="en-CA" sz="1200" dirty="0">
                <a:solidFill>
                  <a:srgbClr val="92D050"/>
                </a:solidFill>
              </a:rPr>
              <a:t> </a:t>
            </a:r>
            <a:r>
              <a:rPr lang="en-CA" sz="1200" dirty="0">
                <a:solidFill>
                  <a:schemeClr val="bg2"/>
                </a:solidFill>
              </a:rPr>
              <a:t>- are actually </a:t>
            </a:r>
            <a:r>
              <a:rPr lang="en-CA" sz="1200" i="1" dirty="0">
                <a:solidFill>
                  <a:srgbClr val="00B0F0"/>
                </a:solidFill>
              </a:rPr>
              <a:t>languages</a:t>
            </a:r>
            <a:r>
              <a:rPr lang="en-CA" sz="1200" dirty="0">
                <a:solidFill>
                  <a:schemeClr val="bg2"/>
                </a:solidFill>
              </a:rPr>
              <a:t> and should be understood in terms of these six dimensions</a:t>
            </a:r>
          </a:p>
          <a:p>
            <a:endParaRPr lang="en-CA" dirty="0"/>
          </a:p>
          <a:p>
            <a:endParaRPr lang="en-CA" dirty="0"/>
          </a:p>
        </p:txBody>
      </p:sp>
      <p:sp>
        <p:nvSpPr>
          <p:cNvPr id="4" name="Slide Number Placeholder 3"/>
          <p:cNvSpPr>
            <a:spLocks noGrp="1"/>
          </p:cNvSpPr>
          <p:nvPr>
            <p:ph type="sldNum" sz="quarter" idx="10"/>
          </p:nvPr>
        </p:nvSpPr>
        <p:spPr/>
        <p:txBody>
          <a:bodyPr/>
          <a:lstStyle/>
          <a:p>
            <a:fld id="{C3B8E3BC-D774-495B-BB86-90ADBA43CDD4}" type="slidenum">
              <a:rPr lang="en-CA" smtClean="0"/>
              <a:t>23</a:t>
            </a:fld>
            <a:endParaRPr lang="en-CA"/>
          </a:p>
        </p:txBody>
      </p:sp>
    </p:spTree>
    <p:extLst>
      <p:ext uri="{BB962C8B-B14F-4D97-AF65-F5344CB8AC3E}">
        <p14:creationId xmlns:p14="http://schemas.microsoft.com/office/powerpoint/2010/main" val="425514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Tarski</a:t>
            </a:r>
            <a:r>
              <a:rPr lang="en-CA" dirty="0"/>
              <a:t> semantics – ‘snow is white’ is true </a:t>
            </a:r>
            <a:r>
              <a:rPr lang="en-CA" dirty="0" err="1"/>
              <a:t>iff</a:t>
            </a:r>
            <a:r>
              <a:rPr lang="en-CA" dirty="0"/>
              <a:t> snow is white</a:t>
            </a:r>
          </a:p>
          <a:p>
            <a:pPr marL="171450" indent="-171450">
              <a:buFontTx/>
              <a:buChar char="-"/>
            </a:pPr>
            <a:r>
              <a:rPr lang="en-CA" dirty="0"/>
              <a:t>Meaning as ‘standing for’ - http://emojipedia.org/</a:t>
            </a:r>
          </a:p>
          <a:p>
            <a:pPr marL="171450" indent="-171450">
              <a:buFontTx/>
              <a:buChar char="-"/>
            </a:pPr>
            <a:r>
              <a:rPr lang="en-CA" dirty="0" err="1"/>
              <a:t>Representationalism</a:t>
            </a:r>
            <a:r>
              <a:rPr lang="en-CA" dirty="0"/>
              <a:t> / models / coherence / community-agreement</a:t>
            </a:r>
          </a:p>
          <a:p>
            <a:pPr marL="171450" indent="-171450">
              <a:buFontTx/>
              <a:buChar char="-"/>
            </a:pPr>
            <a:r>
              <a:rPr lang="en-CA" dirty="0"/>
              <a:t>Meaning – </a:t>
            </a:r>
            <a:r>
              <a:rPr lang="en-CA" dirty="0" err="1"/>
              <a:t>vs</a:t>
            </a:r>
            <a:r>
              <a:rPr lang="en-CA" dirty="0"/>
              <a:t> what it’s *not* - Derrida - difference</a:t>
            </a:r>
          </a:p>
          <a:p>
            <a:r>
              <a:rPr lang="en-CA" dirty="0"/>
              <a:t>Meaning as </a:t>
            </a:r>
            <a:r>
              <a:rPr lang="en-CA" dirty="0" err="1"/>
              <a:t>performative</a:t>
            </a:r>
            <a:r>
              <a:rPr lang="en-CA" dirty="0"/>
              <a:t> - J.L.</a:t>
            </a:r>
            <a:r>
              <a:rPr lang="en-CA" baseline="0" dirty="0"/>
              <a:t> Austin – how to do things with words</a:t>
            </a:r>
          </a:p>
          <a:p>
            <a:r>
              <a:rPr lang="en-CA" dirty="0"/>
              <a:t>Wittgenstein</a:t>
            </a:r>
            <a:r>
              <a:rPr lang="en-CA" baseline="0" dirty="0"/>
              <a:t> – meaning as use</a:t>
            </a:r>
          </a:p>
        </p:txBody>
      </p:sp>
      <p:sp>
        <p:nvSpPr>
          <p:cNvPr id="4" name="Slide Number Placeholder 3"/>
          <p:cNvSpPr>
            <a:spLocks noGrp="1"/>
          </p:cNvSpPr>
          <p:nvPr>
            <p:ph type="sldNum" sz="quarter" idx="10"/>
          </p:nvPr>
        </p:nvSpPr>
        <p:spPr/>
        <p:txBody>
          <a:bodyPr/>
          <a:lstStyle/>
          <a:p>
            <a:fld id="{C3B8E3BC-D774-495B-BB86-90ADBA43CDD4}" type="slidenum">
              <a:rPr lang="en-CA" smtClean="0"/>
              <a:t>24</a:t>
            </a:fld>
            <a:endParaRPr lang="en-CA"/>
          </a:p>
        </p:txBody>
      </p:sp>
    </p:spTree>
    <p:extLst>
      <p:ext uri="{BB962C8B-B14F-4D97-AF65-F5344CB8AC3E}">
        <p14:creationId xmlns:p14="http://schemas.microsoft.com/office/powerpoint/2010/main" val="240922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A1047-CEF7-40BB-B10B-36D09A71CE73}" type="slidenum">
              <a:rPr lang="en-US" smtClean="0"/>
              <a:t>29</a:t>
            </a:fld>
            <a:endParaRPr lang="en-US"/>
          </a:p>
        </p:txBody>
      </p:sp>
    </p:spTree>
    <p:extLst>
      <p:ext uri="{BB962C8B-B14F-4D97-AF65-F5344CB8AC3E}">
        <p14:creationId xmlns:p14="http://schemas.microsoft.com/office/powerpoint/2010/main" val="2376323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Syntax, semantics, pragmatics from Morris, foundation</a:t>
            </a:r>
            <a:r>
              <a:rPr lang="en-CA" baseline="0" dirty="0"/>
              <a:t> for a theory of signs</a:t>
            </a:r>
          </a:p>
          <a:p>
            <a:endParaRPr lang="en-CA" baseline="0" dirty="0"/>
          </a:p>
          <a:p>
            <a:r>
              <a:rPr lang="en-CA" baseline="0" dirty="0"/>
              <a:t>Syntax:</a:t>
            </a:r>
          </a:p>
          <a:p>
            <a:pPr eaLnBrk="1" hangingPunct="1">
              <a:spcBef>
                <a:spcPct val="50000"/>
              </a:spcBef>
            </a:pPr>
            <a:r>
              <a:rPr lang="en-US" sz="1200" dirty="0">
                <a:solidFill>
                  <a:srgbClr val="FFFFFF"/>
                </a:solidFill>
                <a:latin typeface="Calibri" panose="020F0502020204030204" pitchFamily="34" charset="0"/>
              </a:rPr>
              <a:t>Forms: archetypes? Platonic ideals?</a:t>
            </a:r>
          </a:p>
          <a:p>
            <a:pPr eaLnBrk="1" hangingPunct="1"/>
            <a:r>
              <a:rPr lang="en-US" sz="1200" dirty="0">
                <a:solidFill>
                  <a:srgbClr val="FFFFFF"/>
                </a:solidFill>
                <a:latin typeface="Calibri" panose="020F0502020204030204" pitchFamily="34" charset="0"/>
              </a:rPr>
              <a:t>Rules: grammar = logical syntax</a:t>
            </a:r>
          </a:p>
          <a:p>
            <a:pPr eaLnBrk="1" hangingPunct="1"/>
            <a:r>
              <a:rPr lang="en-US" sz="1200" dirty="0">
                <a:solidFill>
                  <a:srgbClr val="FFFFFF"/>
                </a:solidFill>
                <a:latin typeface="Calibri" panose="020F0502020204030204" pitchFamily="34" charset="0"/>
              </a:rPr>
              <a:t>Operations: procedures, motor skills</a:t>
            </a:r>
          </a:p>
          <a:p>
            <a:pPr eaLnBrk="1" hangingPunct="1"/>
            <a:r>
              <a:rPr lang="en-US" sz="1200" dirty="0">
                <a:solidFill>
                  <a:srgbClr val="FFFFFF"/>
                </a:solidFill>
                <a:latin typeface="Calibri" panose="020F0502020204030204" pitchFamily="34" charset="0"/>
              </a:rPr>
              <a:t>Patterns: regularities, </a:t>
            </a:r>
            <a:r>
              <a:rPr lang="en-US" sz="1200" dirty="0" err="1">
                <a:solidFill>
                  <a:srgbClr val="FFFFFF"/>
                </a:solidFill>
                <a:latin typeface="Calibri" panose="020F0502020204030204" pitchFamily="34" charset="0"/>
              </a:rPr>
              <a:t>substitutivity</a:t>
            </a:r>
            <a:r>
              <a:rPr lang="en-US" sz="1200" dirty="0">
                <a:solidFill>
                  <a:srgbClr val="FFFFFF"/>
                </a:solidFill>
                <a:latin typeface="Calibri" panose="020F0502020204030204" pitchFamily="34" charset="0"/>
              </a:rPr>
              <a:t> (</a:t>
            </a:r>
            <a:r>
              <a:rPr lang="en-US" sz="1200" dirty="0" err="1">
                <a:solidFill>
                  <a:srgbClr val="FFFFFF"/>
                </a:solidFill>
                <a:latin typeface="Calibri" panose="020F0502020204030204" pitchFamily="34" charset="0"/>
              </a:rPr>
              <a:t>eggcorns</a:t>
            </a:r>
            <a:r>
              <a:rPr lang="en-US" sz="1200" dirty="0">
                <a:solidFill>
                  <a:srgbClr val="FFFFFF"/>
                </a:solidFill>
                <a:latin typeface="Calibri" panose="020F0502020204030204" pitchFamily="34" charset="0"/>
              </a:rPr>
              <a:t>, tropes)</a:t>
            </a:r>
          </a:p>
          <a:p>
            <a:pPr eaLnBrk="1" hangingPunct="1"/>
            <a:r>
              <a:rPr lang="en-US" sz="1200" dirty="0">
                <a:solidFill>
                  <a:srgbClr val="FFFFFF"/>
                </a:solidFill>
                <a:latin typeface="Calibri" panose="020F0502020204030204" pitchFamily="34" charset="0"/>
              </a:rPr>
              <a:t>Similarities: </a:t>
            </a:r>
            <a:r>
              <a:rPr lang="en-US" sz="1200" dirty="0" err="1">
                <a:solidFill>
                  <a:srgbClr val="FFFFFF"/>
                </a:solidFill>
                <a:latin typeface="Calibri" panose="020F0502020204030204" pitchFamily="34" charset="0"/>
              </a:rPr>
              <a:t>Tversky</a:t>
            </a:r>
            <a:r>
              <a:rPr lang="en-US" sz="1200" dirty="0">
                <a:solidFill>
                  <a:srgbClr val="FFFFFF"/>
                </a:solidFill>
                <a:latin typeface="Calibri" panose="020F0502020204030204" pitchFamily="34" charset="0"/>
              </a:rPr>
              <a:t> - properties, </a:t>
            </a:r>
            <a:r>
              <a:rPr lang="en-US" sz="1200" dirty="0" err="1">
                <a:solidFill>
                  <a:srgbClr val="FFFFFF"/>
                </a:solidFill>
                <a:latin typeface="Calibri" panose="020F0502020204030204" pitchFamily="34" charset="0"/>
              </a:rPr>
              <a:t>etc</a:t>
            </a:r>
            <a:endParaRPr lang="en-US" dirty="0">
              <a:solidFill>
                <a:srgbClr val="FFFFFF"/>
              </a:solidFill>
            </a:endParaRPr>
          </a:p>
          <a:p>
            <a:endParaRPr lang="en-CA" dirty="0"/>
          </a:p>
          <a:p>
            <a:r>
              <a:rPr lang="en-CA" dirty="0"/>
              <a:t>Semantics</a:t>
            </a:r>
          </a:p>
          <a:p>
            <a:pPr eaLnBrk="1" hangingPunct="1"/>
            <a:r>
              <a:rPr lang="en-US" sz="1200" dirty="0">
                <a:solidFill>
                  <a:srgbClr val="FFFFFF"/>
                </a:solidFill>
                <a:latin typeface="Calibri" panose="020F0502020204030204" pitchFamily="34" charset="0"/>
              </a:rPr>
              <a:t>Sense and reference (connotation and denotation)</a:t>
            </a:r>
          </a:p>
          <a:p>
            <a:pPr eaLnBrk="1" hangingPunct="1"/>
            <a:r>
              <a:rPr lang="en-US" sz="1200" dirty="0">
                <a:solidFill>
                  <a:srgbClr val="FFFFFF"/>
                </a:solidFill>
                <a:latin typeface="Calibri" panose="020F0502020204030204" pitchFamily="34" charset="0"/>
              </a:rPr>
              <a:t>- Interpretation (</a:t>
            </a:r>
            <a:r>
              <a:rPr lang="en-US" sz="1200" dirty="0" err="1">
                <a:solidFill>
                  <a:srgbClr val="FFFFFF"/>
                </a:solidFill>
                <a:latin typeface="Calibri" panose="020F0502020204030204" pitchFamily="34" charset="0"/>
              </a:rPr>
              <a:t>Eg</a:t>
            </a:r>
            <a:r>
              <a:rPr lang="en-US" sz="1200" dirty="0">
                <a:solidFill>
                  <a:srgbClr val="FFFFFF"/>
                </a:solidFill>
                <a:latin typeface="Calibri" panose="020F0502020204030204" pitchFamily="34" charset="0"/>
              </a:rPr>
              <a:t>. In probability, </a:t>
            </a:r>
            <a:r>
              <a:rPr lang="en-US" sz="1200" dirty="0" err="1">
                <a:solidFill>
                  <a:srgbClr val="FFFFFF"/>
                </a:solidFill>
                <a:latin typeface="Calibri" panose="020F0502020204030204" pitchFamily="34" charset="0"/>
              </a:rPr>
              <a:t>Carnap</a:t>
            </a:r>
            <a:r>
              <a:rPr lang="en-US" sz="1200" dirty="0">
                <a:solidFill>
                  <a:srgbClr val="FFFFFF"/>
                </a:solidFill>
                <a:latin typeface="Calibri" panose="020F0502020204030204" pitchFamily="34" charset="0"/>
              </a:rPr>
              <a:t> - logical space; </a:t>
            </a:r>
            <a:r>
              <a:rPr lang="en-US" sz="1200" dirty="0" err="1">
                <a:solidFill>
                  <a:srgbClr val="FFFFFF"/>
                </a:solidFill>
                <a:latin typeface="Calibri" panose="020F0502020204030204" pitchFamily="34" charset="0"/>
              </a:rPr>
              <a:t>Reichenbach</a:t>
            </a:r>
            <a:r>
              <a:rPr lang="en-US" sz="1200" dirty="0">
                <a:solidFill>
                  <a:srgbClr val="FFFFFF"/>
                </a:solidFill>
                <a:latin typeface="Calibri" panose="020F0502020204030204" pitchFamily="34" charset="0"/>
              </a:rPr>
              <a:t> - frequency; Ramsey - wagering / strength of belief)</a:t>
            </a:r>
          </a:p>
          <a:p>
            <a:pPr eaLnBrk="1" hangingPunct="1"/>
            <a:r>
              <a:rPr lang="en-US" sz="1200" dirty="0">
                <a:solidFill>
                  <a:srgbClr val="FFFFFF"/>
                </a:solidFill>
                <a:latin typeface="Calibri" panose="020F0502020204030204" pitchFamily="34" charset="0"/>
              </a:rPr>
              <a:t>- Forms of association: </a:t>
            </a:r>
            <a:r>
              <a:rPr lang="en-US" sz="1200" dirty="0" err="1">
                <a:solidFill>
                  <a:srgbClr val="FFFFFF"/>
                </a:solidFill>
                <a:latin typeface="Calibri" panose="020F0502020204030204" pitchFamily="34" charset="0"/>
              </a:rPr>
              <a:t>Hebbian</a:t>
            </a:r>
            <a:r>
              <a:rPr lang="en-US" sz="1200" dirty="0">
                <a:solidFill>
                  <a:srgbClr val="FFFFFF"/>
                </a:solidFill>
                <a:latin typeface="Calibri" panose="020F0502020204030204" pitchFamily="34" charset="0"/>
              </a:rPr>
              <a:t>, contiguity, back-prop, Boltzmann </a:t>
            </a:r>
          </a:p>
          <a:p>
            <a:pPr eaLnBrk="1" hangingPunct="1"/>
            <a:r>
              <a:rPr lang="en-US" sz="1200" dirty="0">
                <a:solidFill>
                  <a:srgbClr val="FFFFFF"/>
                </a:solidFill>
                <a:latin typeface="Calibri" panose="020F0502020204030204" pitchFamily="34" charset="0"/>
              </a:rPr>
              <a:t>- Decisions and decision theory: voting / consensus / emergence</a:t>
            </a:r>
          </a:p>
          <a:p>
            <a:endParaRPr lang="en-CA" dirty="0"/>
          </a:p>
          <a:p>
            <a:endParaRPr lang="en-CA" dirty="0"/>
          </a:p>
        </p:txBody>
      </p:sp>
      <p:sp>
        <p:nvSpPr>
          <p:cNvPr id="4" name="Slide Number Placeholder 3"/>
          <p:cNvSpPr>
            <a:spLocks noGrp="1"/>
          </p:cNvSpPr>
          <p:nvPr>
            <p:ph type="sldNum" sz="quarter" idx="10"/>
          </p:nvPr>
        </p:nvSpPr>
        <p:spPr/>
        <p:txBody>
          <a:bodyPr/>
          <a:lstStyle/>
          <a:p>
            <a:fld id="{C3B8E3BC-D774-495B-BB86-90ADBA43CDD4}" type="slidenum">
              <a:rPr lang="en-CA" smtClean="0"/>
              <a:t>31</a:t>
            </a:fld>
            <a:endParaRPr lang="en-CA"/>
          </a:p>
        </p:txBody>
      </p:sp>
    </p:spTree>
    <p:extLst>
      <p:ext uri="{BB962C8B-B14F-4D97-AF65-F5344CB8AC3E}">
        <p14:creationId xmlns:p14="http://schemas.microsoft.com/office/powerpoint/2010/main" val="3899887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2C49-3452-4156-BCC9-1B860FD391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BB7544-4E61-49DE-AE37-2D30D78AB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B7AE10-AB7B-4CF9-ACA5-F5669F999B67}"/>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5" name="Footer Placeholder 4">
            <a:extLst>
              <a:ext uri="{FF2B5EF4-FFF2-40B4-BE49-F238E27FC236}">
                <a16:creationId xmlns:a16="http://schemas.microsoft.com/office/drawing/2014/main" id="{1AF943EA-D590-4030-8006-50C21658A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B4C0F-0435-4E7A-A96F-80182581A3F2}"/>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370315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1517-DA19-4C9E-93C7-FF0094ED99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936627-AD51-49EF-9047-CAB2FC8D06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98702-C0AC-48C4-9413-C01BB144B396}"/>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5" name="Footer Placeholder 4">
            <a:extLst>
              <a:ext uri="{FF2B5EF4-FFF2-40B4-BE49-F238E27FC236}">
                <a16:creationId xmlns:a16="http://schemas.microsoft.com/office/drawing/2014/main" id="{B470612B-B7A6-493F-A97A-C5D24FD6C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5AB68-FDDA-4AA9-B2B1-8ECB7E46BFFE}"/>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412230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129C4-3DF1-433B-9E4F-3025A1B1D8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5ED070-6076-4326-8917-9012C189F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3CCF6-9DC4-4D67-AB0A-27CA9A99E859}"/>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5" name="Footer Placeholder 4">
            <a:extLst>
              <a:ext uri="{FF2B5EF4-FFF2-40B4-BE49-F238E27FC236}">
                <a16:creationId xmlns:a16="http://schemas.microsoft.com/office/drawing/2014/main" id="{6B7399E0-F7BA-460D-910D-C64126D7A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39243-937C-4310-8945-538E5FC71281}"/>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412558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1D5D-560C-42A2-96E2-2B2BC1B6D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51B17C-8BC1-48FE-BD7F-3D01C4B72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65A18-BD62-4C7D-9B29-40EFE1B44F74}"/>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5" name="Footer Placeholder 4">
            <a:extLst>
              <a:ext uri="{FF2B5EF4-FFF2-40B4-BE49-F238E27FC236}">
                <a16:creationId xmlns:a16="http://schemas.microsoft.com/office/drawing/2014/main" id="{6C228E28-C7AF-4EAB-90FB-4961AB3DB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DB230-335F-45C6-8908-2DE20A80ED5C}"/>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135021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56F6-AE2E-4A8C-8EB0-12E58AC6D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B06A41-6C65-47A9-8222-D6370F71CC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314CD-CE26-44AF-AB77-A1261420936B}"/>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5" name="Footer Placeholder 4">
            <a:extLst>
              <a:ext uri="{FF2B5EF4-FFF2-40B4-BE49-F238E27FC236}">
                <a16:creationId xmlns:a16="http://schemas.microsoft.com/office/drawing/2014/main" id="{2DADF8FB-63D1-4FF9-95EE-93E746C4E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CF1F6-6EF0-4225-A836-D8E02961D3CC}"/>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2387974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8B35-BB50-4C50-8A9F-492A532FE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0AF461-0350-4A1F-8623-83C4E04C64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E04C16-79AA-42E2-BE36-8CE7F0F60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B8112F-D095-4940-8704-8400E03AFA55}"/>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6" name="Footer Placeholder 5">
            <a:extLst>
              <a:ext uri="{FF2B5EF4-FFF2-40B4-BE49-F238E27FC236}">
                <a16:creationId xmlns:a16="http://schemas.microsoft.com/office/drawing/2014/main" id="{B1FD1DFC-AD18-4A39-8370-3978895D8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D5B014-6AC0-47AB-AEA8-29EC28BD6A7A}"/>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70483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A063-A5E2-4763-8916-7C98069B44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D13C7-4E5F-44EE-8859-2DC00BFCB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92101D-B259-4342-84FC-DBCF6B8727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7BA8B2-A0EF-4226-82B7-274B1CBC9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EFA3D-3A68-47E9-89B7-CF34943F59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7DE2D-6F63-4321-A05B-4C86C243B720}"/>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8" name="Footer Placeholder 7">
            <a:extLst>
              <a:ext uri="{FF2B5EF4-FFF2-40B4-BE49-F238E27FC236}">
                <a16:creationId xmlns:a16="http://schemas.microsoft.com/office/drawing/2014/main" id="{8FDA6883-9A15-4C66-B3AC-FE0229C3C1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0CB1A6-8C1A-4ACD-96AA-7AA63E51463A}"/>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268764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CCBB-02AD-442B-82ED-C799644D5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7C97E1-C01E-414D-99BD-5D2F2C58ABAD}"/>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4" name="Footer Placeholder 3">
            <a:extLst>
              <a:ext uri="{FF2B5EF4-FFF2-40B4-BE49-F238E27FC236}">
                <a16:creationId xmlns:a16="http://schemas.microsoft.com/office/drawing/2014/main" id="{EEF439BB-56D8-430E-BC7F-B9B02E7AE9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3B6D63-EDEF-4303-8530-3131C2939D37}"/>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402993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305F1-39DA-44BB-9DCA-10AA27762499}"/>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3" name="Footer Placeholder 2">
            <a:extLst>
              <a:ext uri="{FF2B5EF4-FFF2-40B4-BE49-F238E27FC236}">
                <a16:creationId xmlns:a16="http://schemas.microsoft.com/office/drawing/2014/main" id="{95D38BF9-71B5-4570-9C6A-635A12538B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9C393F-9064-4630-BA5B-C0D4B50DEB72}"/>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145571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0F38-0D48-4320-977C-63EFED16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F91E66-D334-4051-8921-75E612723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209C95-1341-4B75-86FD-F72C8CB05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5C3E8-2E56-4A89-A8EF-31A0FDE72BF4}"/>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6" name="Footer Placeholder 5">
            <a:extLst>
              <a:ext uri="{FF2B5EF4-FFF2-40B4-BE49-F238E27FC236}">
                <a16:creationId xmlns:a16="http://schemas.microsoft.com/office/drawing/2014/main" id="{868FE80D-932A-4FE2-B221-5C3DD6AC5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670B5-157E-4900-92AB-0383A4CC7FBB}"/>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18657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54AD-FC41-474D-977F-76E035325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F064D3-EA1A-4FC9-A709-F11E95114A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BD9E23-069F-4FC0-8345-BA949ED38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57A63-67D0-40C5-A67A-C880FA984104}"/>
              </a:ext>
            </a:extLst>
          </p:cNvPr>
          <p:cNvSpPr>
            <a:spLocks noGrp="1"/>
          </p:cNvSpPr>
          <p:nvPr>
            <p:ph type="dt" sz="half" idx="10"/>
          </p:nvPr>
        </p:nvSpPr>
        <p:spPr/>
        <p:txBody>
          <a:bodyPr/>
          <a:lstStyle/>
          <a:p>
            <a:fld id="{F7BF95BF-9872-4394-A1F3-BB1D3F0DED26}" type="datetimeFigureOut">
              <a:rPr lang="en-US" smtClean="0"/>
              <a:t>9/25/2019</a:t>
            </a:fld>
            <a:endParaRPr lang="en-US"/>
          </a:p>
        </p:txBody>
      </p:sp>
      <p:sp>
        <p:nvSpPr>
          <p:cNvPr id="6" name="Footer Placeholder 5">
            <a:extLst>
              <a:ext uri="{FF2B5EF4-FFF2-40B4-BE49-F238E27FC236}">
                <a16:creationId xmlns:a16="http://schemas.microsoft.com/office/drawing/2014/main" id="{BC7FD199-D4DA-40DA-88C8-753CBB699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4BCC2-E201-4967-A392-92157211C750}"/>
              </a:ext>
            </a:extLst>
          </p:cNvPr>
          <p:cNvSpPr>
            <a:spLocks noGrp="1"/>
          </p:cNvSpPr>
          <p:nvPr>
            <p:ph type="sldNum" sz="quarter" idx="12"/>
          </p:nvPr>
        </p:nvSpPr>
        <p:spPr/>
        <p:txBody>
          <a:bodyPr/>
          <a:lstStyle/>
          <a:p>
            <a:fld id="{AF96E479-E32B-4D97-92A8-B57C0CCA45DF}" type="slidenum">
              <a:rPr lang="en-US" smtClean="0"/>
              <a:t>‹#›</a:t>
            </a:fld>
            <a:endParaRPr lang="en-US"/>
          </a:p>
        </p:txBody>
      </p:sp>
    </p:spTree>
    <p:extLst>
      <p:ext uri="{BB962C8B-B14F-4D97-AF65-F5344CB8AC3E}">
        <p14:creationId xmlns:p14="http://schemas.microsoft.com/office/powerpoint/2010/main" val="221559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CE636-1AEF-4A72-B537-03ADCC7111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7414A0-A3CE-4B39-939B-49EBFB313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9D09C-B80E-4EF9-A702-0A472B08F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F95BF-9872-4394-A1F3-BB1D3F0DED26}" type="datetimeFigureOut">
              <a:rPr lang="en-US" smtClean="0"/>
              <a:t>9/25/2019</a:t>
            </a:fld>
            <a:endParaRPr lang="en-US"/>
          </a:p>
        </p:txBody>
      </p:sp>
      <p:sp>
        <p:nvSpPr>
          <p:cNvPr id="5" name="Footer Placeholder 4">
            <a:extLst>
              <a:ext uri="{FF2B5EF4-FFF2-40B4-BE49-F238E27FC236}">
                <a16:creationId xmlns:a16="http://schemas.microsoft.com/office/drawing/2014/main" id="{BB6D9F7E-AF8D-4DDF-9FAE-B052E57AA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FB46F1-0D23-42AB-889F-E5EB40FB6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6E479-E32B-4D97-92A8-B57C0CCA45DF}" type="slidenum">
              <a:rPr lang="en-US" smtClean="0"/>
              <a:t>‹#›</a:t>
            </a:fld>
            <a:endParaRPr lang="en-US"/>
          </a:p>
        </p:txBody>
      </p:sp>
    </p:spTree>
    <p:extLst>
      <p:ext uri="{BB962C8B-B14F-4D97-AF65-F5344CB8AC3E}">
        <p14:creationId xmlns:p14="http://schemas.microsoft.com/office/powerpoint/2010/main" val="2779409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gA03iyI3yEA" TargetMode="External"/><Relationship Id="rId3" Type="http://schemas.openxmlformats.org/officeDocument/2006/relationships/image" Target="../media/image131.jpg"/><Relationship Id="rId7" Type="http://schemas.openxmlformats.org/officeDocument/2006/relationships/hyperlink" Target="https://dadabots.bandcamp.com/track/evolution-22-iteration-6050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adabots.bandcamp.com/album/coditany-of-timeness" TargetMode="External"/><Relationship Id="rId11" Type="http://schemas.openxmlformats.org/officeDocument/2006/relationships/hyperlink" Target="https://www.youtube.com/watch?time_continue=4&amp;v=XUs6CznN8pw" TargetMode="External"/><Relationship Id="rId5" Type="http://schemas.openxmlformats.org/officeDocument/2006/relationships/hyperlink" Target="https://dadabots.bandcamp.com/album/bot-prownies" TargetMode="External"/><Relationship Id="rId10" Type="http://schemas.openxmlformats.org/officeDocument/2006/relationships/hyperlink" Target="https://www.jukedeck.com/" TargetMode="External"/><Relationship Id="rId4" Type="http://schemas.openxmlformats.org/officeDocument/2006/relationships/hyperlink" Target="http://www.downes.ca/post/69402/rd" TargetMode="External"/><Relationship Id="rId9" Type="http://schemas.openxmlformats.org/officeDocument/2006/relationships/hyperlink" Target="https://www.youtube.com/watch?v=6FxPJD0JZQo"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hacks.mozilla.org/2018/07/introducing-the-d-web/" TargetMode="External"/><Relationship Id="rId2" Type="http://schemas.openxmlformats.org/officeDocument/2006/relationships/hyperlink" Target="https://oerworldmap.org/" TargetMode="External"/><Relationship Id="rId1" Type="http://schemas.openxmlformats.org/officeDocument/2006/relationships/slideLayout" Target="../slideLayouts/slideLayout2.xml"/><Relationship Id="rId6" Type="http://schemas.openxmlformats.org/officeDocument/2006/relationships/hyperlink" Target="https://www.ijoer.org/a-look-at-the-future-of-open-educational-resources/" TargetMode="External"/><Relationship Id="rId5" Type="http://schemas.openxmlformats.org/officeDocument/2006/relationships/hyperlink" Target="https://beakerbrowser.com/" TargetMode="External"/><Relationship Id="rId4" Type="http://schemas.openxmlformats.org/officeDocument/2006/relationships/hyperlink" Target="https://ipfs.io/ipfs/QmXoypizjW3WknFiJnKLwHCnL72vedxjQkDDP1mXWo6uco/wiki/Distributed_hash_table.html" TargetMode="External"/></Relationships>
</file>

<file path=ppt/slides/_rels/slide102.xml.rels><?xml version="1.0" encoding="UTF-8" standalone="yes"?>
<Relationships xmlns="http://schemas.openxmlformats.org/package/2006/relationships"><Relationship Id="rId2" Type="http://schemas.openxmlformats.org/officeDocument/2006/relationships/hyperlink" Target="https://github.com/"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thepsychologist.bps.org.uk/volume-30/may-2017/caution-identity-under-construction"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channelfutures.com/business-models/new-guidelines-end-frequent-password-changes" TargetMode="Externa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thesslstore.com/blog/difference-asymmetric-encryption-algorithms-vs-symmetric-encryption-algorithms/" TargetMode="Externa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youtube.com/watch?v=QNKpK_InQHQ"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hyperlink" Target="https://medium.com/@carrascosa.cobos/will-europe-aim-for-digital-identity-796afa3ce6c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files.eric.ed.gov/fulltext/EJ1174059.pd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twitter.com/merkle/status/938123229335613440"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w3c-ccg.github.io/did-spec/" TargetMode="External"/><Relationship Id="rId3" Type="http://schemas.openxmlformats.org/officeDocument/2006/relationships/hyperlink" Target="https://www.open.edu/openlearn/people-politics-law/politics-policy-people/sociology/identity-question/content-section-1.1" TargetMode="External"/><Relationship Id="rId7" Type="http://schemas.openxmlformats.org/officeDocument/2006/relationships/hyperlink" Target="https://medium.com/uport/the-basics-of-decentralized-identity-d1ff01f15df1" TargetMode="External"/><Relationship Id="rId2" Type="http://schemas.openxmlformats.org/officeDocument/2006/relationships/hyperlink" Target="https://robertheaton.com/2017/11/24/identity-graphs-how-online-trackers-follow-you-across-devices/" TargetMode="External"/><Relationship Id="rId1" Type="http://schemas.openxmlformats.org/officeDocument/2006/relationships/slideLayout" Target="../slideLayouts/slideLayout2.xml"/><Relationship Id="rId6" Type="http://schemas.openxmlformats.org/officeDocument/2006/relationships/hyperlink" Target="https://keybase.io/downes" TargetMode="External"/><Relationship Id="rId5" Type="http://schemas.openxmlformats.org/officeDocument/2006/relationships/hyperlink" Target="https://keybase.io/" TargetMode="External"/><Relationship Id="rId4" Type="http://schemas.openxmlformats.org/officeDocument/2006/relationships/hyperlink" Target="https://blog.mahabali.me/writing/identity-as-evolving-dynamic-contextual-el30/"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xapi.com/overview/" TargetMode="External"/><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pearson.com/us/higher-education/products-services-institutions/career-success-program.html" TargetMode="External"/><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hyperlink" Target="https://adlnet.gov/projects/cass" TargetMode="External"/><Relationship Id="rId4" Type="http://schemas.openxmlformats.org/officeDocument/2006/relationships/image" Target="../media/image146.png"/></Relationships>
</file>

<file path=ppt/slides/_rels/slide118.xml.rels><?xml version="1.0" encoding="UTF-8" standalone="yes"?>
<Relationships xmlns="http://schemas.openxmlformats.org/package/2006/relationships"><Relationship Id="rId3" Type="http://schemas.openxmlformats.org/officeDocument/2006/relationships/hyperlink" Target="https://openbadgefactory.com/" TargetMode="External"/><Relationship Id="rId2" Type="http://schemas.openxmlformats.org/officeDocument/2006/relationships/hyperlink" Target="https://openbadges.org/" TargetMode="Externa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hyperlink" Target="https://badgr.com/" TargetMode="External"/><Relationship Id="rId4" Type="http://schemas.openxmlformats.org/officeDocument/2006/relationships/hyperlink" Target="https://www.openbadges.me/"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openstax.org/" TargetMode="External"/><Relationship Id="rId10" Type="http://schemas.openxmlformats.org/officeDocument/2006/relationships/hyperlink" Target="https://ocw.mit.edu/" TargetMode="External"/><Relationship Id="rId4" Type="http://schemas.openxmlformats.org/officeDocument/2006/relationships/hyperlink" Target="https://www.oercommons.org/" TargetMode="External"/><Relationship Id="rId9"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2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quantifiedself.com/reporter-app/" TargetMode="External"/><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mitpress.mit.edu/books/qualified-sel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jennymackness.wordpress.com/tag/digital-identity/" TargetMode="External"/><Relationship Id="rId5" Type="http://schemas.openxmlformats.org/officeDocument/2006/relationships/image" Target="../media/image156.png"/><Relationship Id="rId4" Type="http://schemas.openxmlformats.org/officeDocument/2006/relationships/hyperlink" Target="https://markcarrigan.net/2014/07/23/qualitative-self-tracking-and-the-qualified-sel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www.cdc.gov/chronicdisease/resources/publications/aag/workplace-health.htm"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openbadges.org/" TargetMode="External"/><Relationship Id="rId2" Type="http://schemas.openxmlformats.org/officeDocument/2006/relationships/hyperlink" Target="https://piie.com/publications/policy-briefs/chinas-social-credit-system-mark-progress-or-threat-privacy" TargetMode="External"/><Relationship Id="rId1" Type="http://schemas.openxmlformats.org/officeDocument/2006/relationships/slideLayout" Target="../slideLayouts/slideLayout2.xml"/><Relationship Id="rId5" Type="http://schemas.openxmlformats.org/officeDocument/2006/relationships/hyperlink" Target="https://www.tagxapi.org/ieee-technical-report/" TargetMode="External"/><Relationship Id="rId4" Type="http://schemas.openxmlformats.org/officeDocument/2006/relationships/hyperlink" Target="https://www.mixedrealities.com/2018/10/25/an-experience-api-for-learning-everywhere-also-in-virtual-world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ords.usask.ca/gmcte/2016/09/26/open-pedagogy-using-oer-to-change-how-we-teach/"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er.educause.edu/articles/2017/10/open-education-open-questions"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www.openbadges.me/" TargetMode="External"/><Relationship Id="rId2" Type="http://schemas.openxmlformats.org/officeDocument/2006/relationships/hyperlink" Target="https://badgr.com/" TargetMode="External"/><Relationship Id="rId1" Type="http://schemas.openxmlformats.org/officeDocument/2006/relationships/slideLayout" Target="../slideLayouts/slideLayout2.xml"/><Relationship Id="rId4" Type="http://schemas.openxmlformats.org/officeDocument/2006/relationships/hyperlink" Target="https://openbadgefactory.com/"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slideplayer.com/slide/5163640/" TargetMode="External"/><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hackernoon.com/an-overview-of-hashgraph-b0900a1fd7bf" TargetMode="External"/><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hackernoon.com/how-does-blockchain-technology-work-ceeeee47eaba" TargetMode="External"/><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blog.acolyer.org/2018/02/12/sok-consensus-in-the-age-of-blockchains/" TargetMode="External"/><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hackernoon.com/consensuspedia-an-encyclopedia-of-29-consensus-algorithms-e9c4b4b7d08f" TargetMode="External"/><Relationship Id="rId4" Type="http://schemas.openxmlformats.org/officeDocument/2006/relationships/hyperlink" Target="https://www.deviantart.com/azza1070/art/Blockchain-Protocols-PoB-PoW-PoS-PoI-PoC-PoA-734159319"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researchgate.net/publication/325451400_Blockchain-based_protocol_of_autonomous_business_activity_for_multi-agent_systems_consisting_of_UAVs"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truffleframework.com/ganache" TargetMode="External"/><Relationship Id="rId2" Type="http://schemas.openxmlformats.org/officeDocument/2006/relationships/hyperlink" Target="http://truffleframework.com/" TargetMode="External"/><Relationship Id="rId1" Type="http://schemas.openxmlformats.org/officeDocument/2006/relationships/slideLayout" Target="../slideLayouts/slideLayout2.xml"/><Relationship Id="rId5" Type="http://schemas.openxmlformats.org/officeDocument/2006/relationships/hyperlink" Target="https://www.slideshare.net/MartinKppelmann/build-dapps-13-dev-tools" TargetMode="External"/><Relationship Id="rId4" Type="http://schemas.openxmlformats.org/officeDocument/2006/relationships/image" Target="../media/image166.jp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en.wikipedia.org/wiki/Paxos_(computer_science)"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s://medium.com/s/story/lets-take-a-crack-at-understanding-distributed-consensus-dad23d0dc95" TargetMode="External"/><Relationship Id="rId2" Type="http://schemas.openxmlformats.org/officeDocument/2006/relationships/hyperlink" Target="https://jennymackness.wordpress.com/2018/12/09/trust-truth-consensus-and-community-on-the-distributed-web/" TargetMode="External"/><Relationship Id="rId1" Type="http://schemas.openxmlformats.org/officeDocument/2006/relationships/slideLayout" Target="../slideLayouts/slideLayout2.xml"/><Relationship Id="rId5" Type="http://schemas.openxmlformats.org/officeDocument/2006/relationships/hyperlink" Target="https://www.holoniq.com/blockchain" TargetMode="External"/><Relationship Id="rId4" Type="http://schemas.openxmlformats.org/officeDocument/2006/relationships/hyperlink" Target="https://www.youtube.com/watch?v=3xGLc-zz9cA"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halfanhour.blogspot.com/2016/12/detecting-fake-news.html" TargetMode="External"/><Relationship Id="rId4" Type="http://schemas.openxmlformats.org/officeDocument/2006/relationships/hyperlink" Target="https://partiallyexaminedlife.com/2018/08/06/ep196-1-simon-blackburn/"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charles-jennings.blogspot.com/2016/07/the-power-of-reflection-in-ever.html" TargetMode="External"/><Relationship Id="rId2" Type="http://schemas.openxmlformats.org/officeDocument/2006/relationships/image" Target="../media/image171.jp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48.xml.rels><?xml version="1.0" encoding="UTF-8" standalone="yes"?>
<Relationships xmlns="http://schemas.openxmlformats.org/package/2006/relationships"><Relationship Id="rId3" Type="http://schemas.openxmlformats.org/officeDocument/2006/relationships/hyperlink" Target="https://intrsection.com/2017/04/8396/" TargetMode="External"/><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hyperlink" Target="https://obsproject.com/" TargetMode="External"/><Relationship Id="rId4" Type="http://schemas.openxmlformats.org/officeDocument/2006/relationships/hyperlink" Target="https://www.twitch.tv/"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reclaimhosting.com/domain-of-ones-own/" TargetMode="External"/><Relationship Id="rId2" Type="http://schemas.openxmlformats.org/officeDocument/2006/relationships/hyperlink" Target="http://assignments.ds106.us/"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flexible.learning.ubc.ca/news-events/renewable-assignments-student-work-adding-value-to-the-world/"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dogtrax.edublogs.org/2019/05/18/writing-collaboration-with-openai-context-and-constraints/"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mediavillage.com/article/how-banksys-disruptive-approach-informs-the-best-creative-campaigns/"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codepen.io/caraujo/pen/LVPzxO" TargetMode="External"/><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www.dataquest.io/blog/jupyter-notebook-tips-tricks-shortcut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jupyter.org/try" TargetMode="External"/><Relationship Id="rId4" Type="http://schemas.openxmlformats.org/officeDocument/2006/relationships/image" Target="../media/image178.gif"/></Relationships>
</file>

<file path=ppt/slides/_rels/slide1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dataquest.io/blog/jupyter-notebook-tips-tricks-shortcuts/"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hyperlink" Target="https://github.com/jupyter/jupyter/wiki/A-gallery-of-interesting-Jupyter-Notebooks#machine-learning-statistics-and-probability"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www.sciencedirect.com/science/article/pii/S000368701630093X" TargetMode="External"/><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hyperlink" Target="https://github.com/mwouts/jupytext"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cases.open.ubc.ca/"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hyperlink" Target="https://opentextbc.ca/introductiontosociology/chapter/chapter17-government-and-politics/"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www.tcd.ie/Geography/assets/pdf/env_gov/Hynes_2013_practices_of_technology.pdf" TargetMode="External"/><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jods.mitpress.mit.edu/pub/design-as-participation"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opentextbc.ca/introductiontosociology/chapter/chapter17-government-and-politics/" TargetMode="External"/><Relationship Id="rId2" Type="http://schemas.openxmlformats.org/officeDocument/2006/relationships/hyperlink" Target="https://www.downes.ca/post/68088" TargetMode="External"/><Relationship Id="rId1" Type="http://schemas.openxmlformats.org/officeDocument/2006/relationships/slideLayout" Target="../slideLayouts/slideLayout2.xml"/><Relationship Id="rId4" Type="http://schemas.openxmlformats.org/officeDocument/2006/relationships/image" Target="../media/image190.jpg"/></Relationships>
</file>

<file path=ppt/slides/_rels/slide165.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hyperlink" Target="https://science.sciencemag.org/content/364/6441/702" TargetMode="External"/><Relationship Id="rId4" Type="http://schemas.openxmlformats.org/officeDocument/2006/relationships/hyperlink" Target="https://www.globalpartnership.org/blog/building-peace-through-education" TargetMode="External"/></Relationships>
</file>

<file path=ppt/slides/_rels/slide16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7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emf"/><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1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emf"/><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17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emf"/><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17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emf"/><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17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emf"/><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7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emf"/><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datadoghq.com/blog/monitoring-kafka-performance-metrics/" TargetMode="External"/><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architectural-review.com/essays/reputations-pen-portraits-/cedric-price-1934-2003/10026650.article" TargetMode="Externa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pload.wikimedia.org/wikipedia/commons/c/ca/Ed_Tech_Hegarty_2015_article_attributes_of_open_pedagogy.pdf" TargetMode="External"/><Relationship Id="rId2" Type="http://schemas.openxmlformats.org/officeDocument/2006/relationships/hyperlink" Target="http://www.um.es/ead/red/39" TargetMode="Externa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6.xml"/><Relationship Id="rId18" Type="http://schemas.openxmlformats.org/officeDocument/2006/relationships/image" Target="../media/image35.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2.png"/><Relationship Id="rId17" Type="http://schemas.openxmlformats.org/officeDocument/2006/relationships/customXml" Target="../ink/ink8.xml"/><Relationship Id="rId2" Type="http://schemas.openxmlformats.org/officeDocument/2006/relationships/image" Target="../media/image27.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31.png"/><Relationship Id="rId19" Type="http://schemas.openxmlformats.org/officeDocument/2006/relationships/customXml" Target="../ink/ink9.xml"/><Relationship Id="rId4" Type="http://schemas.openxmlformats.org/officeDocument/2006/relationships/image" Target="../media/image28.png"/><Relationship Id="rId9" Type="http://schemas.openxmlformats.org/officeDocument/2006/relationships/customXml" Target="../ink/ink4.xml"/><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customXml" Target="../ink/ink15.xml"/><Relationship Id="rId18" Type="http://schemas.openxmlformats.org/officeDocument/2006/relationships/image" Target="../media/image44.png"/><Relationship Id="rId3" Type="http://schemas.openxmlformats.org/officeDocument/2006/relationships/customXml" Target="../ink/ink10.xml"/><Relationship Id="rId21" Type="http://schemas.openxmlformats.org/officeDocument/2006/relationships/customXml" Target="../ink/ink19.xml"/><Relationship Id="rId7" Type="http://schemas.openxmlformats.org/officeDocument/2006/relationships/customXml" Target="../ink/ink12.xml"/><Relationship Id="rId12" Type="http://schemas.openxmlformats.org/officeDocument/2006/relationships/image" Target="../media/image41.png"/><Relationship Id="rId17" Type="http://schemas.openxmlformats.org/officeDocument/2006/relationships/customXml" Target="../ink/ink17.xml"/><Relationship Id="rId2" Type="http://schemas.openxmlformats.org/officeDocument/2006/relationships/image" Target="../media/image27.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customXml" Target="../ink/ink14.xml"/><Relationship Id="rId24" Type="http://schemas.openxmlformats.org/officeDocument/2006/relationships/image" Target="../media/image47.png"/><Relationship Id="rId5" Type="http://schemas.openxmlformats.org/officeDocument/2006/relationships/customXml" Target="../ink/ink11.xml"/><Relationship Id="rId15" Type="http://schemas.openxmlformats.org/officeDocument/2006/relationships/customXml" Target="../ink/ink16.xml"/><Relationship Id="rId23" Type="http://schemas.openxmlformats.org/officeDocument/2006/relationships/customXml" Target="../ink/ink20.xml"/><Relationship Id="rId10" Type="http://schemas.openxmlformats.org/officeDocument/2006/relationships/image" Target="../media/image40.png"/><Relationship Id="rId19" Type="http://schemas.openxmlformats.org/officeDocument/2006/relationships/customXml" Target="../ink/ink18.xml"/><Relationship Id="rId4" Type="http://schemas.openxmlformats.org/officeDocument/2006/relationships/image" Target="../media/image37.png"/><Relationship Id="rId9" Type="http://schemas.openxmlformats.org/officeDocument/2006/relationships/customXml" Target="../ink/ink13.xml"/><Relationship Id="rId14" Type="http://schemas.openxmlformats.org/officeDocument/2006/relationships/image" Target="../media/image42.png"/><Relationship Id="rId22"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1000wordphilosophy.wordpress.com/2014/07/14/wittgensteins-private-language-argum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cs.cmu.edu/~tom7/csnotes/fall02/semantics.gi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ww.mkbergman.com/category/description-logic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www.occasionbasedmarketing.com/what-it-is" TargetMode="Externa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w3.org/wiki/LinkedData"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lod-cloud.ne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lod-cloud.ne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dataquest.io/blog/jupyter-notebook-tips-tricks-shortcut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ordpress.org/plugins/feedpress/" TargetMode="External"/><Relationship Id="rId2" Type="http://schemas.openxmlformats.org/officeDocument/2006/relationships/hyperlink" Target="http://grsshopper.downes.ca/" TargetMode="External"/><Relationship Id="rId1" Type="http://schemas.openxmlformats.org/officeDocument/2006/relationships/slideLayout" Target="../slideLayouts/slideLayout2.xml"/><Relationship Id="rId6" Type="http://schemas.openxmlformats.org/officeDocument/2006/relationships/hyperlink" Target="https://blog.izooto.com/best-content-syndication-tools/" TargetMode="External"/><Relationship Id="rId5" Type="http://schemas.openxmlformats.org/officeDocument/2006/relationships/image" Target="../media/image65.png"/><Relationship Id="rId4" Type="http://schemas.openxmlformats.org/officeDocument/2006/relationships/hyperlink" Target="https://feedburner.google.co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eprints.bbk.ac.uk/14750/1/Leo_ODasOER_UCL_4March16.pdf" TargetMode="External"/><Relationship Id="rId2" Type="http://schemas.openxmlformats.org/officeDocument/2006/relationships/hyperlink" Target="http://dx.doi.org/10.6084/m9.figshare.1590031"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scrapy.org/"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solid.mit.edu/" TargetMode="External"/><Relationship Id="rId2" Type="http://schemas.openxmlformats.org/officeDocument/2006/relationships/hyperlink" Target="https://open.canada.ca/data/en/dataset?res_format=JSON" TargetMode="External"/><Relationship Id="rId1" Type="http://schemas.openxmlformats.org/officeDocument/2006/relationships/slideLayout" Target="../slideLayouts/slideLayout2.xml"/><Relationship Id="rId6" Type="http://schemas.openxmlformats.org/officeDocument/2006/relationships/hyperlink" Target="https://github.com/joyeusenoelle/GuideToMastodon/" TargetMode="External"/><Relationship Id="rId5" Type="http://schemas.openxmlformats.org/officeDocument/2006/relationships/hyperlink" Target="https://indieweb.org/" TargetMode="External"/><Relationship Id="rId4" Type="http://schemas.openxmlformats.org/officeDocument/2006/relationships/hyperlink" Target="https://indieweb.org/peopl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portableapps.com/apps/development/xampp" TargetMode="External"/><Relationship Id="rId5" Type="http://schemas.openxmlformats.org/officeDocument/2006/relationships/hyperlink" Target="https://willtan.com/installing-xampp-on-usb-flash-drive/" TargetMode="External"/><Relationship Id="rId4" Type="http://schemas.openxmlformats.org/officeDocument/2006/relationships/hyperlink" Target="https://www.apachefriends.org/index.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moodle.org/mod/forum/discuss.php?d=342367" TargetMode="External"/><Relationship Id="rId1" Type="http://schemas.openxmlformats.org/officeDocument/2006/relationships/slideLayout" Target="../slideLayouts/slideLayout2.xml"/><Relationship Id="rId4" Type="http://schemas.openxmlformats.org/officeDocument/2006/relationships/hyperlink" Target="https://www.youtube.com/watch?v=EsHEgSYKr4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ddons.mozilla.org/en-US/firefox/search/?q=sidebar&amp;platform=WINNT&amp;appver=58.0"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vivaldi.com/"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officetooltips.com/office_2013/tips/advanced_research_with_research_pane.html"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customXml" Target="../ink/ink21.xml"/></Relationships>
</file>

<file path=ppt/slides/_rels/slide62.xml.rels><?xml version="1.0" encoding="UTF-8" standalone="yes"?>
<Relationships xmlns="http://schemas.openxmlformats.org/package/2006/relationships"><Relationship Id="rId3" Type="http://schemas.openxmlformats.org/officeDocument/2006/relationships/hyperlink" Target="https://www.vmware.com/" TargetMode="External"/><Relationship Id="rId2" Type="http://schemas.openxmlformats.org/officeDocument/2006/relationships/hyperlink" Target="https://www.parallels.com/" TargetMode="External"/><Relationship Id="rId1" Type="http://schemas.openxmlformats.org/officeDocument/2006/relationships/slideLayout" Target="../slideLayouts/slideLayout2.xml"/><Relationship Id="rId6" Type="http://schemas.openxmlformats.org/officeDocument/2006/relationships/hyperlink" Target="https://docs.microsoft.com/en-us/virtualization/hyper-v-on-windows/quick-start/enable-hyper-v" TargetMode="External"/><Relationship Id="rId5" Type="http://schemas.openxmlformats.org/officeDocument/2006/relationships/hyperlink" Target="https://www.virtualbox.org/" TargetMode="Externa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hyperlink" Target="https://www.vagrantup.com/" TargetMode="External"/><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hyperlink" Target="http://192.168.33.10/" TargetMode="External"/><Relationship Id="rId7" Type="http://schemas.openxmlformats.org/officeDocument/2006/relationships/image" Target="../media/image86.png"/><Relationship Id="rId2" Type="http://schemas.openxmlformats.org/officeDocument/2006/relationships/hyperlink" Target="https://box.scotch.io/"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s://laravel.com/docs/5.5/homestead#first-steps" TargetMode="External"/><Relationship Id="rId4" Type="http://schemas.openxmlformats.org/officeDocument/2006/relationships/hyperlink" Target="https://wpdistillery.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hyperlink" Target="https://github.com/instructure/canvas-lms/blob/master/script/docker_dev_setup.sh" TargetMode="External"/><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hyperlink" Target="http://slides.com/jamesluker/how-to-docker-2#/" TargetMode="Externa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hyperlink" Target="http://docs.bigbluebutton.org/labs/docker.html" TargetMode="External"/><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s://hub.docker.com/r/bigbluebutton/bigbluebutton/"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hub.docker.com/r/jauer/moodle/" TargetMode="Externa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hyperlink" Target="https://bitnami.com/stack/moodle/containers"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hyperlink" Target="https://www.srgresearch.com/articles/microsoft-google-and-ibm-charge-public-cloud-expense-smaller-providers" TargetMode="External"/><Relationship Id="rId3" Type="http://schemas.openxmlformats.org/officeDocument/2006/relationships/hyperlink" Target="https://azure.microsoft.com/" TargetMode="External"/><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6" Type="http://schemas.openxmlformats.org/officeDocument/2006/relationships/hyperlink" Target="https://cloud.oracle.com/" TargetMode="External"/><Relationship Id="rId11" Type="http://schemas.openxmlformats.org/officeDocument/2006/relationships/image" Target="../media/image101.png"/><Relationship Id="rId5" Type="http://schemas.openxmlformats.org/officeDocument/2006/relationships/hyperlink" Target="https://cloud.google.com/" TargetMode="External"/><Relationship Id="rId10" Type="http://schemas.openxmlformats.org/officeDocument/2006/relationships/image" Target="../media/image100.png"/><Relationship Id="rId4" Type="http://schemas.openxmlformats.org/officeDocument/2006/relationships/hyperlink" Target="https://www.ibm.com/cloud/" TargetMode="External"/><Relationship Id="rId9"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hyperlink" Target="https://aws.amazon.com/education/" TargetMode="External"/><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ejel.org/issue/download.html?idArticle=575"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downes.ca/presentation/482" TargetMode="External"/><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hyperlink" Target="https://www.techradar.com/news/what-is-container-technology"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9.sv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9.sv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solid.mit.edu/" TargetMode="External"/><Relationship Id="rId4" Type="http://schemas.openxmlformats.org/officeDocument/2006/relationships/hyperlink" Target="https://www.w3.org/TR/activitypub/"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https://cloud.digitalocean.com/"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hatdoesthequantsay.com/2015/09/13/ipfs-introduction-by-example" TargetMode="Externa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asimovinstitute.org/neural-network-zoo/" TargetMode="External"/><Relationship Id="rId2" Type="http://schemas.openxmlformats.org/officeDocument/2006/relationships/hyperlink" Target="https://medium.com/basecs/a-gentle-introduction-to-graph-theory-77969829ead8" TargetMode="External"/><Relationship Id="rId1" Type="http://schemas.openxmlformats.org/officeDocument/2006/relationships/slideLayout" Target="../slideLayouts/slideLayout2.xml"/><Relationship Id="rId6" Type="http://schemas.openxmlformats.org/officeDocument/2006/relationships/hyperlink" Target="http://www.bearnetwork.ca/wp-content/uploads/2018/10/slides-leifeld-bear.pdf" TargetMode="External"/><Relationship Id="rId5" Type="http://schemas.openxmlformats.org/officeDocument/2006/relationships/hyperlink" Target="https://gql.today/" TargetMode="External"/><Relationship Id="rId4" Type="http://schemas.openxmlformats.org/officeDocument/2006/relationships/hyperlink" Target="https://www.geeksforgeeks.org/graph-data-structure-and-algorithms/" TargetMode="External"/></Relationships>
</file>

<file path=ppt/slides/_rels/slide86.xml.rels><?xml version="1.0" encoding="UTF-8" standalone="yes"?>
<Relationships xmlns="http://schemas.openxmlformats.org/package/2006/relationships"><Relationship Id="rId2" Type="http://schemas.openxmlformats.org/officeDocument/2006/relationships/hyperlink" Target="https://www.draw.io/"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en.wikipedia.org/wiki/Directed_acyclic_graph"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lukeluo.blogspot.com/2014/06/git-as-i-understand-4-working.html"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github.blog/2015-09-22-teachers-manage-your-courses-with-classroom-for-github/" TargetMode="External"/><Relationship Id="rId2" Type="http://schemas.openxmlformats.org/officeDocument/2006/relationships/hyperlink" Target="https://github.com/topics/educational-materials" TargetMode="External"/><Relationship Id="rId1" Type="http://schemas.openxmlformats.org/officeDocument/2006/relationships/slideLayout" Target="../slideLayouts/slideLayout2.xml"/><Relationship Id="rId4" Type="http://schemas.openxmlformats.org/officeDocument/2006/relationships/image" Target="../media/image121.webp"/></Relationships>
</file>

<file path=ppt/slides/_rels/slide92.xml.rels><?xml version="1.0" encoding="UTF-8" standalone="yes"?>
<Relationships xmlns="http://schemas.openxmlformats.org/package/2006/relationships"><Relationship Id="rId3" Type="http://schemas.openxmlformats.org/officeDocument/2006/relationships/hyperlink" Target="https://www.slideshare.net/quipo/nosql-databases-why-what-and-when/91-Merkle_Trees_Hash_Trees_Leaves"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blockchainappfactory.com/blog/dag-vs-blockchain-vs-hashgraph/" TargetMode="External"/><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ipfs.io/ipfs/QmXoypizjW3WknFiJnKLwHCnL72vedxjQkDDP1mXWo6uco/wiki/Distributed_hash_table.htm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hyperlink" Target="https://whatdoesthequantsay.com/2015/09/13/ipfs-introduction-by-example" TargetMode="External"/><Relationship Id="rId3" Type="http://schemas.openxmlformats.org/officeDocument/2006/relationships/hyperlink" Target="https://github.com/ipld/specs/tree/master/ipld" TargetMode="External"/><Relationship Id="rId7" Type="http://schemas.openxmlformats.org/officeDocument/2006/relationships/image" Target="../media/image125.png"/><Relationship Id="rId2" Type="http://schemas.openxmlformats.org/officeDocument/2006/relationships/hyperlink" Target="https://ipld.io/" TargetMode="External"/><Relationship Id="rId1" Type="http://schemas.openxmlformats.org/officeDocument/2006/relationships/slideLayout" Target="../slideLayouts/slideLayout2.xml"/><Relationship Id="rId6" Type="http://schemas.openxmlformats.org/officeDocument/2006/relationships/hyperlink" Target="https://ipfs.io/ipfs/QmdPtC3T7Kcu9iJg6hYzLBWR5XCDcYMY7HV685E3kH3EcS/2015/09/15/hosting-a-website-on-ipfs/" TargetMode="External"/><Relationship Id="rId5" Type="http://schemas.openxmlformats.org/officeDocument/2006/relationships/hyperlink" Target="https://ipfs.io/ipfs/QmR7GSQM93Cx5eAg6a6yRzNde1FQv7uL6X1o4k7zrJa3LX/ipfs.draft3.pdf" TargetMode="External"/><Relationship Id="rId4" Type="http://schemas.openxmlformats.org/officeDocument/2006/relationships/hyperlink" Target="https://github.com/ipld/ipld#implementations"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QNKpK_InQHQ" TargetMode="External"/><Relationship Id="rId2" Type="http://schemas.openxmlformats.org/officeDocument/2006/relationships/hyperlink" Target="http://www.gthub.com/" TargetMode="Externa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hyperlink" Target="https://ipfs.io/" TargetMode="External"/><Relationship Id="rId5" Type="http://schemas.openxmlformats.org/officeDocument/2006/relationships/image" Target="../media/image129.png"/><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2" Type="http://schemas.openxmlformats.org/officeDocument/2006/relationships/hyperlink" Target="https://www.ijoer.org/glossary/blockchain/"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cognii.com/" TargetMode="Externa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hyperlink" Target="https://www.x5gon.org/follow/oer/" TargetMode="External"/><Relationship Id="rId5" Type="http://schemas.openxmlformats.org/officeDocument/2006/relationships/hyperlink" Target="https://learn.filtered.com/magpie" TargetMode="External"/><Relationship Id="rId4" Type="http://schemas.openxmlformats.org/officeDocument/2006/relationships/hyperlink" Target="http://squirrelai.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utterfly on a flower&#10;&#10;Description automatically generated">
            <a:extLst>
              <a:ext uri="{FF2B5EF4-FFF2-40B4-BE49-F238E27FC236}">
                <a16:creationId xmlns:a16="http://schemas.microsoft.com/office/drawing/2014/main" id="{C04642B0-68A6-471D-990A-30443BCDD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9" y="-679432"/>
            <a:ext cx="12318709" cy="8224670"/>
          </a:xfrm>
          <a:prstGeom prst="rect">
            <a:avLst/>
          </a:prstGeom>
        </p:spPr>
      </p:pic>
      <p:sp>
        <p:nvSpPr>
          <p:cNvPr id="2" name="Title 1">
            <a:extLst>
              <a:ext uri="{FF2B5EF4-FFF2-40B4-BE49-F238E27FC236}">
                <a16:creationId xmlns:a16="http://schemas.microsoft.com/office/drawing/2014/main" id="{3B3782A0-0BE0-41BC-951E-E1B3815CA25F}"/>
              </a:ext>
            </a:extLst>
          </p:cNvPr>
          <p:cNvSpPr>
            <a:spLocks noGrp="1"/>
          </p:cNvSpPr>
          <p:nvPr>
            <p:ph type="ctrTitle"/>
          </p:nvPr>
        </p:nvSpPr>
        <p:spPr>
          <a:xfrm>
            <a:off x="281797" y="360362"/>
            <a:ext cx="11628406" cy="1085999"/>
          </a:xfrm>
          <a:solidFill>
            <a:schemeClr val="bg1">
              <a:alpha val="66000"/>
            </a:schemeClr>
          </a:solidFill>
        </p:spPr>
        <p:txBody>
          <a:bodyPr anchor="ctr">
            <a:normAutofit/>
          </a:bodyPr>
          <a:lstStyle/>
          <a:p>
            <a:r>
              <a:rPr lang="en-US" sz="4800" dirty="0"/>
              <a:t>Topics in Distributed Learning Technology</a:t>
            </a:r>
          </a:p>
        </p:txBody>
      </p:sp>
      <p:sp>
        <p:nvSpPr>
          <p:cNvPr id="3" name="Subtitle 2">
            <a:extLst>
              <a:ext uri="{FF2B5EF4-FFF2-40B4-BE49-F238E27FC236}">
                <a16:creationId xmlns:a16="http://schemas.microsoft.com/office/drawing/2014/main" id="{541AD00E-B182-4F7A-8A49-12EFFD852DB7}"/>
              </a:ext>
            </a:extLst>
          </p:cNvPr>
          <p:cNvSpPr>
            <a:spLocks noGrp="1"/>
          </p:cNvSpPr>
          <p:nvPr>
            <p:ph type="subTitle" idx="1"/>
          </p:nvPr>
        </p:nvSpPr>
        <p:spPr>
          <a:xfrm>
            <a:off x="9345282" y="3372678"/>
            <a:ext cx="2794959" cy="2788020"/>
          </a:xfrm>
        </p:spPr>
        <p:txBody>
          <a:bodyPr>
            <a:normAutofit lnSpcReduction="10000"/>
          </a:bodyPr>
          <a:lstStyle/>
          <a:p>
            <a:pPr algn="r"/>
            <a:r>
              <a:rPr lang="en-CA" dirty="0"/>
              <a:t>Athabasca University</a:t>
            </a:r>
          </a:p>
          <a:p>
            <a:pPr algn="r"/>
            <a:r>
              <a:rPr lang="en-CA" dirty="0"/>
              <a:t>Faculty of Health Disciplines Professional Development Workshop</a:t>
            </a:r>
          </a:p>
          <a:p>
            <a:pPr algn="r"/>
            <a:r>
              <a:rPr lang="en-CA" dirty="0"/>
              <a:t>Stephen Downes  September 25, 2019</a:t>
            </a:r>
            <a:endParaRPr lang="en-US" dirty="0"/>
          </a:p>
        </p:txBody>
      </p:sp>
    </p:spTree>
    <p:extLst>
      <p:ext uri="{BB962C8B-B14F-4D97-AF65-F5344CB8AC3E}">
        <p14:creationId xmlns:p14="http://schemas.microsoft.com/office/powerpoint/2010/main" val="213480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DA724-3EFD-4E8B-AF71-FA9EAF5AFB51}"/>
              </a:ext>
            </a:extLst>
          </p:cNvPr>
          <p:cNvPicPr>
            <a:picLocks noChangeAspect="1"/>
          </p:cNvPicPr>
          <p:nvPr/>
        </p:nvPicPr>
        <p:blipFill>
          <a:blip r:embed="rId2"/>
          <a:stretch>
            <a:fillRect/>
          </a:stretch>
        </p:blipFill>
        <p:spPr>
          <a:xfrm>
            <a:off x="2102248" y="1816378"/>
            <a:ext cx="7425379" cy="4780250"/>
          </a:xfrm>
          <a:prstGeom prst="rect">
            <a:avLst/>
          </a:prstGeom>
        </p:spPr>
      </p:pic>
      <p:sp>
        <p:nvSpPr>
          <p:cNvPr id="5" name="TextBox 4">
            <a:extLst>
              <a:ext uri="{FF2B5EF4-FFF2-40B4-BE49-F238E27FC236}">
                <a16:creationId xmlns:a16="http://schemas.microsoft.com/office/drawing/2014/main" id="{EC74EFAA-CC32-4584-BFD9-28C00C4F3CD6}"/>
              </a:ext>
            </a:extLst>
          </p:cNvPr>
          <p:cNvSpPr txBox="1"/>
          <p:nvPr/>
        </p:nvSpPr>
        <p:spPr>
          <a:xfrm>
            <a:off x="1380909" y="1046937"/>
            <a:ext cx="46184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j-lt"/>
                <a:ea typeface="+mn-ea"/>
                <a:cs typeface="+mn-cs"/>
              </a:rPr>
              <a:t>Core Concepts</a:t>
            </a:r>
          </a:p>
        </p:txBody>
      </p:sp>
    </p:spTree>
    <p:extLst>
      <p:ext uri="{BB962C8B-B14F-4D97-AF65-F5344CB8AC3E}">
        <p14:creationId xmlns:p14="http://schemas.microsoft.com/office/powerpoint/2010/main" val="12919718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A6C9-9F8A-495E-9152-2322D8BA81EA}"/>
              </a:ext>
            </a:extLst>
          </p:cNvPr>
          <p:cNvSpPr>
            <a:spLocks noGrp="1"/>
          </p:cNvSpPr>
          <p:nvPr>
            <p:ph type="title"/>
          </p:nvPr>
        </p:nvSpPr>
        <p:spPr/>
        <p:txBody>
          <a:bodyPr/>
          <a:lstStyle/>
          <a:p>
            <a:r>
              <a:rPr lang="en-US" dirty="0"/>
              <a:t>AI-Generated Music</a:t>
            </a:r>
          </a:p>
        </p:txBody>
      </p:sp>
      <p:pic>
        <p:nvPicPr>
          <p:cNvPr id="5" name="Content Placeholder 4">
            <a:extLst>
              <a:ext uri="{FF2B5EF4-FFF2-40B4-BE49-F238E27FC236}">
                <a16:creationId xmlns:a16="http://schemas.microsoft.com/office/drawing/2014/main" id="{834BD2AE-B880-4EA3-802B-824009C816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194" y="1579441"/>
            <a:ext cx="3273766" cy="4351338"/>
          </a:xfrm>
        </p:spPr>
      </p:pic>
      <p:sp>
        <p:nvSpPr>
          <p:cNvPr id="7" name="Rectangle 6">
            <a:extLst>
              <a:ext uri="{FF2B5EF4-FFF2-40B4-BE49-F238E27FC236}">
                <a16:creationId xmlns:a16="http://schemas.microsoft.com/office/drawing/2014/main" id="{AA229182-06FC-4141-8F87-4444175B4227}"/>
              </a:ext>
            </a:extLst>
          </p:cNvPr>
          <p:cNvSpPr/>
          <p:nvPr/>
        </p:nvSpPr>
        <p:spPr>
          <a:xfrm>
            <a:off x="4736880" y="1579441"/>
            <a:ext cx="6096000" cy="4247317"/>
          </a:xfrm>
          <a:prstGeom prst="rect">
            <a:avLst/>
          </a:prstGeom>
        </p:spPr>
        <p:txBody>
          <a:bodyPr>
            <a:spAutoFit/>
          </a:bodyPr>
          <a:lstStyle/>
          <a:p>
            <a:pPr marL="285750" indent="-285750">
              <a:buFont typeface="Arial" panose="020B0604020202020204" pitchFamily="34" charset="0"/>
              <a:buChar char="•"/>
            </a:pPr>
            <a:r>
              <a:rPr lang="en-US" dirty="0" err="1"/>
              <a:t>MuseNet</a:t>
            </a:r>
            <a:r>
              <a:rPr lang="en-US" dirty="0"/>
              <a:t>, " a deep neural network that can generate 4-minute musical compositions with 10 different instruments, and can combine styles from country to Mozart to the Beatles.“</a:t>
            </a:r>
          </a:p>
          <a:p>
            <a:pPr marL="285750" indent="-285750">
              <a:buFont typeface="Arial" panose="020B0604020202020204" pitchFamily="34" charset="0"/>
              <a:buChar char="•"/>
            </a:pPr>
            <a:r>
              <a:rPr lang="en-US" dirty="0">
                <a:hlinkClick r:id="rId4"/>
              </a:rPr>
              <a:t>Relentless Doppelganger</a:t>
            </a:r>
            <a:r>
              <a:rPr lang="en-US" dirty="0"/>
              <a:t>, the </a:t>
            </a:r>
            <a:r>
              <a:rPr lang="en-US" dirty="0">
                <a:hlinkClick r:id="rId5"/>
              </a:rPr>
              <a:t>Bot </a:t>
            </a:r>
            <a:r>
              <a:rPr lang="en-US" dirty="0" err="1">
                <a:hlinkClick r:id="rId5"/>
              </a:rPr>
              <a:t>Prownies</a:t>
            </a:r>
            <a:r>
              <a:rPr lang="en-US" dirty="0"/>
              <a:t>, who produce an almost-acceptable brand of punk. If you prefer guitar metal, </a:t>
            </a:r>
            <a:r>
              <a:rPr lang="en-US" dirty="0" err="1">
                <a:hlinkClick r:id="rId6"/>
              </a:rPr>
              <a:t>Coditany</a:t>
            </a:r>
            <a:r>
              <a:rPr lang="en-US" dirty="0">
                <a:hlinkClick r:id="rId6"/>
              </a:rPr>
              <a:t> of </a:t>
            </a:r>
            <a:r>
              <a:rPr lang="en-US" dirty="0" err="1">
                <a:hlinkClick r:id="rId6"/>
              </a:rPr>
              <a:t>Timeness</a:t>
            </a:r>
            <a:r>
              <a:rPr lang="en-US" dirty="0"/>
              <a:t> might be more to your taste. Not quite as successful is </a:t>
            </a:r>
            <a:r>
              <a:rPr lang="en-US" dirty="0">
                <a:hlinkClick r:id="rId7"/>
              </a:rPr>
              <a:t>Evolution 22</a:t>
            </a:r>
            <a:r>
              <a:rPr lang="en-US" dirty="0"/>
              <a:t> by Deep the Beatles. For something a little softer (and quite good) try </a:t>
            </a:r>
            <a:r>
              <a:rPr lang="en-US" dirty="0">
                <a:hlinkClick r:id="rId8"/>
              </a:rPr>
              <a:t>On the Edge</a:t>
            </a:r>
            <a:r>
              <a:rPr lang="en-US" dirty="0"/>
              <a:t>, by AIVA. AIVA also does a nice </a:t>
            </a:r>
            <a:r>
              <a:rPr lang="en-US" dirty="0">
                <a:hlinkClick r:id="rId9"/>
              </a:rPr>
              <a:t>classical tune</a:t>
            </a:r>
            <a:r>
              <a:rPr lang="en-US" dirty="0"/>
              <a:t> or movie score. Need royalty-free music for your videos? Try </a:t>
            </a:r>
            <a:r>
              <a:rPr lang="en-US" dirty="0" err="1">
                <a:hlinkClick r:id="rId10"/>
              </a:rPr>
              <a:t>JukeDeck</a:t>
            </a:r>
            <a:r>
              <a:rPr lang="en-US" dirty="0"/>
              <a:t> (a little too house for my tastes). Taryn Southern, meanwhile, uses an AI to compose the music, then adds her own lyrics and vocals - her song </a:t>
            </a:r>
            <a:r>
              <a:rPr lang="en-US" dirty="0">
                <a:hlinkClick r:id="rId11"/>
              </a:rPr>
              <a:t>Break Free</a:t>
            </a:r>
            <a:r>
              <a:rPr lang="en-US" dirty="0"/>
              <a:t> is quite nice.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90767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364B-2E33-4AA8-8F88-013E5A02B168}"/>
              </a:ext>
            </a:extLst>
          </p:cNvPr>
          <p:cNvSpPr>
            <a:spLocks noGrp="1"/>
          </p:cNvSpPr>
          <p:nvPr>
            <p:ph type="title"/>
          </p:nvPr>
        </p:nvSpPr>
        <p:spPr/>
        <p:txBody>
          <a:bodyPr/>
          <a:lstStyle/>
          <a:p>
            <a:r>
              <a:rPr lang="en-US" dirty="0"/>
              <a:t>More</a:t>
            </a:r>
          </a:p>
        </p:txBody>
      </p:sp>
      <p:sp>
        <p:nvSpPr>
          <p:cNvPr id="3" name="Content Placeholder 2">
            <a:extLst>
              <a:ext uri="{FF2B5EF4-FFF2-40B4-BE49-F238E27FC236}">
                <a16:creationId xmlns:a16="http://schemas.microsoft.com/office/drawing/2014/main" id="{3523A699-C8D8-47A0-9856-35632CA11196}"/>
              </a:ext>
            </a:extLst>
          </p:cNvPr>
          <p:cNvSpPr>
            <a:spLocks noGrp="1"/>
          </p:cNvSpPr>
          <p:nvPr>
            <p:ph idx="1"/>
          </p:nvPr>
        </p:nvSpPr>
        <p:spPr/>
        <p:txBody>
          <a:bodyPr>
            <a:normAutofit fontScale="92500" lnSpcReduction="20000"/>
          </a:bodyPr>
          <a:lstStyle/>
          <a:p>
            <a:pPr fontAlgn="base"/>
            <a:r>
              <a:rPr lang="en-CA" b="1" dirty="0"/>
              <a:t>OER World Map</a:t>
            </a:r>
            <a:r>
              <a:rPr lang="en-CA" dirty="0"/>
              <a:t>. A couple years or so ago UNESCO launched an OER mapping project. </a:t>
            </a:r>
            <a:r>
              <a:rPr lang="en-CA" u="sng" dirty="0">
                <a:hlinkClick r:id="rId2"/>
              </a:rPr>
              <a:t>https://oerworldmap.org/</a:t>
            </a:r>
            <a:r>
              <a:rPr lang="en-CA" dirty="0"/>
              <a:t> </a:t>
            </a:r>
          </a:p>
          <a:p>
            <a:pPr fontAlgn="base"/>
            <a:r>
              <a:rPr lang="en-CA" b="1" dirty="0"/>
              <a:t>Introducing the </a:t>
            </a:r>
            <a:r>
              <a:rPr lang="en-CA" b="1" dirty="0" err="1"/>
              <a:t>Dweb</a:t>
            </a:r>
            <a:r>
              <a:rPr lang="en-CA" b="1" dirty="0"/>
              <a:t>. </a:t>
            </a:r>
            <a:r>
              <a:rPr lang="en-CA" dirty="0"/>
              <a:t>Dietrich Ayala. The “d” in “</a:t>
            </a:r>
            <a:r>
              <a:rPr lang="en-CA" dirty="0" err="1"/>
              <a:t>dweb</a:t>
            </a:r>
            <a:r>
              <a:rPr lang="en-CA" dirty="0"/>
              <a:t>” usually stands for either decentralized or distributed. </a:t>
            </a:r>
            <a:r>
              <a:rPr lang="en-CA" u="sng" dirty="0">
                <a:hlinkClick r:id="rId3"/>
              </a:rPr>
              <a:t>https://hacks.mozilla.org/2018/07/introducing-the-d-web/</a:t>
            </a:r>
            <a:r>
              <a:rPr lang="en-CA" dirty="0"/>
              <a:t> </a:t>
            </a:r>
          </a:p>
          <a:p>
            <a:pPr fontAlgn="base"/>
            <a:r>
              <a:rPr lang="en-CA" b="1" dirty="0"/>
              <a:t>Distributed Hash Table. </a:t>
            </a:r>
            <a:r>
              <a:rPr lang="en-CA" dirty="0"/>
              <a:t>Type of decentralized distributed system. </a:t>
            </a:r>
            <a:r>
              <a:rPr lang="en-CA" u="sng" dirty="0">
                <a:hlinkClick r:id="rId4"/>
              </a:rPr>
              <a:t>https://ipfs.io/ipfs/QmXoypizjW3WknFiJnKLwHCnL72vedxjQkDDP1mXWo6uco/wiki/Distributed_hash_table.html</a:t>
            </a:r>
            <a:r>
              <a:rPr lang="en-CA" dirty="0"/>
              <a:t> </a:t>
            </a:r>
          </a:p>
          <a:p>
            <a:pPr fontAlgn="base"/>
            <a:r>
              <a:rPr lang="en-CA" b="1" dirty="0"/>
              <a:t>Beaker. </a:t>
            </a:r>
            <a:r>
              <a:rPr lang="en-CA" dirty="0"/>
              <a:t>Beaker brings </a:t>
            </a:r>
            <a:r>
              <a:rPr lang="en-CA" i="1" dirty="0"/>
              <a:t>peer-to-peer publishing</a:t>
            </a:r>
            <a:r>
              <a:rPr lang="en-CA" dirty="0"/>
              <a:t> to the Web. </a:t>
            </a:r>
            <a:r>
              <a:rPr lang="en-CA" u="sng" dirty="0">
                <a:hlinkClick r:id="rId5"/>
              </a:rPr>
              <a:t>https://beakerbrowser.com/</a:t>
            </a:r>
            <a:r>
              <a:rPr lang="en-CA" dirty="0"/>
              <a:t> </a:t>
            </a:r>
          </a:p>
          <a:p>
            <a:r>
              <a:rPr lang="en-CA" b="1" dirty="0"/>
              <a:t>A Look at the Future of Open Educational Resources. </a:t>
            </a:r>
            <a:r>
              <a:rPr lang="en-CA" u="sng" dirty="0">
                <a:hlinkClick r:id="rId6"/>
              </a:rPr>
              <a:t>https://www.ijoer.org/a-look-at-the-future-of-open-educational-resources/</a:t>
            </a:r>
            <a:endParaRPr lang="en-US" dirty="0"/>
          </a:p>
        </p:txBody>
      </p:sp>
    </p:spTree>
    <p:extLst>
      <p:ext uri="{BB962C8B-B14F-4D97-AF65-F5344CB8AC3E}">
        <p14:creationId xmlns:p14="http://schemas.microsoft.com/office/powerpoint/2010/main" val="32298135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54466-8E5F-43DC-8B67-76DD3BE9CFA6}"/>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E908902F-D311-4079-AC4E-A0ADB5F37688}"/>
              </a:ext>
            </a:extLst>
          </p:cNvPr>
          <p:cNvSpPr>
            <a:spLocks noGrp="1"/>
          </p:cNvSpPr>
          <p:nvPr>
            <p:ph idx="1"/>
          </p:nvPr>
        </p:nvSpPr>
        <p:spPr/>
        <p:txBody>
          <a:bodyPr>
            <a:normAutofit lnSpcReduction="10000"/>
          </a:bodyPr>
          <a:lstStyle/>
          <a:p>
            <a:pPr marL="0" indent="0">
              <a:buNone/>
            </a:pPr>
            <a:r>
              <a:rPr lang="en-CA" b="1" dirty="0"/>
              <a:t>Instructions:</a:t>
            </a:r>
            <a:endParaRPr lang="en-CA" dirty="0">
              <a:effectLst/>
            </a:endParaRPr>
          </a:p>
          <a:p>
            <a:pPr fontAlgn="base"/>
            <a:r>
              <a:rPr lang="en-CA" dirty="0"/>
              <a:t>Offline activity: design a scenario where students could obtain content or data, revise or remix that content or </a:t>
            </a:r>
            <a:r>
              <a:rPr lang="en-CA" dirty="0" err="1"/>
              <a:t>daya</a:t>
            </a:r>
            <a:r>
              <a:rPr lang="en-CA" dirty="0"/>
              <a:t>, and create a new learning resource for their own use.</a:t>
            </a:r>
          </a:p>
          <a:p>
            <a:pPr fontAlgn="base"/>
            <a:r>
              <a:rPr lang="en-CA" dirty="0"/>
              <a:t>Online activity: </a:t>
            </a:r>
          </a:p>
          <a:p>
            <a:pPr marL="914400" lvl="1" indent="-457200">
              <a:buFont typeface="+mj-lt"/>
              <a:buAutoNum type="arabicPeriod"/>
            </a:pPr>
            <a:r>
              <a:rPr lang="en-CA" dirty="0"/>
              <a:t>Create an account at GitHub and Create a new repository - </a:t>
            </a:r>
            <a:r>
              <a:rPr lang="en-CA" u="sng" dirty="0">
                <a:hlinkClick r:id="rId2"/>
              </a:rPr>
              <a:t>https://github.com</a:t>
            </a:r>
            <a:r>
              <a:rPr lang="en-CA" dirty="0"/>
              <a:t> </a:t>
            </a:r>
            <a:endParaRPr lang="en-CA" dirty="0">
              <a:effectLst/>
            </a:endParaRPr>
          </a:p>
          <a:p>
            <a:pPr marL="914400" lvl="1" indent="-457200">
              <a:buFont typeface="+mj-lt"/>
              <a:buAutoNum type="arabicPeriod"/>
            </a:pPr>
            <a:r>
              <a:rPr lang="en-CA" dirty="0"/>
              <a:t>Create some content for your repository</a:t>
            </a:r>
            <a:endParaRPr lang="en-CA" dirty="0">
              <a:effectLst/>
            </a:endParaRPr>
          </a:p>
          <a:p>
            <a:pPr marL="914400" lvl="1" indent="-457200">
              <a:buFont typeface="+mj-lt"/>
              <a:buAutoNum type="arabicPeriod"/>
            </a:pPr>
            <a:r>
              <a:rPr lang="en-CA" dirty="0"/>
              <a:t>Practice sharing your repository with others, and cloning other’s repositories</a:t>
            </a:r>
            <a:endParaRPr lang="en-CA" dirty="0">
              <a:effectLst/>
            </a:endParaRPr>
          </a:p>
          <a:p>
            <a:r>
              <a:rPr lang="en-CA" i="1" dirty="0"/>
              <a:t>Bonus: </a:t>
            </a:r>
            <a:r>
              <a:rPr lang="en-CA" dirty="0"/>
              <a:t>try downloading and using the Beaker browser</a:t>
            </a:r>
            <a:endParaRPr lang="en-US" dirty="0"/>
          </a:p>
        </p:txBody>
      </p:sp>
    </p:spTree>
    <p:extLst>
      <p:ext uri="{BB962C8B-B14F-4D97-AF65-F5344CB8AC3E}">
        <p14:creationId xmlns:p14="http://schemas.microsoft.com/office/powerpoint/2010/main" val="1593057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3FBE-EF1A-476F-B514-0811F49346CB}"/>
              </a:ext>
            </a:extLst>
          </p:cNvPr>
          <p:cNvSpPr>
            <a:spLocks noGrp="1"/>
          </p:cNvSpPr>
          <p:nvPr>
            <p:ph type="title"/>
          </p:nvPr>
        </p:nvSpPr>
        <p:spPr/>
        <p:txBody>
          <a:bodyPr/>
          <a:lstStyle/>
          <a:p>
            <a:r>
              <a:rPr lang="en-US" dirty="0"/>
              <a:t>Identity</a:t>
            </a:r>
          </a:p>
        </p:txBody>
      </p:sp>
      <p:pic>
        <p:nvPicPr>
          <p:cNvPr id="4" name="Content Placeholder 3">
            <a:extLst>
              <a:ext uri="{FF2B5EF4-FFF2-40B4-BE49-F238E27FC236}">
                <a16:creationId xmlns:a16="http://schemas.microsoft.com/office/drawing/2014/main" id="{3E3BBFDF-D7A9-47ED-8C5C-9363C0C4375A}"/>
              </a:ext>
            </a:extLst>
          </p:cNvPr>
          <p:cNvPicPr>
            <a:picLocks noGrp="1" noChangeAspect="1"/>
          </p:cNvPicPr>
          <p:nvPr>
            <p:ph idx="1"/>
          </p:nvPr>
        </p:nvPicPr>
        <p:blipFill>
          <a:blip r:embed="rId2"/>
          <a:stretch>
            <a:fillRect/>
          </a:stretch>
        </p:blipFill>
        <p:spPr>
          <a:xfrm>
            <a:off x="2735869" y="1825625"/>
            <a:ext cx="6720261" cy="4351338"/>
          </a:xfrm>
          <a:prstGeom prst="rect">
            <a:avLst/>
          </a:prstGeom>
        </p:spPr>
      </p:pic>
    </p:spTree>
    <p:extLst>
      <p:ext uri="{BB962C8B-B14F-4D97-AF65-F5344CB8AC3E}">
        <p14:creationId xmlns:p14="http://schemas.microsoft.com/office/powerpoint/2010/main" val="2089228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913" y="729086"/>
            <a:ext cx="4436269" cy="513554"/>
          </a:xfrm>
        </p:spPr>
        <p:txBody>
          <a:bodyPr>
            <a:normAutofit fontScale="90000"/>
          </a:bodyPr>
          <a:lstStyle/>
          <a:p>
            <a:r>
              <a:rPr lang="en-CA" dirty="0"/>
              <a:t>Identity</a:t>
            </a:r>
          </a:p>
        </p:txBody>
      </p:sp>
      <p:sp>
        <p:nvSpPr>
          <p:cNvPr id="9" name="TextBox 8"/>
          <p:cNvSpPr txBox="1"/>
          <p:nvPr/>
        </p:nvSpPr>
        <p:spPr>
          <a:xfrm>
            <a:off x="1004776" y="1288223"/>
            <a:ext cx="9971040" cy="646331"/>
          </a:xfrm>
          <a:prstGeom prst="rect">
            <a:avLst/>
          </a:prstGeom>
          <a:noFill/>
        </p:spPr>
        <p:txBody>
          <a:bodyPr wrap="square" rtlCol="0">
            <a:spAutoFit/>
          </a:bodyPr>
          <a:lstStyle/>
          <a:p>
            <a:r>
              <a:rPr lang="en-CA" dirty="0"/>
              <a:t>In this workshop we look at identity relatively narrowly, asking how we know who someone is, how we project ourselves on the internet, and how we can be safe and secure.</a:t>
            </a:r>
            <a:endParaRPr lang="en-CA" sz="1400" dirty="0">
              <a:effectLst/>
            </a:endParaRPr>
          </a:p>
        </p:txBody>
      </p:sp>
      <p:pic>
        <p:nvPicPr>
          <p:cNvPr id="10242" name="Picture 2">
            <a:extLst>
              <a:ext uri="{FF2B5EF4-FFF2-40B4-BE49-F238E27FC236}">
                <a16:creationId xmlns:a16="http://schemas.microsoft.com/office/drawing/2014/main" id="{251E315E-FD27-4D5B-9A57-B4014EA36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776" y="1980137"/>
            <a:ext cx="8670851" cy="473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415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Identity</a:t>
            </a:r>
          </a:p>
        </p:txBody>
      </p:sp>
      <p:sp>
        <p:nvSpPr>
          <p:cNvPr id="5" name="TextBox 4">
            <a:extLst>
              <a:ext uri="{FF2B5EF4-FFF2-40B4-BE49-F238E27FC236}">
                <a16:creationId xmlns:a16="http://schemas.microsoft.com/office/drawing/2014/main" id="{5B3308D2-0748-4784-A326-CA38939DDE5C}"/>
              </a:ext>
            </a:extLst>
          </p:cNvPr>
          <p:cNvSpPr txBox="1"/>
          <p:nvPr/>
        </p:nvSpPr>
        <p:spPr>
          <a:xfrm>
            <a:off x="8623004" y="2207537"/>
            <a:ext cx="3193075" cy="1815882"/>
          </a:xfrm>
          <a:prstGeom prst="rect">
            <a:avLst/>
          </a:prstGeom>
          <a:noFill/>
        </p:spPr>
        <p:txBody>
          <a:bodyPr wrap="square" rtlCol="0">
            <a:spAutoFit/>
          </a:bodyPr>
          <a:lstStyle/>
          <a:p>
            <a:r>
              <a:rPr lang="en-US" sz="2800" dirty="0"/>
              <a:t>In social networks, we were the product – what about now?</a:t>
            </a:r>
          </a:p>
        </p:txBody>
      </p:sp>
      <p:pic>
        <p:nvPicPr>
          <p:cNvPr id="6" name="Picture 5">
            <a:extLst>
              <a:ext uri="{FF2B5EF4-FFF2-40B4-BE49-F238E27FC236}">
                <a16:creationId xmlns:a16="http://schemas.microsoft.com/office/drawing/2014/main" id="{C8CD7752-08E8-4242-9FAD-EA7FA8B34E12}"/>
              </a:ext>
            </a:extLst>
          </p:cNvPr>
          <p:cNvPicPr>
            <a:picLocks noChangeAspect="1"/>
          </p:cNvPicPr>
          <p:nvPr/>
        </p:nvPicPr>
        <p:blipFill>
          <a:blip r:embed="rId2"/>
          <a:stretch>
            <a:fillRect/>
          </a:stretch>
        </p:blipFill>
        <p:spPr>
          <a:xfrm>
            <a:off x="1239816" y="1927919"/>
            <a:ext cx="6158012" cy="4190999"/>
          </a:xfrm>
          <a:prstGeom prst="rect">
            <a:avLst/>
          </a:prstGeom>
        </p:spPr>
      </p:pic>
      <p:sp>
        <p:nvSpPr>
          <p:cNvPr id="8" name="Rectangle 7">
            <a:extLst>
              <a:ext uri="{FF2B5EF4-FFF2-40B4-BE49-F238E27FC236}">
                <a16:creationId xmlns:a16="http://schemas.microsoft.com/office/drawing/2014/main" id="{03E579C2-EA86-469E-A92E-276E0B13D53D}"/>
              </a:ext>
            </a:extLst>
          </p:cNvPr>
          <p:cNvSpPr/>
          <p:nvPr/>
        </p:nvSpPr>
        <p:spPr>
          <a:xfrm>
            <a:off x="8366759" y="4196144"/>
            <a:ext cx="3449320" cy="1200329"/>
          </a:xfrm>
          <a:prstGeom prst="rect">
            <a:avLst/>
          </a:prstGeom>
        </p:spPr>
        <p:txBody>
          <a:bodyPr wrap="square">
            <a:spAutoFit/>
          </a:bodyPr>
          <a:lstStyle/>
          <a:p>
            <a:r>
              <a:rPr lang="en-US" dirty="0">
                <a:hlinkClick r:id="rId3"/>
              </a:rPr>
              <a:t>https://thepsychologist.bps.org.uk/volume-30/may-2017/caution-identity-under-construction</a:t>
            </a:r>
            <a:r>
              <a:rPr lang="en-US" dirty="0"/>
              <a:t> </a:t>
            </a:r>
          </a:p>
        </p:txBody>
      </p:sp>
    </p:spTree>
    <p:extLst>
      <p:ext uri="{BB962C8B-B14F-4D97-AF65-F5344CB8AC3E}">
        <p14:creationId xmlns:p14="http://schemas.microsoft.com/office/powerpoint/2010/main" val="34305599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An end to passwords</a:t>
            </a:r>
          </a:p>
        </p:txBody>
      </p:sp>
      <p:sp>
        <p:nvSpPr>
          <p:cNvPr id="5" name="TextBox 4">
            <a:extLst>
              <a:ext uri="{FF2B5EF4-FFF2-40B4-BE49-F238E27FC236}">
                <a16:creationId xmlns:a16="http://schemas.microsoft.com/office/drawing/2014/main" id="{5B3308D2-0748-4784-A326-CA38939DDE5C}"/>
              </a:ext>
            </a:extLst>
          </p:cNvPr>
          <p:cNvSpPr txBox="1"/>
          <p:nvPr/>
        </p:nvSpPr>
        <p:spPr>
          <a:xfrm>
            <a:off x="8910084" y="2227948"/>
            <a:ext cx="3139912" cy="1384995"/>
          </a:xfrm>
          <a:prstGeom prst="rect">
            <a:avLst/>
          </a:prstGeom>
          <a:noFill/>
        </p:spPr>
        <p:txBody>
          <a:bodyPr wrap="square" rtlCol="0">
            <a:spAutoFit/>
          </a:bodyPr>
          <a:lstStyle/>
          <a:p>
            <a:r>
              <a:rPr lang="en-US" sz="2800" dirty="0"/>
              <a:t>(and even to two-factor authentication)</a:t>
            </a:r>
          </a:p>
        </p:txBody>
      </p:sp>
      <p:pic>
        <p:nvPicPr>
          <p:cNvPr id="3" name="Picture 2">
            <a:extLst>
              <a:ext uri="{FF2B5EF4-FFF2-40B4-BE49-F238E27FC236}">
                <a16:creationId xmlns:a16="http://schemas.microsoft.com/office/drawing/2014/main" id="{6A5ACF62-6FDB-41B0-87B0-DFC4E9F6D939}"/>
              </a:ext>
            </a:extLst>
          </p:cNvPr>
          <p:cNvPicPr>
            <a:picLocks noChangeAspect="1"/>
          </p:cNvPicPr>
          <p:nvPr/>
        </p:nvPicPr>
        <p:blipFill>
          <a:blip r:embed="rId2"/>
          <a:stretch>
            <a:fillRect/>
          </a:stretch>
        </p:blipFill>
        <p:spPr>
          <a:xfrm>
            <a:off x="943406" y="1690688"/>
            <a:ext cx="6364469" cy="4224835"/>
          </a:xfrm>
          <a:prstGeom prst="rect">
            <a:avLst/>
          </a:prstGeom>
        </p:spPr>
      </p:pic>
      <p:sp>
        <p:nvSpPr>
          <p:cNvPr id="7" name="Rectangle 6">
            <a:extLst>
              <a:ext uri="{FF2B5EF4-FFF2-40B4-BE49-F238E27FC236}">
                <a16:creationId xmlns:a16="http://schemas.microsoft.com/office/drawing/2014/main" id="{D05D48AD-0380-44DA-94F4-A5381B58E69A}"/>
              </a:ext>
            </a:extLst>
          </p:cNvPr>
          <p:cNvSpPr/>
          <p:nvPr/>
        </p:nvSpPr>
        <p:spPr>
          <a:xfrm>
            <a:off x="7897982" y="4469586"/>
            <a:ext cx="4673600" cy="923330"/>
          </a:xfrm>
          <a:prstGeom prst="rect">
            <a:avLst/>
          </a:prstGeom>
        </p:spPr>
        <p:txBody>
          <a:bodyPr wrap="square">
            <a:spAutoFit/>
          </a:bodyPr>
          <a:lstStyle/>
          <a:p>
            <a:r>
              <a:rPr lang="en-US" dirty="0">
                <a:hlinkClick r:id="rId3"/>
              </a:rPr>
              <a:t>https://www.channelfutures.com/business-models/new-guidelines-end-frequent-password-changes</a:t>
            </a:r>
            <a:r>
              <a:rPr lang="en-US" dirty="0"/>
              <a:t> </a:t>
            </a:r>
          </a:p>
        </p:txBody>
      </p:sp>
    </p:spTree>
    <p:extLst>
      <p:ext uri="{BB962C8B-B14F-4D97-AF65-F5344CB8AC3E}">
        <p14:creationId xmlns:p14="http://schemas.microsoft.com/office/powerpoint/2010/main" val="5685874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3308D2-0748-4784-A326-CA38939DDE5C}"/>
              </a:ext>
            </a:extLst>
          </p:cNvPr>
          <p:cNvSpPr txBox="1"/>
          <p:nvPr/>
        </p:nvSpPr>
        <p:spPr>
          <a:xfrm>
            <a:off x="696432" y="855049"/>
            <a:ext cx="9626481" cy="769441"/>
          </a:xfrm>
          <a:prstGeom prst="rect">
            <a:avLst/>
          </a:prstGeom>
          <a:noFill/>
        </p:spPr>
        <p:txBody>
          <a:bodyPr wrap="square" rtlCol="0">
            <a:spAutoFit/>
          </a:bodyPr>
          <a:lstStyle/>
          <a:p>
            <a:r>
              <a:rPr lang="en-US" sz="4400" dirty="0">
                <a:latin typeface="+mj-lt"/>
              </a:rPr>
              <a:t>Symmetric vs Asymmetric Keys</a:t>
            </a:r>
          </a:p>
        </p:txBody>
      </p:sp>
      <p:pic>
        <p:nvPicPr>
          <p:cNvPr id="6" name="Picture 5">
            <a:extLst>
              <a:ext uri="{FF2B5EF4-FFF2-40B4-BE49-F238E27FC236}">
                <a16:creationId xmlns:a16="http://schemas.microsoft.com/office/drawing/2014/main" id="{7FCA37BA-E326-4480-A8A9-88C3D34995B7}"/>
              </a:ext>
            </a:extLst>
          </p:cNvPr>
          <p:cNvPicPr>
            <a:picLocks noChangeAspect="1"/>
          </p:cNvPicPr>
          <p:nvPr/>
        </p:nvPicPr>
        <p:blipFill>
          <a:blip r:embed="rId2"/>
          <a:stretch>
            <a:fillRect/>
          </a:stretch>
        </p:blipFill>
        <p:spPr>
          <a:xfrm>
            <a:off x="495265" y="1731755"/>
            <a:ext cx="5404270" cy="4316426"/>
          </a:xfrm>
          <a:prstGeom prst="rect">
            <a:avLst/>
          </a:prstGeom>
        </p:spPr>
      </p:pic>
      <p:sp>
        <p:nvSpPr>
          <p:cNvPr id="8" name="Rectangle 7">
            <a:extLst>
              <a:ext uri="{FF2B5EF4-FFF2-40B4-BE49-F238E27FC236}">
                <a16:creationId xmlns:a16="http://schemas.microsoft.com/office/drawing/2014/main" id="{E72D02D4-76B0-4CFE-A574-540550B5F0BD}"/>
              </a:ext>
            </a:extLst>
          </p:cNvPr>
          <p:cNvSpPr/>
          <p:nvPr/>
        </p:nvSpPr>
        <p:spPr>
          <a:xfrm>
            <a:off x="6436714" y="4597831"/>
            <a:ext cx="4038600" cy="1206346"/>
          </a:xfrm>
          <a:prstGeom prst="rect">
            <a:avLst/>
          </a:prstGeom>
        </p:spPr>
        <p:txBody>
          <a:bodyPr wrap="square">
            <a:spAutoFit/>
          </a:bodyPr>
          <a:lstStyle/>
          <a:p>
            <a:r>
              <a:rPr lang="en-US" dirty="0">
                <a:hlinkClick r:id="rId3"/>
              </a:rPr>
              <a:t>https://www.thesslstore.com/blog/difference-asymmetric-encryption-algorithms-vs-symmetric-encryption-algorithms/</a:t>
            </a:r>
            <a:r>
              <a:rPr lang="en-US" dirty="0"/>
              <a:t> </a:t>
            </a:r>
          </a:p>
        </p:txBody>
      </p:sp>
    </p:spTree>
    <p:extLst>
      <p:ext uri="{BB962C8B-B14F-4D97-AF65-F5344CB8AC3E}">
        <p14:creationId xmlns:p14="http://schemas.microsoft.com/office/powerpoint/2010/main" val="32166393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6">
                    <a:lumMod val="75000"/>
                  </a:schemeClr>
                </a:solidFill>
              </a:rPr>
              <a:t>Big Idea 5</a:t>
            </a:r>
            <a:r>
              <a:rPr lang="en-US" dirty="0"/>
              <a:t>: </a:t>
            </a:r>
            <a:r>
              <a:rPr lang="en-US" i="1" dirty="0"/>
              <a:t>We</a:t>
            </a:r>
            <a:r>
              <a:rPr lang="en-US" dirty="0"/>
              <a:t> are the Content</a:t>
            </a:r>
          </a:p>
        </p:txBody>
      </p:sp>
      <p:sp>
        <p:nvSpPr>
          <p:cNvPr id="4" name="TextBox 3">
            <a:extLst>
              <a:ext uri="{FF2B5EF4-FFF2-40B4-BE49-F238E27FC236}">
                <a16:creationId xmlns:a16="http://schemas.microsoft.com/office/drawing/2014/main" id="{637D601F-1AE5-4025-8C1C-353487A66C14}"/>
              </a:ext>
            </a:extLst>
          </p:cNvPr>
          <p:cNvSpPr txBox="1"/>
          <p:nvPr/>
        </p:nvSpPr>
        <p:spPr>
          <a:xfrm>
            <a:off x="9274704" y="1737432"/>
            <a:ext cx="2774422" cy="2677656"/>
          </a:xfrm>
          <a:prstGeom prst="rect">
            <a:avLst/>
          </a:prstGeom>
          <a:noFill/>
        </p:spPr>
        <p:txBody>
          <a:bodyPr wrap="square" rtlCol="0">
            <a:spAutoFit/>
          </a:bodyPr>
          <a:lstStyle/>
          <a:p>
            <a:r>
              <a:rPr lang="en-US" sz="2400" dirty="0"/>
              <a:t>McLuhan: The Content is the Audience</a:t>
            </a:r>
          </a:p>
          <a:p>
            <a:endParaRPr lang="en-US" sz="2400" dirty="0"/>
          </a:p>
          <a:p>
            <a:r>
              <a:rPr lang="en-US" sz="2400" dirty="0">
                <a:hlinkClick r:id="rId2"/>
              </a:rPr>
              <a:t>https://www.youtube.com/watch?v=QNKpK_InQHQ</a:t>
            </a:r>
            <a:r>
              <a:rPr lang="en-US" sz="2400" dirty="0"/>
              <a:t> </a:t>
            </a:r>
          </a:p>
        </p:txBody>
      </p:sp>
      <p:pic>
        <p:nvPicPr>
          <p:cNvPr id="3" name="Picture 2">
            <a:extLst>
              <a:ext uri="{FF2B5EF4-FFF2-40B4-BE49-F238E27FC236}">
                <a16:creationId xmlns:a16="http://schemas.microsoft.com/office/drawing/2014/main" id="{EF0DBCC9-34C3-4CB4-AF86-775CBC213120}"/>
              </a:ext>
            </a:extLst>
          </p:cNvPr>
          <p:cNvPicPr>
            <a:picLocks noChangeAspect="1"/>
          </p:cNvPicPr>
          <p:nvPr/>
        </p:nvPicPr>
        <p:blipFill>
          <a:blip r:embed="rId3"/>
          <a:stretch>
            <a:fillRect/>
          </a:stretch>
        </p:blipFill>
        <p:spPr>
          <a:xfrm>
            <a:off x="1476189" y="1565372"/>
            <a:ext cx="7668257" cy="4587403"/>
          </a:xfrm>
          <a:prstGeom prst="rect">
            <a:avLst/>
          </a:prstGeom>
        </p:spPr>
      </p:pic>
    </p:spTree>
    <p:extLst>
      <p:ext uri="{BB962C8B-B14F-4D97-AF65-F5344CB8AC3E}">
        <p14:creationId xmlns:p14="http://schemas.microsoft.com/office/powerpoint/2010/main" val="14264724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Self-Sovereign Identity</a:t>
            </a:r>
          </a:p>
        </p:txBody>
      </p:sp>
      <p:pic>
        <p:nvPicPr>
          <p:cNvPr id="6" name="Picture 5" descr="A close up of a piece of paper&#10;&#10;Description automatically generated">
            <a:extLst>
              <a:ext uri="{FF2B5EF4-FFF2-40B4-BE49-F238E27FC236}">
                <a16:creationId xmlns:a16="http://schemas.microsoft.com/office/drawing/2014/main" id="{A0CFE777-DAAB-4ED6-9AF6-FF905B55A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14005"/>
            <a:ext cx="10084921" cy="3953289"/>
          </a:xfrm>
          <a:prstGeom prst="rect">
            <a:avLst/>
          </a:prstGeom>
        </p:spPr>
      </p:pic>
      <p:sp>
        <p:nvSpPr>
          <p:cNvPr id="7" name="Rectangle 6">
            <a:extLst>
              <a:ext uri="{FF2B5EF4-FFF2-40B4-BE49-F238E27FC236}">
                <a16:creationId xmlns:a16="http://schemas.microsoft.com/office/drawing/2014/main" id="{648B4C96-C364-4DD9-8A01-292584DD504B}"/>
              </a:ext>
            </a:extLst>
          </p:cNvPr>
          <p:cNvSpPr/>
          <p:nvPr/>
        </p:nvSpPr>
        <p:spPr>
          <a:xfrm>
            <a:off x="764801" y="6177741"/>
            <a:ext cx="10231717" cy="369332"/>
          </a:xfrm>
          <a:prstGeom prst="rect">
            <a:avLst/>
          </a:prstGeom>
        </p:spPr>
        <p:txBody>
          <a:bodyPr wrap="square">
            <a:spAutoFit/>
          </a:bodyPr>
          <a:lstStyle/>
          <a:p>
            <a:r>
              <a:rPr lang="en-US" dirty="0">
                <a:hlinkClick r:id="rId4"/>
              </a:rPr>
              <a:t>https://medium.com/@carrascosa.cobos/will-europe-aim-for-digital-identity-796afa3ce6cd</a:t>
            </a:r>
            <a:r>
              <a:rPr lang="en-US" dirty="0"/>
              <a:t> </a:t>
            </a:r>
          </a:p>
        </p:txBody>
      </p:sp>
      <p:pic>
        <p:nvPicPr>
          <p:cNvPr id="8" name="Picture 7">
            <a:extLst>
              <a:ext uri="{FF2B5EF4-FFF2-40B4-BE49-F238E27FC236}">
                <a16:creationId xmlns:a16="http://schemas.microsoft.com/office/drawing/2014/main" id="{05A536B8-2EE1-4A51-88D1-57825B77E292}"/>
              </a:ext>
            </a:extLst>
          </p:cNvPr>
          <p:cNvPicPr>
            <a:picLocks noChangeAspect="1"/>
          </p:cNvPicPr>
          <p:nvPr/>
        </p:nvPicPr>
        <p:blipFill>
          <a:blip r:embed="rId5"/>
          <a:stretch>
            <a:fillRect/>
          </a:stretch>
        </p:blipFill>
        <p:spPr>
          <a:xfrm>
            <a:off x="9720280" y="365125"/>
            <a:ext cx="2262992" cy="1807467"/>
          </a:xfrm>
          <a:prstGeom prst="rect">
            <a:avLst/>
          </a:prstGeom>
        </p:spPr>
      </p:pic>
    </p:spTree>
    <p:extLst>
      <p:ext uri="{BB962C8B-B14F-4D97-AF65-F5344CB8AC3E}">
        <p14:creationId xmlns:p14="http://schemas.microsoft.com/office/powerpoint/2010/main" val="117211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165" y="701409"/>
            <a:ext cx="5724504" cy="760933"/>
          </a:xfrm>
        </p:spPr>
        <p:txBody>
          <a:bodyPr>
            <a:normAutofit/>
          </a:bodyPr>
          <a:lstStyle/>
          <a:p>
            <a:pPr marL="0" indent="0">
              <a:buNone/>
            </a:pPr>
            <a:r>
              <a:rPr lang="en-CA" sz="4300" dirty="0">
                <a:latin typeface="+mj-lt"/>
              </a:rPr>
              <a:t>Open Online Learning</a:t>
            </a:r>
            <a:endParaRPr lang="en-CA" dirty="0">
              <a:latin typeface="+mj-lt"/>
            </a:endParaRPr>
          </a:p>
          <a:p>
            <a:pPr marL="0" indent="0">
              <a:buNone/>
            </a:pPr>
            <a:endParaRPr lang="en-CA" dirty="0"/>
          </a:p>
          <a:p>
            <a:endParaRPr lang="en-US" dirty="0"/>
          </a:p>
        </p:txBody>
      </p:sp>
      <p:pic>
        <p:nvPicPr>
          <p:cNvPr id="6" name="Picture 5"/>
          <p:cNvPicPr>
            <a:picLocks noChangeAspect="1"/>
          </p:cNvPicPr>
          <p:nvPr/>
        </p:nvPicPr>
        <p:blipFill>
          <a:blip r:embed="rId3"/>
          <a:stretch>
            <a:fillRect/>
          </a:stretch>
        </p:blipFill>
        <p:spPr>
          <a:xfrm>
            <a:off x="1635541" y="1462342"/>
            <a:ext cx="5837314" cy="4135473"/>
          </a:xfrm>
          <a:prstGeom prst="rect">
            <a:avLst/>
          </a:prstGeom>
        </p:spPr>
      </p:pic>
      <p:sp>
        <p:nvSpPr>
          <p:cNvPr id="7" name="TextBox 6"/>
          <p:cNvSpPr txBox="1"/>
          <p:nvPr/>
        </p:nvSpPr>
        <p:spPr>
          <a:xfrm>
            <a:off x="744198" y="6040328"/>
            <a:ext cx="10703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err="1">
                <a:ln>
                  <a:noFill/>
                </a:ln>
                <a:solidFill>
                  <a:prstClr val="black"/>
                </a:solidFill>
                <a:effectLst/>
                <a:uLnTx/>
                <a:uFillTx/>
                <a:latin typeface="Calibri" panose="020F0502020204030204"/>
                <a:ea typeface="+mn-ea"/>
                <a:cs typeface="+mn-cs"/>
              </a:rPr>
              <a:t>Zawacki</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rPr>
              <a:t>-Richter, Bozkurt, </a:t>
            </a:r>
            <a:r>
              <a:rPr kumimoji="0" lang="en-CA" sz="1100" b="0" i="0" u="none" strike="noStrike" kern="1200" cap="none" spc="0" normalizeH="0" baseline="0" noProof="0" dirty="0" err="1">
                <a:ln>
                  <a:noFill/>
                </a:ln>
                <a:solidFill>
                  <a:prstClr val="black"/>
                </a:solidFill>
                <a:effectLst/>
                <a:uLnTx/>
                <a:uFillTx/>
                <a:latin typeface="Calibri" panose="020F0502020204030204"/>
                <a:ea typeface="+mn-ea"/>
                <a:cs typeface="+mn-cs"/>
              </a:rPr>
              <a:t>Alturki,and</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100" b="0" i="0" u="none" strike="noStrike" kern="1200" cap="none" spc="0" normalizeH="0" baseline="0" noProof="0" dirty="0" err="1">
                <a:ln>
                  <a:noFill/>
                </a:ln>
                <a:solidFill>
                  <a:prstClr val="black"/>
                </a:solidFill>
                <a:effectLst/>
                <a:uLnTx/>
                <a:uFillTx/>
                <a:latin typeface="Calibri" panose="020F0502020204030204"/>
                <a:ea typeface="+mn-ea"/>
                <a:cs typeface="+mn-cs"/>
              </a:rPr>
              <a:t>Aldraiweesh</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rPr>
              <a:t>. 2018. What Research Says About MOOCs –An Explorative Content Analysis. </a:t>
            </a:r>
            <a:r>
              <a:rPr kumimoji="0" lang="en-CA" sz="1100" b="0" i="0" u="none" strike="noStrike" kern="1200" cap="none" spc="0" normalizeH="0" baseline="0" noProof="0" dirty="0" err="1">
                <a:ln>
                  <a:noFill/>
                </a:ln>
                <a:solidFill>
                  <a:prstClr val="black"/>
                </a:solidFill>
                <a:effectLst/>
                <a:uLnTx/>
                <a:uFillTx/>
                <a:latin typeface="Calibri" panose="020F0502020204030204"/>
                <a:ea typeface="+mn-ea"/>
                <a:cs typeface="+mn-cs"/>
              </a:rPr>
              <a:t>InternationalReview</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rPr>
              <a:t> of Research in Open </a:t>
            </a:r>
            <a:r>
              <a:rPr kumimoji="0" lang="en-CA" sz="1100" b="0" i="0" u="none" strike="noStrike" kern="1200" cap="none" spc="0" normalizeH="0" baseline="0" noProof="0" dirty="0" err="1">
                <a:ln>
                  <a:noFill/>
                </a:ln>
                <a:solidFill>
                  <a:prstClr val="black"/>
                </a:solidFill>
                <a:effectLst/>
                <a:uLnTx/>
                <a:uFillTx/>
                <a:latin typeface="Calibri" panose="020F0502020204030204"/>
                <a:ea typeface="+mn-ea"/>
                <a:cs typeface="+mn-cs"/>
              </a:rPr>
              <a:t>andDistributed</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100" b="0" i="0" u="none" strike="noStrike" kern="1200" cap="none" spc="0" normalizeH="0" baseline="0" noProof="0" dirty="0" err="1">
                <a:ln>
                  <a:noFill/>
                </a:ln>
                <a:solidFill>
                  <a:prstClr val="black"/>
                </a:solidFill>
                <a:effectLst/>
                <a:uLnTx/>
                <a:uFillTx/>
                <a:latin typeface="Calibri" panose="020F0502020204030204"/>
                <a:ea typeface="+mn-ea"/>
                <a:cs typeface="+mn-cs"/>
              </a:rPr>
              <a:t>LearningVolume</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rPr>
              <a:t> 19, Number 1. </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https://files.eric.ed.gov/fulltext/EJ1174059.pdf</a:t>
            </a:r>
            <a:r>
              <a:rPr kumimoji="0" lang="en-CA" sz="11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31664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Identity Graph</a:t>
            </a:r>
          </a:p>
        </p:txBody>
      </p:sp>
      <p:pic>
        <p:nvPicPr>
          <p:cNvPr id="4" name="Picture 3">
            <a:extLst>
              <a:ext uri="{FF2B5EF4-FFF2-40B4-BE49-F238E27FC236}">
                <a16:creationId xmlns:a16="http://schemas.microsoft.com/office/drawing/2014/main" id="{9A7876FB-7FF9-4173-ADF9-70056F760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83" y="1888191"/>
            <a:ext cx="11430000" cy="3619500"/>
          </a:xfrm>
          <a:prstGeom prst="rect">
            <a:avLst/>
          </a:prstGeom>
        </p:spPr>
      </p:pic>
      <p:sp>
        <p:nvSpPr>
          <p:cNvPr id="10" name="Rectangle 9">
            <a:extLst>
              <a:ext uri="{FF2B5EF4-FFF2-40B4-BE49-F238E27FC236}">
                <a16:creationId xmlns:a16="http://schemas.microsoft.com/office/drawing/2014/main" id="{90DDE93F-B316-452A-BB65-30A8D910F932}"/>
              </a:ext>
            </a:extLst>
          </p:cNvPr>
          <p:cNvSpPr/>
          <p:nvPr/>
        </p:nvSpPr>
        <p:spPr>
          <a:xfrm>
            <a:off x="923078" y="5705194"/>
            <a:ext cx="5564665" cy="369332"/>
          </a:xfrm>
          <a:prstGeom prst="rect">
            <a:avLst/>
          </a:prstGeom>
        </p:spPr>
        <p:txBody>
          <a:bodyPr wrap="none">
            <a:spAutoFit/>
          </a:bodyPr>
          <a:lstStyle/>
          <a:p>
            <a:r>
              <a:rPr lang="en-US" dirty="0">
                <a:hlinkClick r:id="rId4"/>
              </a:rPr>
              <a:t>https://twitter.com/merkle/status/938123229335613440</a:t>
            </a:r>
            <a:r>
              <a:rPr lang="en-US" dirty="0"/>
              <a:t> </a:t>
            </a:r>
          </a:p>
        </p:txBody>
      </p:sp>
    </p:spTree>
    <p:extLst>
      <p:ext uri="{BB962C8B-B14F-4D97-AF65-F5344CB8AC3E}">
        <p14:creationId xmlns:p14="http://schemas.microsoft.com/office/powerpoint/2010/main" val="33563614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A9EF-36AC-4BF8-9B26-1F30ACD67694}"/>
              </a:ext>
            </a:extLst>
          </p:cNvPr>
          <p:cNvSpPr>
            <a:spLocks noGrp="1"/>
          </p:cNvSpPr>
          <p:nvPr>
            <p:ph type="title"/>
          </p:nvPr>
        </p:nvSpPr>
        <p:spPr/>
        <p:txBody>
          <a:bodyPr/>
          <a:lstStyle/>
          <a:p>
            <a:r>
              <a:rPr lang="en-US" dirty="0"/>
              <a:t>More</a:t>
            </a:r>
          </a:p>
        </p:txBody>
      </p:sp>
      <p:sp>
        <p:nvSpPr>
          <p:cNvPr id="3" name="Content Placeholder 2">
            <a:extLst>
              <a:ext uri="{FF2B5EF4-FFF2-40B4-BE49-F238E27FC236}">
                <a16:creationId xmlns:a16="http://schemas.microsoft.com/office/drawing/2014/main" id="{E180EFEA-CE40-4D07-8A8C-C80A03F131C6}"/>
              </a:ext>
            </a:extLst>
          </p:cNvPr>
          <p:cNvSpPr>
            <a:spLocks noGrp="1"/>
          </p:cNvSpPr>
          <p:nvPr>
            <p:ph idx="1"/>
          </p:nvPr>
        </p:nvSpPr>
        <p:spPr/>
        <p:txBody>
          <a:bodyPr>
            <a:normAutofit fontScale="85000" lnSpcReduction="20000"/>
          </a:bodyPr>
          <a:lstStyle/>
          <a:p>
            <a:pPr fontAlgn="base"/>
            <a:r>
              <a:rPr lang="en-CA" b="1" dirty="0"/>
              <a:t>Identity Graphs: how online trackers follow you across devices. </a:t>
            </a:r>
            <a:r>
              <a:rPr lang="en-CA" dirty="0"/>
              <a:t>Robert Heaton. </a:t>
            </a:r>
            <a:r>
              <a:rPr lang="en-CA" u="sng" dirty="0">
                <a:hlinkClick r:id="rId2"/>
              </a:rPr>
              <a:t>https://robertheaton.com/2017/11/24/identity-graphs-how-online-trackers-follow-you-across-devices/</a:t>
            </a:r>
            <a:r>
              <a:rPr lang="en-CA" dirty="0"/>
              <a:t> </a:t>
            </a:r>
            <a:endParaRPr lang="en-CA" b="1" dirty="0"/>
          </a:p>
          <a:p>
            <a:pPr fontAlgn="base"/>
            <a:r>
              <a:rPr lang="en-CA" b="1" dirty="0"/>
              <a:t>What Is Identity?</a:t>
            </a:r>
            <a:r>
              <a:rPr lang="en-CA" dirty="0"/>
              <a:t> </a:t>
            </a:r>
            <a:r>
              <a:rPr lang="en-CA" dirty="0" err="1"/>
              <a:t>OpenLearn</a:t>
            </a:r>
            <a:r>
              <a:rPr lang="en-CA" dirty="0"/>
              <a:t>. Read through the first part of this short course. </a:t>
            </a:r>
            <a:r>
              <a:rPr lang="en-CA" u="sng" dirty="0">
                <a:hlinkClick r:id="rId3"/>
              </a:rPr>
              <a:t>https://www.open.edu/openlearn/people-politics-law/politics-policy-people/sociology/identity-question/content-section-1.1</a:t>
            </a:r>
            <a:r>
              <a:rPr lang="en-CA" dirty="0"/>
              <a:t> </a:t>
            </a:r>
          </a:p>
          <a:p>
            <a:pPr fontAlgn="base"/>
            <a:r>
              <a:rPr lang="en-CA" b="1" dirty="0"/>
              <a:t>Identity as Evolving, Dynamic, Contextual</a:t>
            </a:r>
            <a:r>
              <a:rPr lang="en-CA" dirty="0"/>
              <a:t>. Maha Bali. </a:t>
            </a:r>
            <a:r>
              <a:rPr lang="en-CA" u="sng" dirty="0">
                <a:hlinkClick r:id="rId4"/>
              </a:rPr>
              <a:t>https://blog.mahabali.me/writing/identity-as-evolving-dynamic-contextual-el30/</a:t>
            </a:r>
            <a:r>
              <a:rPr lang="en-CA" dirty="0"/>
              <a:t> </a:t>
            </a:r>
          </a:p>
          <a:p>
            <a:pPr fontAlgn="base"/>
            <a:r>
              <a:rPr lang="en-CA" b="1" dirty="0"/>
              <a:t>Keybase.io - Downes. </a:t>
            </a:r>
            <a:r>
              <a:rPr lang="en-CA" dirty="0"/>
              <a:t>This is my</a:t>
            </a:r>
            <a:r>
              <a:rPr lang="en-CA" dirty="0">
                <a:hlinkClick r:id="rId5"/>
              </a:rPr>
              <a:t> </a:t>
            </a:r>
            <a:r>
              <a:rPr lang="en-CA" u="sng" dirty="0" err="1">
                <a:hlinkClick r:id="rId5"/>
              </a:rPr>
              <a:t>Keybase</a:t>
            </a:r>
            <a:r>
              <a:rPr lang="en-CA" dirty="0"/>
              <a:t> page. </a:t>
            </a:r>
            <a:r>
              <a:rPr lang="en-CA" u="sng" dirty="0">
                <a:hlinkClick r:id="rId6"/>
              </a:rPr>
              <a:t>https://keybase.io/downes</a:t>
            </a:r>
            <a:r>
              <a:rPr lang="en-CA" dirty="0"/>
              <a:t> </a:t>
            </a:r>
          </a:p>
          <a:p>
            <a:pPr fontAlgn="base"/>
            <a:r>
              <a:rPr lang="en-CA" b="1" dirty="0"/>
              <a:t>The Basics of Decentralized Identity. </a:t>
            </a:r>
            <a:r>
              <a:rPr lang="en-CA" dirty="0"/>
              <a:t>Kames. </a:t>
            </a:r>
            <a:r>
              <a:rPr lang="en-CA" u="sng" dirty="0">
                <a:hlinkClick r:id="rId7"/>
              </a:rPr>
              <a:t>https://medium.com/uport/the-basics-of-decentralized-identity-d1ff01f15df1</a:t>
            </a:r>
            <a:endParaRPr lang="en-CA" dirty="0"/>
          </a:p>
          <a:p>
            <a:r>
              <a:rPr lang="en-CA" b="1" dirty="0"/>
              <a:t>Decentralized Identifiers. </a:t>
            </a:r>
            <a:r>
              <a:rPr lang="en-CA" dirty="0"/>
              <a:t>A new World Wide Web </a:t>
            </a:r>
            <a:r>
              <a:rPr lang="en-CA" dirty="0" err="1"/>
              <a:t>Confortium</a:t>
            </a:r>
            <a:r>
              <a:rPr lang="en-CA" dirty="0"/>
              <a:t> (W3C) specification. </a:t>
            </a:r>
            <a:r>
              <a:rPr lang="en-CA" u="sng" dirty="0">
                <a:hlinkClick r:id="rId8"/>
              </a:rPr>
              <a:t>https://w3c-ccg.github.io/did-spec/</a:t>
            </a:r>
            <a:endParaRPr lang="en-US" dirty="0"/>
          </a:p>
        </p:txBody>
      </p:sp>
    </p:spTree>
    <p:extLst>
      <p:ext uri="{BB962C8B-B14F-4D97-AF65-F5344CB8AC3E}">
        <p14:creationId xmlns:p14="http://schemas.microsoft.com/office/powerpoint/2010/main" val="972857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165-B82E-42E3-86EE-58F998314B8D}"/>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D96D2448-FE29-4F36-A72A-FD005861E966}"/>
              </a:ext>
            </a:extLst>
          </p:cNvPr>
          <p:cNvSpPr>
            <a:spLocks noGrp="1"/>
          </p:cNvSpPr>
          <p:nvPr>
            <p:ph idx="1"/>
          </p:nvPr>
        </p:nvSpPr>
        <p:spPr/>
        <p:txBody>
          <a:bodyPr/>
          <a:lstStyle/>
          <a:p>
            <a:pPr marL="0" indent="0">
              <a:buNone/>
            </a:pPr>
            <a:r>
              <a:rPr lang="en-CA" b="1" dirty="0"/>
              <a:t>Instructions</a:t>
            </a:r>
            <a:endParaRPr lang="en-CA" dirty="0">
              <a:effectLst/>
            </a:endParaRPr>
          </a:p>
          <a:p>
            <a:pPr fontAlgn="base"/>
            <a:r>
              <a:rPr lang="en-CA" dirty="0"/>
              <a:t>Create an Identity Graph: We are expanding on the marketing definition of an identity graph. It can be anything you like, but with one stipulation: your graph should not contain a self-referential node titled ‘me’ or ‘self’ or anything similar</a:t>
            </a:r>
          </a:p>
          <a:p>
            <a:pPr lvl="1" fontAlgn="base"/>
            <a:r>
              <a:rPr lang="en-CA" dirty="0"/>
              <a:t>Think of this graph as you defining your identity, not what some advertiser, recruiter or other third party might want you to define.</a:t>
            </a:r>
          </a:p>
          <a:p>
            <a:pPr lvl="1" fontAlgn="base"/>
            <a:r>
              <a:rPr lang="en-CA" dirty="0"/>
              <a:t>Don't worry about creating the whole identity graph - focusing on a single facet will be sufficient. And don't post anything you're not comfortable with sharing. It doesn't have to be a real identity graph, just an identity graph, however you conceive it.</a:t>
            </a:r>
          </a:p>
          <a:p>
            <a:endParaRPr lang="en-US" dirty="0"/>
          </a:p>
        </p:txBody>
      </p:sp>
    </p:spTree>
    <p:extLst>
      <p:ext uri="{BB962C8B-B14F-4D97-AF65-F5344CB8AC3E}">
        <p14:creationId xmlns:p14="http://schemas.microsoft.com/office/powerpoint/2010/main" val="9658033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E350-259E-400C-9A96-C0A704C2BF68}"/>
              </a:ext>
            </a:extLst>
          </p:cNvPr>
          <p:cNvSpPr>
            <a:spLocks noGrp="1"/>
          </p:cNvSpPr>
          <p:nvPr>
            <p:ph type="title"/>
          </p:nvPr>
        </p:nvSpPr>
        <p:spPr/>
        <p:txBody>
          <a:bodyPr/>
          <a:lstStyle/>
          <a:p>
            <a:r>
              <a:rPr lang="en-US" dirty="0"/>
              <a:t>Recognition</a:t>
            </a:r>
          </a:p>
        </p:txBody>
      </p:sp>
      <p:pic>
        <p:nvPicPr>
          <p:cNvPr id="4" name="Content Placeholder 3">
            <a:extLst>
              <a:ext uri="{FF2B5EF4-FFF2-40B4-BE49-F238E27FC236}">
                <a16:creationId xmlns:a16="http://schemas.microsoft.com/office/drawing/2014/main" id="{C57C5194-5F35-46FB-B2CA-689FD9C158CD}"/>
              </a:ext>
            </a:extLst>
          </p:cNvPr>
          <p:cNvPicPr>
            <a:picLocks noGrp="1" noChangeAspect="1"/>
          </p:cNvPicPr>
          <p:nvPr>
            <p:ph idx="1"/>
          </p:nvPr>
        </p:nvPicPr>
        <p:blipFill>
          <a:blip r:embed="rId2"/>
          <a:stretch>
            <a:fillRect/>
          </a:stretch>
        </p:blipFill>
        <p:spPr>
          <a:xfrm>
            <a:off x="2839037" y="1825625"/>
            <a:ext cx="6513926" cy="4351338"/>
          </a:xfrm>
          <a:prstGeom prst="rect">
            <a:avLst/>
          </a:prstGeom>
        </p:spPr>
      </p:pic>
    </p:spTree>
    <p:extLst>
      <p:ext uri="{BB962C8B-B14F-4D97-AF65-F5344CB8AC3E}">
        <p14:creationId xmlns:p14="http://schemas.microsoft.com/office/powerpoint/2010/main" val="34383765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29" y="754072"/>
            <a:ext cx="4436269" cy="513554"/>
          </a:xfrm>
        </p:spPr>
        <p:txBody>
          <a:bodyPr>
            <a:normAutofit fontScale="90000"/>
          </a:bodyPr>
          <a:lstStyle/>
          <a:p>
            <a:r>
              <a:rPr lang="en-CA" dirty="0"/>
              <a:t>Recognition</a:t>
            </a:r>
          </a:p>
        </p:txBody>
      </p:sp>
      <p:sp>
        <p:nvSpPr>
          <p:cNvPr id="9" name="TextBox 8"/>
          <p:cNvSpPr txBox="1"/>
          <p:nvPr/>
        </p:nvSpPr>
        <p:spPr>
          <a:xfrm>
            <a:off x="857029" y="1326105"/>
            <a:ext cx="9755372" cy="646331"/>
          </a:xfrm>
          <a:prstGeom prst="rect">
            <a:avLst/>
          </a:prstGeom>
          <a:noFill/>
        </p:spPr>
        <p:txBody>
          <a:bodyPr wrap="square" rtlCol="0">
            <a:spAutoFit/>
          </a:bodyPr>
          <a:lstStyle/>
          <a:p>
            <a:r>
              <a:rPr lang="en-CA" dirty="0"/>
              <a:t>How do we know a course has been successful? How do we know what someone has learned? How can we know whether to trust in the education of our mechanics, doctors, engineers and pilots.</a:t>
            </a:r>
            <a:endParaRPr lang="en-CA" sz="800" dirty="0">
              <a:effectLst/>
            </a:endParaRPr>
          </a:p>
        </p:txBody>
      </p:sp>
      <p:pic>
        <p:nvPicPr>
          <p:cNvPr id="11266" name="Picture 2">
            <a:extLst>
              <a:ext uri="{FF2B5EF4-FFF2-40B4-BE49-F238E27FC236}">
                <a16:creationId xmlns:a16="http://schemas.microsoft.com/office/drawing/2014/main" id="{B30B63EF-9F31-4C38-9FCE-A8AD89532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29" y="2030915"/>
            <a:ext cx="8797334" cy="467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7933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Measuring activities</a:t>
            </a:r>
          </a:p>
        </p:txBody>
      </p:sp>
      <p:sp>
        <p:nvSpPr>
          <p:cNvPr id="5" name="TextBox 4">
            <a:extLst>
              <a:ext uri="{FF2B5EF4-FFF2-40B4-BE49-F238E27FC236}">
                <a16:creationId xmlns:a16="http://schemas.microsoft.com/office/drawing/2014/main" id="{5B3308D2-0748-4784-A326-CA38939DDE5C}"/>
              </a:ext>
            </a:extLst>
          </p:cNvPr>
          <p:cNvSpPr txBox="1"/>
          <p:nvPr/>
        </p:nvSpPr>
        <p:spPr>
          <a:xfrm>
            <a:off x="7878726" y="2106108"/>
            <a:ext cx="3927193" cy="1631216"/>
          </a:xfrm>
          <a:prstGeom prst="rect">
            <a:avLst/>
          </a:prstGeom>
          <a:noFill/>
        </p:spPr>
        <p:txBody>
          <a:bodyPr wrap="square" rtlCol="0">
            <a:spAutoFit/>
          </a:bodyPr>
          <a:lstStyle/>
          <a:p>
            <a:r>
              <a:rPr lang="en-US" sz="2800" dirty="0" err="1"/>
              <a:t>xAPI</a:t>
            </a:r>
            <a:r>
              <a:rPr lang="en-US" sz="2800" dirty="0"/>
              <a:t> and the Learning Record Store</a:t>
            </a:r>
          </a:p>
          <a:p>
            <a:endParaRPr lang="en-US" sz="4400" dirty="0"/>
          </a:p>
        </p:txBody>
      </p:sp>
      <p:pic>
        <p:nvPicPr>
          <p:cNvPr id="3" name="Picture 2">
            <a:extLst>
              <a:ext uri="{FF2B5EF4-FFF2-40B4-BE49-F238E27FC236}">
                <a16:creationId xmlns:a16="http://schemas.microsoft.com/office/drawing/2014/main" id="{94CE6D4F-9192-489D-9907-2DE4EE17077C}"/>
              </a:ext>
            </a:extLst>
          </p:cNvPr>
          <p:cNvPicPr>
            <a:picLocks noChangeAspect="1"/>
          </p:cNvPicPr>
          <p:nvPr/>
        </p:nvPicPr>
        <p:blipFill>
          <a:blip r:embed="rId2"/>
          <a:stretch>
            <a:fillRect/>
          </a:stretch>
        </p:blipFill>
        <p:spPr>
          <a:xfrm>
            <a:off x="818708" y="1717959"/>
            <a:ext cx="5422605" cy="4633156"/>
          </a:xfrm>
          <a:prstGeom prst="rect">
            <a:avLst/>
          </a:prstGeom>
        </p:spPr>
      </p:pic>
      <p:sp>
        <p:nvSpPr>
          <p:cNvPr id="6" name="Rectangle 5">
            <a:extLst>
              <a:ext uri="{FF2B5EF4-FFF2-40B4-BE49-F238E27FC236}">
                <a16:creationId xmlns:a16="http://schemas.microsoft.com/office/drawing/2014/main" id="{BA989804-5220-4250-A0F3-E83D2D55708B}"/>
              </a:ext>
            </a:extLst>
          </p:cNvPr>
          <p:cNvSpPr/>
          <p:nvPr/>
        </p:nvSpPr>
        <p:spPr>
          <a:xfrm>
            <a:off x="7878726" y="3244334"/>
            <a:ext cx="3233578" cy="369332"/>
          </a:xfrm>
          <a:prstGeom prst="rect">
            <a:avLst/>
          </a:prstGeom>
        </p:spPr>
        <p:txBody>
          <a:bodyPr wrap="none">
            <a:spAutoFit/>
          </a:bodyPr>
          <a:lstStyle/>
          <a:p>
            <a:r>
              <a:rPr lang="en-US" dirty="0">
                <a:hlinkClick r:id="rId3"/>
              </a:rPr>
              <a:t>https://xapi.com/overview/</a:t>
            </a:r>
            <a:r>
              <a:rPr lang="en-US" dirty="0"/>
              <a:t> </a:t>
            </a:r>
          </a:p>
        </p:txBody>
      </p:sp>
    </p:spTree>
    <p:extLst>
      <p:ext uri="{BB962C8B-B14F-4D97-AF65-F5344CB8AC3E}">
        <p14:creationId xmlns:p14="http://schemas.microsoft.com/office/powerpoint/2010/main" val="11570272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What counts as success?</a:t>
            </a:r>
          </a:p>
        </p:txBody>
      </p:sp>
      <p:sp>
        <p:nvSpPr>
          <p:cNvPr id="5" name="TextBox 4">
            <a:extLst>
              <a:ext uri="{FF2B5EF4-FFF2-40B4-BE49-F238E27FC236}">
                <a16:creationId xmlns:a16="http://schemas.microsoft.com/office/drawing/2014/main" id="{5B3308D2-0748-4784-A326-CA38939DDE5C}"/>
              </a:ext>
            </a:extLst>
          </p:cNvPr>
          <p:cNvSpPr txBox="1"/>
          <p:nvPr/>
        </p:nvSpPr>
        <p:spPr>
          <a:xfrm>
            <a:off x="7527851" y="2106108"/>
            <a:ext cx="2896862" cy="1261884"/>
          </a:xfrm>
          <a:prstGeom prst="rect">
            <a:avLst/>
          </a:prstGeom>
          <a:noFill/>
        </p:spPr>
        <p:txBody>
          <a:bodyPr wrap="square" rtlCol="0">
            <a:spAutoFit/>
          </a:bodyPr>
          <a:lstStyle/>
          <a:p>
            <a:r>
              <a:rPr lang="en-US" sz="3200" dirty="0"/>
              <a:t>Competencies?</a:t>
            </a:r>
          </a:p>
          <a:p>
            <a:endParaRPr lang="en-US" sz="4400" dirty="0"/>
          </a:p>
        </p:txBody>
      </p:sp>
      <p:pic>
        <p:nvPicPr>
          <p:cNvPr id="10" name="Picture 9">
            <a:extLst>
              <a:ext uri="{FF2B5EF4-FFF2-40B4-BE49-F238E27FC236}">
                <a16:creationId xmlns:a16="http://schemas.microsoft.com/office/drawing/2014/main" id="{DC11F76B-2F3E-42B9-88BD-2600539271AD}"/>
              </a:ext>
            </a:extLst>
          </p:cNvPr>
          <p:cNvPicPr>
            <a:picLocks noChangeAspect="1"/>
          </p:cNvPicPr>
          <p:nvPr/>
        </p:nvPicPr>
        <p:blipFill>
          <a:blip r:embed="rId2"/>
          <a:stretch>
            <a:fillRect/>
          </a:stretch>
        </p:blipFill>
        <p:spPr>
          <a:xfrm>
            <a:off x="952677" y="1788440"/>
            <a:ext cx="5775960" cy="4447318"/>
          </a:xfrm>
          <a:prstGeom prst="rect">
            <a:avLst/>
          </a:prstGeom>
        </p:spPr>
      </p:pic>
      <p:sp>
        <p:nvSpPr>
          <p:cNvPr id="12" name="Rectangle 11">
            <a:extLst>
              <a:ext uri="{FF2B5EF4-FFF2-40B4-BE49-F238E27FC236}">
                <a16:creationId xmlns:a16="http://schemas.microsoft.com/office/drawing/2014/main" id="{BA723C03-4F7F-41BB-877E-C61E68EBAFB3}"/>
              </a:ext>
            </a:extLst>
          </p:cNvPr>
          <p:cNvSpPr/>
          <p:nvPr/>
        </p:nvSpPr>
        <p:spPr>
          <a:xfrm>
            <a:off x="7261801" y="3752876"/>
            <a:ext cx="4805680" cy="923330"/>
          </a:xfrm>
          <a:prstGeom prst="rect">
            <a:avLst/>
          </a:prstGeom>
        </p:spPr>
        <p:txBody>
          <a:bodyPr wrap="square">
            <a:spAutoFit/>
          </a:bodyPr>
          <a:lstStyle/>
          <a:p>
            <a:r>
              <a:rPr lang="en-US" dirty="0">
                <a:hlinkClick r:id="rId3"/>
              </a:rPr>
              <a:t>https://www.pearson.com/us/higher-education/products-services-institutions/career-success-program.html</a:t>
            </a:r>
            <a:r>
              <a:rPr lang="en-US" dirty="0"/>
              <a:t> </a:t>
            </a:r>
          </a:p>
        </p:txBody>
      </p:sp>
    </p:spTree>
    <p:extLst>
      <p:ext uri="{BB962C8B-B14F-4D97-AF65-F5344CB8AC3E}">
        <p14:creationId xmlns:p14="http://schemas.microsoft.com/office/powerpoint/2010/main" val="14497531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Competencies and Skills</a:t>
            </a:r>
          </a:p>
        </p:txBody>
      </p:sp>
      <p:pic>
        <p:nvPicPr>
          <p:cNvPr id="4" name="Content Placeholder 3"/>
          <p:cNvPicPr>
            <a:picLocks noGrp="1" noChangeAspect="1"/>
          </p:cNvPicPr>
          <p:nvPr>
            <p:ph idx="1"/>
          </p:nvPr>
        </p:nvPicPr>
        <p:blipFill>
          <a:blip r:embed="rId2"/>
          <a:stretch>
            <a:fillRect/>
          </a:stretch>
        </p:blipFill>
        <p:spPr>
          <a:xfrm>
            <a:off x="760228" y="1840287"/>
            <a:ext cx="3480063" cy="287424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730" y="1818623"/>
            <a:ext cx="2579950" cy="2194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Image result for microcredentials">
            <a:extLst>
              <a:ext uri="{FF2B5EF4-FFF2-40B4-BE49-F238E27FC236}">
                <a16:creationId xmlns:a16="http://schemas.microsoft.com/office/drawing/2014/main" id="{28122783-210F-4224-84BE-4DBC7ECF4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2899" y="1747859"/>
            <a:ext cx="3062358" cy="11683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0228" y="4922524"/>
            <a:ext cx="8732520" cy="1015663"/>
          </a:xfrm>
          <a:prstGeom prst="rect">
            <a:avLst/>
          </a:prstGeom>
        </p:spPr>
        <p:txBody>
          <a:bodyPr wrap="square">
            <a:spAutoFit/>
          </a:bodyPr>
          <a:lstStyle/>
          <a:p>
            <a:r>
              <a:rPr lang="en-US" sz="2000" dirty="0"/>
              <a:t>Disaggregation of the traditional degree, breaking it into component parts (Horizon Report). “To be profitable privatisation depends on standardisation to scale.” (We The Educators). Credentials earn careers, but competencies earn gigs.</a:t>
            </a:r>
          </a:p>
        </p:txBody>
      </p:sp>
      <p:sp>
        <p:nvSpPr>
          <p:cNvPr id="8" name="Rectangle 7"/>
          <p:cNvSpPr/>
          <p:nvPr/>
        </p:nvSpPr>
        <p:spPr>
          <a:xfrm>
            <a:off x="1524000" y="5110568"/>
            <a:ext cx="9144000" cy="1066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BF9477BB-2129-4400-87DC-69CE627D9A54}"/>
              </a:ext>
            </a:extLst>
          </p:cNvPr>
          <p:cNvSpPr/>
          <p:nvPr/>
        </p:nvSpPr>
        <p:spPr>
          <a:xfrm>
            <a:off x="4673730" y="3941820"/>
            <a:ext cx="6096000" cy="646331"/>
          </a:xfrm>
          <a:prstGeom prst="rect">
            <a:avLst/>
          </a:prstGeom>
        </p:spPr>
        <p:txBody>
          <a:bodyPr>
            <a:spAutoFit/>
          </a:bodyPr>
          <a:lstStyle/>
          <a:p>
            <a:pPr fontAlgn="base"/>
            <a:r>
              <a:rPr lang="en-US" b="1" dirty="0"/>
              <a:t>Competency &amp; Skills System (</a:t>
            </a:r>
            <a:r>
              <a:rPr lang="en-US" b="1" dirty="0" err="1"/>
              <a:t>CaSS</a:t>
            </a:r>
            <a:r>
              <a:rPr lang="en-US" b="1" dirty="0"/>
              <a:t>). </a:t>
            </a:r>
            <a:r>
              <a:rPr lang="en-US" dirty="0"/>
              <a:t>Advanced Distributed Learning. </a:t>
            </a:r>
            <a:r>
              <a:rPr lang="en-US" u="sng" dirty="0">
                <a:hlinkClick r:id="rId5"/>
              </a:rPr>
              <a:t>https://adlnet.gov/projects/cass</a:t>
            </a:r>
            <a:r>
              <a:rPr lang="en-US" dirty="0"/>
              <a:t> </a:t>
            </a:r>
            <a:endParaRPr lang="en-US" b="1" dirty="0"/>
          </a:p>
        </p:txBody>
      </p:sp>
    </p:spTree>
    <p:extLst>
      <p:ext uri="{BB962C8B-B14F-4D97-AF65-F5344CB8AC3E}">
        <p14:creationId xmlns:p14="http://schemas.microsoft.com/office/powerpoint/2010/main" val="40957902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Badges, Microcredentials…</a:t>
            </a:r>
          </a:p>
        </p:txBody>
      </p:sp>
      <p:sp>
        <p:nvSpPr>
          <p:cNvPr id="4" name="Rectangle 3">
            <a:extLst>
              <a:ext uri="{FF2B5EF4-FFF2-40B4-BE49-F238E27FC236}">
                <a16:creationId xmlns:a16="http://schemas.microsoft.com/office/drawing/2014/main" id="{7C534FE0-718D-46D6-B53D-F21DDED6C79C}"/>
              </a:ext>
            </a:extLst>
          </p:cNvPr>
          <p:cNvSpPr/>
          <p:nvPr/>
        </p:nvSpPr>
        <p:spPr>
          <a:xfrm>
            <a:off x="838200" y="5853797"/>
            <a:ext cx="7066678" cy="923330"/>
          </a:xfrm>
          <a:prstGeom prst="rect">
            <a:avLst/>
          </a:prstGeom>
        </p:spPr>
        <p:txBody>
          <a:bodyPr wrap="none">
            <a:spAutoFit/>
          </a:bodyPr>
          <a:lstStyle/>
          <a:p>
            <a:r>
              <a:rPr lang="en-US" dirty="0">
                <a:hlinkClick r:id="rId2"/>
              </a:rPr>
              <a:t>https://openbadges.org/</a:t>
            </a:r>
            <a:r>
              <a:rPr lang="en-US" dirty="0"/>
              <a:t>                              </a:t>
            </a:r>
            <a:r>
              <a:rPr lang="en-US" dirty="0">
                <a:hlinkClick r:id="rId3"/>
              </a:rPr>
              <a:t>https://openbadgefactory.com/</a:t>
            </a:r>
            <a:r>
              <a:rPr lang="en-US" dirty="0"/>
              <a:t> </a:t>
            </a:r>
          </a:p>
          <a:p>
            <a:r>
              <a:rPr lang="en-US" dirty="0">
                <a:hlinkClick r:id="rId4"/>
              </a:rPr>
              <a:t>https://www.openbadges.me/</a:t>
            </a:r>
            <a:r>
              <a:rPr lang="en-US" dirty="0"/>
              <a:t>                    </a:t>
            </a:r>
            <a:r>
              <a:rPr lang="en-US" dirty="0">
                <a:hlinkClick r:id="rId5"/>
              </a:rPr>
              <a:t>https://badgr.com/</a:t>
            </a:r>
            <a:r>
              <a:rPr lang="en-US" dirty="0"/>
              <a:t> </a:t>
            </a:r>
          </a:p>
          <a:p>
            <a:endParaRPr lang="en-US" dirty="0"/>
          </a:p>
        </p:txBody>
      </p:sp>
      <p:sp>
        <p:nvSpPr>
          <p:cNvPr id="7" name="Rectangle 6">
            <a:extLst>
              <a:ext uri="{FF2B5EF4-FFF2-40B4-BE49-F238E27FC236}">
                <a16:creationId xmlns:a16="http://schemas.microsoft.com/office/drawing/2014/main" id="{9DAEA11E-2140-4BC6-8F26-94EF5533405A}"/>
              </a:ext>
            </a:extLst>
          </p:cNvPr>
          <p:cNvSpPr/>
          <p:nvPr/>
        </p:nvSpPr>
        <p:spPr>
          <a:xfrm>
            <a:off x="7626353" y="1897747"/>
            <a:ext cx="4207726" cy="707886"/>
          </a:xfrm>
          <a:prstGeom prst="rect">
            <a:avLst/>
          </a:prstGeom>
        </p:spPr>
        <p:txBody>
          <a:bodyPr wrap="square">
            <a:spAutoFit/>
          </a:bodyPr>
          <a:lstStyle/>
          <a:p>
            <a:r>
              <a:rPr lang="en-US" sz="2000" dirty="0"/>
              <a:t>Open Badges are the global standard for verifiable digital credentials. </a:t>
            </a:r>
            <a:r>
              <a:rPr lang="en-US" sz="1600" dirty="0"/>
              <a:t> </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F80098EE-9A23-4997-ADE1-4820C75809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690688"/>
            <a:ext cx="5943600" cy="395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04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Badges and </a:t>
            </a:r>
            <a:r>
              <a:rPr lang="en-CA" dirty="0" err="1"/>
              <a:t>Blockchain</a:t>
            </a:r>
            <a:endParaRPr lang="en-CA" dirty="0"/>
          </a:p>
        </p:txBody>
      </p:sp>
      <p:pic>
        <p:nvPicPr>
          <p:cNvPr id="4" name="Picture 2" descr="The Badge and the Block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833" y="1055520"/>
            <a:ext cx="4963884" cy="37345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17306" y="5257562"/>
            <a:ext cx="9050695" cy="1600438"/>
          </a:xfrm>
          <a:prstGeom prst="rect">
            <a:avLst/>
          </a:prstGeom>
          <a:noFill/>
        </p:spPr>
        <p:txBody>
          <a:bodyPr wrap="square" rtlCol="0">
            <a:spAutoFit/>
          </a:bodyPr>
          <a:lstStyle/>
          <a:p>
            <a:r>
              <a:rPr lang="en-CA" sz="2000" dirty="0"/>
              <a:t>Doug </a:t>
            </a:r>
            <a:r>
              <a:rPr lang="en-CA" sz="2000" dirty="0" err="1"/>
              <a:t>Belshaw</a:t>
            </a:r>
            <a:r>
              <a:rPr lang="en-CA" sz="2000" dirty="0"/>
              <a:t>: "If we used the </a:t>
            </a:r>
            <a:r>
              <a:rPr lang="en-CA" sz="2000" dirty="0" err="1"/>
              <a:t>blockchain</a:t>
            </a:r>
            <a:r>
              <a:rPr lang="en-CA" sz="2000" dirty="0"/>
              <a:t> for Open Badges, then we could prove beyond reasonable doubt that the person receiving badge Y is the same person who created evidence X.” Sony plans to launch a testing platform powered by </a:t>
            </a:r>
            <a:r>
              <a:rPr lang="en-CA" sz="2000" dirty="0" err="1"/>
              <a:t>blockchain</a:t>
            </a:r>
            <a:r>
              <a:rPr lang="en-CA" sz="2000" dirty="0"/>
              <a:t> and that IBM plans to offer '</a:t>
            </a:r>
            <a:r>
              <a:rPr lang="en-CA" sz="2000" dirty="0" err="1"/>
              <a:t>blockchain</a:t>
            </a:r>
            <a:r>
              <a:rPr lang="en-CA" sz="2000" dirty="0"/>
              <a:t>-as-a-service.'</a:t>
            </a:r>
          </a:p>
          <a:p>
            <a:endParaRPr lang="en-CA" dirty="0"/>
          </a:p>
        </p:txBody>
      </p:sp>
      <p:pic>
        <p:nvPicPr>
          <p:cNvPr id="6" name="Picture 2" descr="files/images/750px-Cryptographic_Hash_Functio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395" y="1055520"/>
            <a:ext cx="3549295" cy="37392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0" y="5110568"/>
            <a:ext cx="9144000" cy="1747432"/>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6453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4911-70D8-4E9F-9920-F77763FF93F8}"/>
              </a:ext>
            </a:extLst>
          </p:cNvPr>
          <p:cNvSpPr>
            <a:spLocks noGrp="1"/>
          </p:cNvSpPr>
          <p:nvPr>
            <p:ph type="title"/>
          </p:nvPr>
        </p:nvSpPr>
        <p:spPr/>
        <p:txBody>
          <a:bodyPr/>
          <a:lstStyle/>
          <a:p>
            <a:r>
              <a:rPr lang="en-US" dirty="0">
                <a:latin typeface="+mn-lt"/>
              </a:rPr>
              <a:t>OER Repositories</a:t>
            </a:r>
          </a:p>
        </p:txBody>
      </p:sp>
      <p:sp>
        <p:nvSpPr>
          <p:cNvPr id="3" name="Content Placeholder 2">
            <a:extLst>
              <a:ext uri="{FF2B5EF4-FFF2-40B4-BE49-F238E27FC236}">
                <a16:creationId xmlns:a16="http://schemas.microsoft.com/office/drawing/2014/main" id="{33BD6644-0A5D-4695-A6D9-F55E80D5C438}"/>
              </a:ext>
            </a:extLst>
          </p:cNvPr>
          <p:cNvSpPr>
            <a:spLocks noGrp="1"/>
          </p:cNvSpPr>
          <p:nvPr>
            <p:ph idx="1"/>
          </p:nvPr>
        </p:nvSpPr>
        <p:spPr>
          <a:xfrm>
            <a:off x="1557161" y="4552783"/>
            <a:ext cx="4986311" cy="1443784"/>
          </a:xfrm>
        </p:spPr>
        <p:txBody>
          <a:bodyPr>
            <a:normAutofit fontScale="92500" lnSpcReduction="10000"/>
          </a:bodyPr>
          <a:lstStyle/>
          <a:p>
            <a:pPr marL="0" indent="0">
              <a:buNone/>
            </a:pPr>
            <a:r>
              <a:rPr lang="en-US" dirty="0"/>
              <a:t>OERs are now widely available through subject-specific libraries with provisions for authoring as well</a:t>
            </a:r>
          </a:p>
        </p:txBody>
      </p:sp>
      <p:pic>
        <p:nvPicPr>
          <p:cNvPr id="4" name="Picture 3">
            <a:extLst>
              <a:ext uri="{FF2B5EF4-FFF2-40B4-BE49-F238E27FC236}">
                <a16:creationId xmlns:a16="http://schemas.microsoft.com/office/drawing/2014/main" id="{52017C51-C5FA-4BFD-8790-1C49590536AF}"/>
              </a:ext>
            </a:extLst>
          </p:cNvPr>
          <p:cNvPicPr>
            <a:picLocks noChangeAspect="1"/>
          </p:cNvPicPr>
          <p:nvPr/>
        </p:nvPicPr>
        <p:blipFill>
          <a:blip r:embed="rId2"/>
          <a:stretch>
            <a:fillRect/>
          </a:stretch>
        </p:blipFill>
        <p:spPr>
          <a:xfrm>
            <a:off x="1256159" y="2226921"/>
            <a:ext cx="3210274" cy="738968"/>
          </a:xfrm>
          <a:prstGeom prst="rect">
            <a:avLst/>
          </a:prstGeom>
        </p:spPr>
      </p:pic>
      <p:pic>
        <p:nvPicPr>
          <p:cNvPr id="5" name="Picture 4">
            <a:extLst>
              <a:ext uri="{FF2B5EF4-FFF2-40B4-BE49-F238E27FC236}">
                <a16:creationId xmlns:a16="http://schemas.microsoft.com/office/drawing/2014/main" id="{54F00F3B-9EA7-4094-AE0F-C945DE0794D2}"/>
              </a:ext>
            </a:extLst>
          </p:cNvPr>
          <p:cNvPicPr>
            <a:picLocks noChangeAspect="1"/>
          </p:cNvPicPr>
          <p:nvPr/>
        </p:nvPicPr>
        <p:blipFill>
          <a:blip r:embed="rId3"/>
          <a:stretch>
            <a:fillRect/>
          </a:stretch>
        </p:blipFill>
        <p:spPr>
          <a:xfrm>
            <a:off x="1753949" y="3036164"/>
            <a:ext cx="3210272" cy="1109325"/>
          </a:xfrm>
          <a:prstGeom prst="rect">
            <a:avLst/>
          </a:prstGeom>
        </p:spPr>
      </p:pic>
      <p:sp>
        <p:nvSpPr>
          <p:cNvPr id="6" name="Rectangle 5">
            <a:extLst>
              <a:ext uri="{FF2B5EF4-FFF2-40B4-BE49-F238E27FC236}">
                <a16:creationId xmlns:a16="http://schemas.microsoft.com/office/drawing/2014/main" id="{041C361A-BBE6-47A3-A01B-25792D1676BB}"/>
              </a:ext>
            </a:extLst>
          </p:cNvPr>
          <p:cNvSpPr/>
          <p:nvPr/>
        </p:nvSpPr>
        <p:spPr>
          <a:xfrm>
            <a:off x="1619314" y="3443458"/>
            <a:ext cx="2752582" cy="3000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https://www.oercommons.org/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tangle 6">
            <a:extLst>
              <a:ext uri="{FF2B5EF4-FFF2-40B4-BE49-F238E27FC236}">
                <a16:creationId xmlns:a16="http://schemas.microsoft.com/office/drawing/2014/main" id="{4C3B4CB1-5905-4AC9-875C-18B8E69F0B2E}"/>
              </a:ext>
            </a:extLst>
          </p:cNvPr>
          <p:cNvSpPr/>
          <p:nvPr/>
        </p:nvSpPr>
        <p:spPr>
          <a:xfrm>
            <a:off x="5285319" y="4182541"/>
            <a:ext cx="1970806" cy="3000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https://openstax.org/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289C27E5-F2A9-437E-94F6-8271B9E5F50F}"/>
              </a:ext>
            </a:extLst>
          </p:cNvPr>
          <p:cNvPicPr>
            <a:picLocks noChangeAspect="1"/>
          </p:cNvPicPr>
          <p:nvPr/>
        </p:nvPicPr>
        <p:blipFill>
          <a:blip r:embed="rId6"/>
          <a:stretch>
            <a:fillRect/>
          </a:stretch>
        </p:blipFill>
        <p:spPr>
          <a:xfrm>
            <a:off x="4649342" y="1674255"/>
            <a:ext cx="3242759" cy="983759"/>
          </a:xfrm>
          <a:prstGeom prst="rect">
            <a:avLst/>
          </a:prstGeom>
        </p:spPr>
      </p:pic>
      <p:pic>
        <p:nvPicPr>
          <p:cNvPr id="9" name="Picture 8">
            <a:extLst>
              <a:ext uri="{FF2B5EF4-FFF2-40B4-BE49-F238E27FC236}">
                <a16:creationId xmlns:a16="http://schemas.microsoft.com/office/drawing/2014/main" id="{7E607A28-5C12-4246-A702-2F49EC9CDA90}"/>
              </a:ext>
            </a:extLst>
          </p:cNvPr>
          <p:cNvPicPr>
            <a:picLocks noChangeAspect="1"/>
          </p:cNvPicPr>
          <p:nvPr/>
        </p:nvPicPr>
        <p:blipFill>
          <a:blip r:embed="rId7"/>
          <a:stretch>
            <a:fillRect/>
          </a:stretch>
        </p:blipFill>
        <p:spPr>
          <a:xfrm>
            <a:off x="5041502" y="2712025"/>
            <a:ext cx="3226920" cy="1552033"/>
          </a:xfrm>
          <a:prstGeom prst="rect">
            <a:avLst/>
          </a:prstGeom>
        </p:spPr>
      </p:pic>
      <p:pic>
        <p:nvPicPr>
          <p:cNvPr id="10" name="Picture 9">
            <a:extLst>
              <a:ext uri="{FF2B5EF4-FFF2-40B4-BE49-F238E27FC236}">
                <a16:creationId xmlns:a16="http://schemas.microsoft.com/office/drawing/2014/main" id="{A6B69986-C3A7-43A3-8832-BBD1F1DFFC30}"/>
              </a:ext>
            </a:extLst>
          </p:cNvPr>
          <p:cNvPicPr>
            <a:picLocks noChangeAspect="1"/>
          </p:cNvPicPr>
          <p:nvPr/>
        </p:nvPicPr>
        <p:blipFill>
          <a:blip r:embed="rId8"/>
          <a:stretch>
            <a:fillRect/>
          </a:stretch>
        </p:blipFill>
        <p:spPr>
          <a:xfrm>
            <a:off x="7327921" y="1412555"/>
            <a:ext cx="3967091" cy="889107"/>
          </a:xfrm>
          <a:prstGeom prst="rect">
            <a:avLst/>
          </a:prstGeom>
        </p:spPr>
      </p:pic>
      <p:pic>
        <p:nvPicPr>
          <p:cNvPr id="3076" name="Picture 4" descr="a screenshot of the curriculum map containing a cluster (department) of grey and blue dots (courses).">
            <a:extLst>
              <a:ext uri="{FF2B5EF4-FFF2-40B4-BE49-F238E27FC236}">
                <a16:creationId xmlns:a16="http://schemas.microsoft.com/office/drawing/2014/main" id="{2B2CDD31-590A-4ADA-B86B-15AED5A1A3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050" y="2531373"/>
            <a:ext cx="3974577" cy="31105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27864E4-166E-4BF6-87CC-314960C187D7}"/>
              </a:ext>
            </a:extLst>
          </p:cNvPr>
          <p:cNvSpPr/>
          <p:nvPr/>
        </p:nvSpPr>
        <p:spPr>
          <a:xfrm>
            <a:off x="7480402" y="5871623"/>
            <a:ext cx="1913443" cy="3000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https://ocw.mit.edu/</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65131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Activity Records, </a:t>
            </a:r>
            <a:r>
              <a:rPr lang="en-US" dirty="0" err="1"/>
              <a:t>xAPI</a:t>
            </a:r>
            <a:r>
              <a:rPr lang="en-US" dirty="0"/>
              <a:t>…</a:t>
            </a:r>
          </a:p>
        </p:txBody>
      </p:sp>
      <p:sp>
        <p:nvSpPr>
          <p:cNvPr id="4" name="Rectangle 3">
            <a:extLst>
              <a:ext uri="{FF2B5EF4-FFF2-40B4-BE49-F238E27FC236}">
                <a16:creationId xmlns:a16="http://schemas.microsoft.com/office/drawing/2014/main" id="{7C534FE0-718D-46D6-B53D-F21DDED6C79C}"/>
              </a:ext>
            </a:extLst>
          </p:cNvPr>
          <p:cNvSpPr/>
          <p:nvPr/>
        </p:nvSpPr>
        <p:spPr>
          <a:xfrm>
            <a:off x="972015" y="5969128"/>
            <a:ext cx="7276992" cy="646331"/>
          </a:xfrm>
          <a:prstGeom prst="rect">
            <a:avLst/>
          </a:prstGeom>
        </p:spPr>
        <p:txBody>
          <a:bodyPr wrap="none">
            <a:spAutoFit/>
          </a:bodyPr>
          <a:lstStyle/>
          <a:p>
            <a:r>
              <a:rPr lang="en-US" dirty="0">
                <a:hlinkClick r:id="" action="ppaction://noaction"/>
              </a:rPr>
              <a:t>https://adlnet.gov/research/performance-tracking-analysis/experience-api/</a:t>
            </a:r>
          </a:p>
          <a:p>
            <a:r>
              <a:rPr lang="en-US" dirty="0">
                <a:hlinkClick r:id="" action="ppaction://noaction"/>
              </a:rPr>
              <a:t>https://www.yetanalytics.com/xapi-lrs</a:t>
            </a:r>
            <a:r>
              <a:rPr lang="en-US" dirty="0"/>
              <a:t>  </a:t>
            </a:r>
          </a:p>
        </p:txBody>
      </p:sp>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3539430"/>
          </a:xfrm>
          <a:prstGeom prst="rect">
            <a:avLst/>
          </a:prstGeom>
        </p:spPr>
        <p:txBody>
          <a:bodyPr wrap="square">
            <a:spAutoFit/>
          </a:bodyPr>
          <a:lstStyle/>
          <a:p>
            <a:r>
              <a:rPr lang="en-US" sz="3200" dirty="0" err="1"/>
              <a:t>xAPI</a:t>
            </a:r>
            <a:r>
              <a:rPr lang="en-US" sz="3200" dirty="0"/>
              <a:t> lets you capture (big) data on human performance, along with associated instructional content or performance context information…</a:t>
            </a:r>
            <a:r>
              <a:rPr lang="en-US" sz="2400" dirty="0"/>
              <a:t> </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3DBA46DF-033D-4CF6-93B4-EBEC4EA88F37}"/>
              </a:ext>
            </a:extLst>
          </p:cNvPr>
          <p:cNvPicPr>
            <a:picLocks noChangeAspect="1"/>
          </p:cNvPicPr>
          <p:nvPr/>
        </p:nvPicPr>
        <p:blipFill>
          <a:blip r:embed="rId2"/>
          <a:stretch>
            <a:fillRect/>
          </a:stretch>
        </p:blipFill>
        <p:spPr>
          <a:xfrm>
            <a:off x="786162" y="1364455"/>
            <a:ext cx="6637591" cy="4678692"/>
          </a:xfrm>
          <a:prstGeom prst="rect">
            <a:avLst/>
          </a:prstGeom>
        </p:spPr>
      </p:pic>
    </p:spTree>
    <p:extLst>
      <p:ext uri="{BB962C8B-B14F-4D97-AF65-F5344CB8AC3E}">
        <p14:creationId xmlns:p14="http://schemas.microsoft.com/office/powerpoint/2010/main" val="13754096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33011" y="1391301"/>
            <a:ext cx="7175944" cy="1847089"/>
          </a:xfrm>
          <a:prstGeom prst="rect">
            <a:avLst/>
          </a:prstGeom>
        </p:spPr>
      </p:pic>
      <p:sp>
        <p:nvSpPr>
          <p:cNvPr id="2" name="Title 1"/>
          <p:cNvSpPr>
            <a:spLocks noGrp="1"/>
          </p:cNvSpPr>
          <p:nvPr>
            <p:ph type="title"/>
          </p:nvPr>
        </p:nvSpPr>
        <p:spPr/>
        <p:txBody>
          <a:bodyPr/>
          <a:lstStyle/>
          <a:p>
            <a:r>
              <a:rPr lang="en-CA" dirty="0"/>
              <a:t>Learning Analytics</a:t>
            </a:r>
          </a:p>
        </p:txBody>
      </p:sp>
      <p:pic>
        <p:nvPicPr>
          <p:cNvPr id="4" name="Picture 2" descr="https://digitallearning.northwestern.edu/sites/digitallearning/files/DL_LA_NU_banner2.png">
            <a:extLst>
              <a:ext uri="{FF2B5EF4-FFF2-40B4-BE49-F238E27FC236}">
                <a16:creationId xmlns:a16="http://schemas.microsoft.com/office/drawing/2014/main" id="{C82ADE06-6DF1-47C7-B491-30D3FB3352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92531" y="3335874"/>
            <a:ext cx="5637879" cy="16823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47546" y="5134450"/>
            <a:ext cx="8220455" cy="1631216"/>
          </a:xfrm>
          <a:prstGeom prst="rect">
            <a:avLst/>
          </a:prstGeom>
        </p:spPr>
        <p:txBody>
          <a:bodyPr wrap="square">
            <a:spAutoFit/>
          </a:bodyPr>
          <a:lstStyle/>
          <a:p>
            <a:r>
              <a:rPr lang="en-US" sz="2000" dirty="0">
                <a:cs typeface="Arial" panose="020B0604020202020204" pitchFamily="34" charset="0"/>
              </a:rPr>
              <a:t>- Course-level: learning trails, social network analysis, discourse analysis</a:t>
            </a:r>
          </a:p>
          <a:p>
            <a:r>
              <a:rPr lang="en-US" sz="2000" dirty="0">
                <a:cs typeface="Arial" panose="020B0604020202020204" pitchFamily="34" charset="0"/>
              </a:rPr>
              <a:t>- Educational data-mining: predictive modeling, clustering, pattern mining </a:t>
            </a:r>
          </a:p>
          <a:p>
            <a:r>
              <a:rPr lang="en-US" sz="2000" dirty="0">
                <a:cs typeface="Arial" panose="020B0604020202020204" pitchFamily="34" charset="0"/>
              </a:rPr>
              <a:t>- Intelligent curriculum: semantically defined curricular resources </a:t>
            </a:r>
          </a:p>
          <a:p>
            <a:r>
              <a:rPr lang="en-US" sz="2000" dirty="0">
                <a:cs typeface="Arial" panose="020B0604020202020204" pitchFamily="34" charset="0"/>
              </a:rPr>
              <a:t>- Adaptive content: content sequence based on behavior, recommendation</a:t>
            </a:r>
          </a:p>
          <a:p>
            <a:r>
              <a:rPr lang="en-US" sz="2000" dirty="0">
                <a:cs typeface="Arial" panose="020B0604020202020204" pitchFamily="34" charset="0"/>
              </a:rPr>
              <a:t>- Adaptive learning: social interactions, learning activity, learner support</a:t>
            </a:r>
            <a:endParaRPr lang="en-CA" sz="2000" dirty="0">
              <a:cs typeface="Arial" panose="020B0604020202020204" pitchFamily="34" charset="0"/>
            </a:endParaRPr>
          </a:p>
        </p:txBody>
      </p:sp>
      <p:sp>
        <p:nvSpPr>
          <p:cNvPr id="7" name="Rectangle 6"/>
          <p:cNvSpPr/>
          <p:nvPr/>
        </p:nvSpPr>
        <p:spPr>
          <a:xfrm>
            <a:off x="1589881" y="5221418"/>
            <a:ext cx="857664" cy="523220"/>
          </a:xfrm>
          <a:prstGeom prst="rect">
            <a:avLst/>
          </a:prstGeom>
        </p:spPr>
        <p:txBody>
          <a:bodyPr wrap="square">
            <a:spAutoFit/>
          </a:bodyPr>
          <a:lstStyle/>
          <a:p>
            <a:r>
              <a:rPr lang="en-US" sz="1400" dirty="0"/>
              <a:t>Siemens and Long</a:t>
            </a:r>
            <a:endParaRPr lang="en-CA" sz="1400" dirty="0"/>
          </a:p>
        </p:txBody>
      </p:sp>
      <p:sp>
        <p:nvSpPr>
          <p:cNvPr id="8" name="Rectangle 7"/>
          <p:cNvSpPr/>
          <p:nvPr/>
        </p:nvSpPr>
        <p:spPr>
          <a:xfrm>
            <a:off x="1524000" y="5110568"/>
            <a:ext cx="9144000" cy="174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439392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Analytics and Big Data</a:t>
            </a:r>
          </a:p>
        </p:txBody>
      </p:sp>
      <p:graphicFrame>
        <p:nvGraphicFramePr>
          <p:cNvPr id="6" name="Table 5"/>
          <p:cNvGraphicFramePr>
            <a:graphicFrameLocks noGrp="1"/>
          </p:cNvGraphicFramePr>
          <p:nvPr/>
        </p:nvGraphicFramePr>
        <p:xfrm>
          <a:off x="2264228" y="2474459"/>
          <a:ext cx="8128000" cy="2966720"/>
        </p:xfrm>
        <a:graphic>
          <a:graphicData uri="http://schemas.openxmlformats.org/drawingml/2006/table">
            <a:tbl>
              <a:tblPr firstRow="1" bandRow="1">
                <a:tableStyleId>{5940675A-B579-460E-94D1-54222C63F5DA}</a:tableStyleId>
              </a:tblPr>
              <a:tblGrid>
                <a:gridCol w="812800">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812800">
                  <a:extLst>
                    <a:ext uri="{9D8B030D-6E8A-4147-A177-3AD203B41FA5}">
                      <a16:colId xmlns:a16="http://schemas.microsoft.com/office/drawing/2014/main" val="20006"/>
                    </a:ext>
                  </a:extLst>
                </a:gridCol>
                <a:gridCol w="812800">
                  <a:extLst>
                    <a:ext uri="{9D8B030D-6E8A-4147-A177-3AD203B41FA5}">
                      <a16:colId xmlns:a16="http://schemas.microsoft.com/office/drawing/2014/main" val="20007"/>
                    </a:ext>
                  </a:extLst>
                </a:gridCol>
                <a:gridCol w="812800">
                  <a:extLst>
                    <a:ext uri="{9D8B030D-6E8A-4147-A177-3AD203B41FA5}">
                      <a16:colId xmlns:a16="http://schemas.microsoft.com/office/drawing/2014/main" val="20008"/>
                    </a:ext>
                  </a:extLst>
                </a:gridCol>
                <a:gridCol w="812800">
                  <a:extLst>
                    <a:ext uri="{9D8B030D-6E8A-4147-A177-3AD203B41FA5}">
                      <a16:colId xmlns:a16="http://schemas.microsoft.com/office/drawing/2014/main" val="20009"/>
                    </a:ext>
                  </a:extLst>
                </a:gridCol>
              </a:tblGrid>
              <a:tr h="370840">
                <a:tc>
                  <a:txBody>
                    <a:bodyPr/>
                    <a:lstStyle/>
                    <a:p>
                      <a:endParaRPr lang="en-CA" dirty="0"/>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0000"/>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0001"/>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0002"/>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0003"/>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0004"/>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0005"/>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0006"/>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dirty="0"/>
                    </a:p>
                  </a:txBody>
                  <a:tcPr>
                    <a:solidFill>
                      <a:schemeClr val="bg1"/>
                    </a:solidFill>
                  </a:tcPr>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nvGraphicFramePr>
        <p:xfrm>
          <a:off x="678698" y="2474459"/>
          <a:ext cx="1338943" cy="2966720"/>
        </p:xfrm>
        <a:graphic>
          <a:graphicData uri="http://schemas.openxmlformats.org/drawingml/2006/table">
            <a:tbl>
              <a:tblPr firstRow="1" bandRow="1">
                <a:tableStyleId>{5940675A-B579-460E-94D1-54222C63F5DA}</a:tableStyleId>
              </a:tblPr>
              <a:tblGrid>
                <a:gridCol w="1338943">
                  <a:extLst>
                    <a:ext uri="{9D8B030D-6E8A-4147-A177-3AD203B41FA5}">
                      <a16:colId xmlns:a16="http://schemas.microsoft.com/office/drawing/2014/main" val="20000"/>
                    </a:ext>
                  </a:extLst>
                </a:gridCol>
              </a:tblGrid>
              <a:tr h="370840">
                <a:tc>
                  <a:txBody>
                    <a:bodyPr/>
                    <a:lstStyle/>
                    <a:p>
                      <a:r>
                        <a:rPr lang="en-CA" dirty="0"/>
                        <a:t>Facebook</a:t>
                      </a:r>
                    </a:p>
                  </a:txBody>
                  <a:tcPr>
                    <a:solidFill>
                      <a:schemeClr val="bg1"/>
                    </a:solidFill>
                  </a:tcPr>
                </a:tc>
                <a:extLst>
                  <a:ext uri="{0D108BD9-81ED-4DB2-BD59-A6C34878D82A}">
                    <a16:rowId xmlns:a16="http://schemas.microsoft.com/office/drawing/2014/main" val="10000"/>
                  </a:ext>
                </a:extLst>
              </a:tr>
              <a:tr h="370840">
                <a:tc>
                  <a:txBody>
                    <a:bodyPr/>
                    <a:lstStyle/>
                    <a:p>
                      <a:r>
                        <a:rPr lang="en-CA" dirty="0"/>
                        <a:t>Twitter</a:t>
                      </a:r>
                    </a:p>
                  </a:txBody>
                  <a:tcPr>
                    <a:solidFill>
                      <a:schemeClr val="bg1"/>
                    </a:solidFill>
                  </a:tcPr>
                </a:tc>
                <a:extLst>
                  <a:ext uri="{0D108BD9-81ED-4DB2-BD59-A6C34878D82A}">
                    <a16:rowId xmlns:a16="http://schemas.microsoft.com/office/drawing/2014/main" val="10001"/>
                  </a:ext>
                </a:extLst>
              </a:tr>
              <a:tr h="370840">
                <a:tc>
                  <a:txBody>
                    <a:bodyPr/>
                    <a:lstStyle/>
                    <a:p>
                      <a:r>
                        <a:rPr lang="en-CA" dirty="0"/>
                        <a:t>EdX</a:t>
                      </a:r>
                    </a:p>
                  </a:txBody>
                  <a:tcPr>
                    <a:solidFill>
                      <a:schemeClr val="bg1"/>
                    </a:solidFill>
                  </a:tcPr>
                </a:tc>
                <a:extLst>
                  <a:ext uri="{0D108BD9-81ED-4DB2-BD59-A6C34878D82A}">
                    <a16:rowId xmlns:a16="http://schemas.microsoft.com/office/drawing/2014/main" val="10002"/>
                  </a:ext>
                </a:extLst>
              </a:tr>
              <a:tr h="370840">
                <a:tc>
                  <a:txBody>
                    <a:bodyPr/>
                    <a:lstStyle/>
                    <a:p>
                      <a:r>
                        <a:rPr lang="en-CA" dirty="0"/>
                        <a:t>Coursera</a:t>
                      </a:r>
                    </a:p>
                  </a:txBody>
                  <a:tcPr>
                    <a:solidFill>
                      <a:schemeClr val="bg1"/>
                    </a:solidFill>
                  </a:tcPr>
                </a:tc>
                <a:extLst>
                  <a:ext uri="{0D108BD9-81ED-4DB2-BD59-A6C34878D82A}">
                    <a16:rowId xmlns:a16="http://schemas.microsoft.com/office/drawing/2014/main" val="10003"/>
                  </a:ext>
                </a:extLst>
              </a:tr>
              <a:tr h="370840">
                <a:tc>
                  <a:txBody>
                    <a:bodyPr/>
                    <a:lstStyle/>
                    <a:p>
                      <a:r>
                        <a:rPr lang="en-CA" dirty="0"/>
                        <a:t>YouTube</a:t>
                      </a:r>
                    </a:p>
                  </a:txBody>
                  <a:tcPr>
                    <a:solidFill>
                      <a:schemeClr val="bg1"/>
                    </a:solidFill>
                  </a:tcPr>
                </a:tc>
                <a:extLst>
                  <a:ext uri="{0D108BD9-81ED-4DB2-BD59-A6C34878D82A}">
                    <a16:rowId xmlns:a16="http://schemas.microsoft.com/office/drawing/2014/main" val="10004"/>
                  </a:ext>
                </a:extLst>
              </a:tr>
              <a:tr h="370840">
                <a:tc>
                  <a:txBody>
                    <a:bodyPr/>
                    <a:lstStyle/>
                    <a:p>
                      <a:r>
                        <a:rPr lang="en-CA" dirty="0"/>
                        <a:t>Blackboard</a:t>
                      </a:r>
                    </a:p>
                  </a:txBody>
                  <a:tcPr>
                    <a:solidFill>
                      <a:schemeClr val="bg1"/>
                    </a:solidFill>
                  </a:tcPr>
                </a:tc>
                <a:extLst>
                  <a:ext uri="{0D108BD9-81ED-4DB2-BD59-A6C34878D82A}">
                    <a16:rowId xmlns:a16="http://schemas.microsoft.com/office/drawing/2014/main" val="10005"/>
                  </a:ext>
                </a:extLst>
              </a:tr>
              <a:tr h="370840">
                <a:tc>
                  <a:txBody>
                    <a:bodyPr/>
                    <a:lstStyle/>
                    <a:p>
                      <a:r>
                        <a:rPr lang="en-CA" dirty="0"/>
                        <a:t>Email</a:t>
                      </a:r>
                    </a:p>
                  </a:txBody>
                  <a:tcPr>
                    <a:solidFill>
                      <a:schemeClr val="bg1"/>
                    </a:solidFill>
                  </a:tcPr>
                </a:tc>
                <a:extLst>
                  <a:ext uri="{0D108BD9-81ED-4DB2-BD59-A6C34878D82A}">
                    <a16:rowId xmlns:a16="http://schemas.microsoft.com/office/drawing/2014/main" val="10006"/>
                  </a:ext>
                </a:extLst>
              </a:tr>
              <a:tr h="370840">
                <a:tc>
                  <a:txBody>
                    <a:bodyPr/>
                    <a:lstStyle/>
                    <a:p>
                      <a:r>
                        <a:rPr lang="en-CA" dirty="0" err="1"/>
                        <a:t>etc</a:t>
                      </a:r>
                      <a:endParaRPr lang="en-CA" dirty="0"/>
                    </a:p>
                  </a:txBody>
                  <a:tcPr>
                    <a:solidFill>
                      <a:schemeClr val="bg1"/>
                    </a:solidFill>
                  </a:tcPr>
                </a:tc>
                <a:extLst>
                  <a:ext uri="{0D108BD9-81ED-4DB2-BD59-A6C34878D82A}">
                    <a16:rowId xmlns:a16="http://schemas.microsoft.com/office/drawing/2014/main" val="10007"/>
                  </a:ext>
                </a:extLst>
              </a:tr>
            </a:tbl>
          </a:graphicData>
        </a:graphic>
      </p:graphicFrame>
      <p:pic>
        <p:nvPicPr>
          <p:cNvPr id="8" name="Picture 7"/>
          <p:cNvPicPr>
            <a:picLocks noChangeAspect="1"/>
          </p:cNvPicPr>
          <p:nvPr/>
        </p:nvPicPr>
        <p:blipFill>
          <a:blip r:embed="rId2"/>
          <a:stretch>
            <a:fillRect/>
          </a:stretch>
        </p:blipFill>
        <p:spPr>
          <a:xfrm>
            <a:off x="2569029" y="1860445"/>
            <a:ext cx="248330" cy="502435"/>
          </a:xfrm>
          <a:prstGeom prst="rect">
            <a:avLst/>
          </a:prstGeom>
        </p:spPr>
      </p:pic>
      <p:pic>
        <p:nvPicPr>
          <p:cNvPr id="9" name="Picture 8"/>
          <p:cNvPicPr>
            <a:picLocks noChangeAspect="1"/>
          </p:cNvPicPr>
          <p:nvPr/>
        </p:nvPicPr>
        <p:blipFill>
          <a:blip r:embed="rId2"/>
          <a:stretch>
            <a:fillRect/>
          </a:stretch>
        </p:blipFill>
        <p:spPr>
          <a:xfrm>
            <a:off x="3331029" y="1857496"/>
            <a:ext cx="248330" cy="502435"/>
          </a:xfrm>
          <a:prstGeom prst="rect">
            <a:avLst/>
          </a:prstGeom>
        </p:spPr>
      </p:pic>
      <p:pic>
        <p:nvPicPr>
          <p:cNvPr id="10" name="Picture 9"/>
          <p:cNvPicPr>
            <a:picLocks noChangeAspect="1"/>
          </p:cNvPicPr>
          <p:nvPr/>
        </p:nvPicPr>
        <p:blipFill>
          <a:blip r:embed="rId2"/>
          <a:stretch>
            <a:fillRect/>
          </a:stretch>
        </p:blipFill>
        <p:spPr>
          <a:xfrm>
            <a:off x="4201886" y="1857496"/>
            <a:ext cx="248330" cy="502435"/>
          </a:xfrm>
          <a:prstGeom prst="rect">
            <a:avLst/>
          </a:prstGeom>
        </p:spPr>
      </p:pic>
      <p:pic>
        <p:nvPicPr>
          <p:cNvPr id="11" name="Picture 10"/>
          <p:cNvPicPr>
            <a:picLocks noChangeAspect="1"/>
          </p:cNvPicPr>
          <p:nvPr/>
        </p:nvPicPr>
        <p:blipFill>
          <a:blip r:embed="rId2"/>
          <a:stretch>
            <a:fillRect/>
          </a:stretch>
        </p:blipFill>
        <p:spPr>
          <a:xfrm>
            <a:off x="4948578" y="1857495"/>
            <a:ext cx="248330" cy="502435"/>
          </a:xfrm>
          <a:prstGeom prst="rect">
            <a:avLst/>
          </a:prstGeom>
        </p:spPr>
      </p:pic>
      <p:pic>
        <p:nvPicPr>
          <p:cNvPr id="12" name="Picture 11"/>
          <p:cNvPicPr>
            <a:picLocks noChangeAspect="1"/>
          </p:cNvPicPr>
          <p:nvPr/>
        </p:nvPicPr>
        <p:blipFill>
          <a:blip r:embed="rId2"/>
          <a:stretch>
            <a:fillRect/>
          </a:stretch>
        </p:blipFill>
        <p:spPr>
          <a:xfrm>
            <a:off x="5797665" y="1857495"/>
            <a:ext cx="248330" cy="502435"/>
          </a:xfrm>
          <a:prstGeom prst="rect">
            <a:avLst/>
          </a:prstGeom>
        </p:spPr>
      </p:pic>
      <p:pic>
        <p:nvPicPr>
          <p:cNvPr id="13" name="Picture 12"/>
          <p:cNvPicPr>
            <a:picLocks noChangeAspect="1"/>
          </p:cNvPicPr>
          <p:nvPr/>
        </p:nvPicPr>
        <p:blipFill>
          <a:blip r:embed="rId2"/>
          <a:stretch>
            <a:fillRect/>
          </a:stretch>
        </p:blipFill>
        <p:spPr>
          <a:xfrm>
            <a:off x="6610467" y="1857495"/>
            <a:ext cx="248330" cy="502435"/>
          </a:xfrm>
          <a:prstGeom prst="rect">
            <a:avLst/>
          </a:prstGeom>
        </p:spPr>
      </p:pic>
      <p:pic>
        <p:nvPicPr>
          <p:cNvPr id="14" name="Picture 13"/>
          <p:cNvPicPr>
            <a:picLocks noChangeAspect="1"/>
          </p:cNvPicPr>
          <p:nvPr/>
        </p:nvPicPr>
        <p:blipFill>
          <a:blip r:embed="rId2"/>
          <a:stretch>
            <a:fillRect/>
          </a:stretch>
        </p:blipFill>
        <p:spPr>
          <a:xfrm>
            <a:off x="7429106" y="1857495"/>
            <a:ext cx="248330" cy="502435"/>
          </a:xfrm>
          <a:prstGeom prst="rect">
            <a:avLst/>
          </a:prstGeom>
        </p:spPr>
      </p:pic>
      <p:pic>
        <p:nvPicPr>
          <p:cNvPr id="15" name="Picture 14"/>
          <p:cNvPicPr>
            <a:picLocks noChangeAspect="1"/>
          </p:cNvPicPr>
          <p:nvPr/>
        </p:nvPicPr>
        <p:blipFill>
          <a:blip r:embed="rId2"/>
          <a:stretch>
            <a:fillRect/>
          </a:stretch>
        </p:blipFill>
        <p:spPr>
          <a:xfrm>
            <a:off x="8212876" y="1857495"/>
            <a:ext cx="248330" cy="502435"/>
          </a:xfrm>
          <a:prstGeom prst="rect">
            <a:avLst/>
          </a:prstGeom>
        </p:spPr>
      </p:pic>
      <p:pic>
        <p:nvPicPr>
          <p:cNvPr id="16" name="Picture 15"/>
          <p:cNvPicPr>
            <a:picLocks noChangeAspect="1"/>
          </p:cNvPicPr>
          <p:nvPr/>
        </p:nvPicPr>
        <p:blipFill>
          <a:blip r:embed="rId2"/>
          <a:stretch>
            <a:fillRect/>
          </a:stretch>
        </p:blipFill>
        <p:spPr>
          <a:xfrm>
            <a:off x="9049658" y="1857495"/>
            <a:ext cx="248330" cy="502435"/>
          </a:xfrm>
          <a:prstGeom prst="rect">
            <a:avLst/>
          </a:prstGeom>
        </p:spPr>
      </p:pic>
      <p:pic>
        <p:nvPicPr>
          <p:cNvPr id="17" name="Picture 16"/>
          <p:cNvPicPr>
            <a:picLocks noChangeAspect="1"/>
          </p:cNvPicPr>
          <p:nvPr/>
        </p:nvPicPr>
        <p:blipFill>
          <a:blip r:embed="rId2"/>
          <a:stretch>
            <a:fillRect/>
          </a:stretch>
        </p:blipFill>
        <p:spPr>
          <a:xfrm>
            <a:off x="9818918" y="1857495"/>
            <a:ext cx="248330" cy="502435"/>
          </a:xfrm>
          <a:prstGeom prst="rect">
            <a:avLst/>
          </a:prstGeom>
        </p:spPr>
      </p:pic>
      <p:sp>
        <p:nvSpPr>
          <p:cNvPr id="18" name="Rectangle 17"/>
          <p:cNvSpPr/>
          <p:nvPr/>
        </p:nvSpPr>
        <p:spPr>
          <a:xfrm>
            <a:off x="2259106" y="3213847"/>
            <a:ext cx="8068235" cy="40341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4669331" y="2526737"/>
            <a:ext cx="806823" cy="2892428"/>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4948578" y="5521500"/>
            <a:ext cx="3237540" cy="646331"/>
          </a:xfrm>
          <a:prstGeom prst="rect">
            <a:avLst/>
          </a:prstGeom>
          <a:noFill/>
        </p:spPr>
        <p:txBody>
          <a:bodyPr wrap="square" rtlCol="0">
            <a:spAutoFit/>
          </a:bodyPr>
          <a:lstStyle/>
          <a:p>
            <a:r>
              <a:rPr lang="en-CA" sz="3600" b="1" dirty="0">
                <a:solidFill>
                  <a:schemeClr val="accent6">
                    <a:lumMod val="75000"/>
                  </a:schemeClr>
                </a:solidFill>
              </a:rPr>
              <a:t>Deep</a:t>
            </a:r>
            <a:endParaRPr lang="en-CA" b="1" dirty="0">
              <a:solidFill>
                <a:schemeClr val="accent6">
                  <a:lumMod val="75000"/>
                </a:schemeClr>
              </a:solidFill>
            </a:endParaRPr>
          </a:p>
        </p:txBody>
      </p:sp>
      <p:sp>
        <p:nvSpPr>
          <p:cNvPr id="21" name="TextBox 20"/>
          <p:cNvSpPr txBox="1"/>
          <p:nvPr/>
        </p:nvSpPr>
        <p:spPr>
          <a:xfrm>
            <a:off x="10466934" y="3123165"/>
            <a:ext cx="2286000" cy="584775"/>
          </a:xfrm>
          <a:prstGeom prst="rect">
            <a:avLst/>
          </a:prstGeom>
          <a:noFill/>
        </p:spPr>
        <p:txBody>
          <a:bodyPr wrap="square" rtlCol="0">
            <a:spAutoFit/>
          </a:bodyPr>
          <a:lstStyle/>
          <a:p>
            <a:r>
              <a:rPr lang="en-CA" sz="3200" b="1" dirty="0">
                <a:solidFill>
                  <a:schemeClr val="accent2"/>
                </a:solidFill>
              </a:rPr>
              <a:t>Shallow</a:t>
            </a:r>
            <a:endParaRPr lang="en-CA" b="1" dirty="0">
              <a:solidFill>
                <a:schemeClr val="accent2"/>
              </a:solidFill>
            </a:endParaRPr>
          </a:p>
        </p:txBody>
      </p:sp>
      <p:sp>
        <p:nvSpPr>
          <p:cNvPr id="22" name="TextBox 21"/>
          <p:cNvSpPr txBox="1"/>
          <p:nvPr/>
        </p:nvSpPr>
        <p:spPr>
          <a:xfrm>
            <a:off x="6345665" y="5646360"/>
            <a:ext cx="2415211" cy="646331"/>
          </a:xfrm>
          <a:prstGeom prst="rect">
            <a:avLst/>
          </a:prstGeom>
          <a:noFill/>
        </p:spPr>
        <p:txBody>
          <a:bodyPr wrap="square" rtlCol="0">
            <a:spAutoFit/>
          </a:bodyPr>
          <a:lstStyle/>
          <a:p>
            <a:r>
              <a:rPr lang="en-CA" dirty="0"/>
              <a:t>Tells us about the person</a:t>
            </a:r>
          </a:p>
        </p:txBody>
      </p:sp>
      <p:sp>
        <p:nvSpPr>
          <p:cNvPr id="23" name="TextBox 22"/>
          <p:cNvSpPr txBox="1"/>
          <p:nvPr/>
        </p:nvSpPr>
        <p:spPr>
          <a:xfrm>
            <a:off x="10549830" y="3707940"/>
            <a:ext cx="1156447" cy="923330"/>
          </a:xfrm>
          <a:prstGeom prst="rect">
            <a:avLst/>
          </a:prstGeom>
          <a:noFill/>
        </p:spPr>
        <p:txBody>
          <a:bodyPr wrap="square" rtlCol="0">
            <a:spAutoFit/>
          </a:bodyPr>
          <a:lstStyle/>
          <a:p>
            <a:r>
              <a:rPr lang="en-CA" dirty="0"/>
              <a:t>Tells us about the platform</a:t>
            </a:r>
          </a:p>
        </p:txBody>
      </p:sp>
    </p:spTree>
    <p:extLst>
      <p:ext uri="{BB962C8B-B14F-4D97-AF65-F5344CB8AC3E}">
        <p14:creationId xmlns:p14="http://schemas.microsoft.com/office/powerpoint/2010/main" val="16387687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2" y="3218434"/>
            <a:ext cx="1104735" cy="818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00399" y="4037316"/>
            <a:ext cx="576064" cy="369332"/>
          </a:xfrm>
          <a:prstGeom prst="rect">
            <a:avLst/>
          </a:prstGeom>
          <a:noFill/>
        </p:spPr>
        <p:txBody>
          <a:bodyPr wrap="square" rtlCol="0">
            <a:spAutoFit/>
          </a:bodyPr>
          <a:lstStyle/>
          <a:p>
            <a:r>
              <a:rPr lang="en-CA" dirty="0"/>
              <a:t>Me</a:t>
            </a:r>
          </a:p>
        </p:txBody>
      </p:sp>
      <p:sp>
        <p:nvSpPr>
          <p:cNvPr id="12" name="TextBox 11"/>
          <p:cNvSpPr txBox="1"/>
          <p:nvPr/>
        </p:nvSpPr>
        <p:spPr>
          <a:xfrm>
            <a:off x="1314450" y="4382489"/>
            <a:ext cx="3287474" cy="1415772"/>
          </a:xfrm>
          <a:prstGeom prst="rect">
            <a:avLst/>
          </a:prstGeom>
          <a:noFill/>
        </p:spPr>
        <p:txBody>
          <a:bodyPr wrap="square" rtlCol="0">
            <a:spAutoFit/>
          </a:bodyPr>
          <a:lstStyle/>
          <a:p>
            <a:r>
              <a:rPr lang="en-CA" sz="3200" dirty="0"/>
              <a:t>Personal Library</a:t>
            </a:r>
          </a:p>
          <a:p>
            <a:pPr marL="285750" indent="-285750">
              <a:buFont typeface="Arial" panose="020B0604020202020204" pitchFamily="34" charset="0"/>
              <a:buChar char="•"/>
            </a:pPr>
            <a:r>
              <a:rPr lang="en-CA" dirty="0"/>
              <a:t>Pictures</a:t>
            </a:r>
          </a:p>
          <a:p>
            <a:pPr marL="285750" indent="-285750">
              <a:buFont typeface="Arial" panose="020B0604020202020204" pitchFamily="34" charset="0"/>
              <a:buChar char="•"/>
            </a:pPr>
            <a:r>
              <a:rPr lang="en-CA" dirty="0"/>
              <a:t>Books</a:t>
            </a:r>
          </a:p>
          <a:p>
            <a:pPr marL="285750" indent="-285750">
              <a:buFont typeface="Arial" panose="020B0604020202020204" pitchFamily="34" charset="0"/>
              <a:buChar char="•"/>
            </a:pPr>
            <a:r>
              <a:rPr lang="en-CA" dirty="0"/>
              <a:t>Movies</a:t>
            </a:r>
          </a:p>
        </p:txBody>
      </p:sp>
      <p:sp>
        <p:nvSpPr>
          <p:cNvPr id="13" name="TextBox 12"/>
          <p:cNvSpPr txBox="1"/>
          <p:nvPr/>
        </p:nvSpPr>
        <p:spPr>
          <a:xfrm>
            <a:off x="1000126" y="2087381"/>
            <a:ext cx="4018030" cy="1238801"/>
          </a:xfrm>
          <a:prstGeom prst="rect">
            <a:avLst/>
          </a:prstGeom>
          <a:noFill/>
        </p:spPr>
        <p:txBody>
          <a:bodyPr wrap="square" rtlCol="0">
            <a:spAutoFit/>
          </a:bodyPr>
          <a:lstStyle/>
          <a:p>
            <a:r>
              <a:rPr lang="en-CA" sz="3200" dirty="0"/>
              <a:t>        Stuff Goes Out</a:t>
            </a:r>
          </a:p>
          <a:p>
            <a:endParaRPr lang="en-CA" sz="1050" dirty="0"/>
          </a:p>
          <a:p>
            <a:r>
              <a:rPr lang="en-CA" sz="3200" dirty="0"/>
              <a:t>Stuff Comes In</a:t>
            </a:r>
          </a:p>
        </p:txBody>
      </p:sp>
      <p:sp>
        <p:nvSpPr>
          <p:cNvPr id="14" name="TextBox 13"/>
          <p:cNvSpPr txBox="1"/>
          <p:nvPr/>
        </p:nvSpPr>
        <p:spPr>
          <a:xfrm>
            <a:off x="7768486" y="1955003"/>
            <a:ext cx="3981966" cy="1754326"/>
          </a:xfrm>
          <a:prstGeom prst="rect">
            <a:avLst/>
          </a:prstGeom>
          <a:noFill/>
        </p:spPr>
        <p:txBody>
          <a:bodyPr wrap="square" rtlCol="0">
            <a:spAutoFit/>
          </a:bodyPr>
          <a:lstStyle/>
          <a:p>
            <a:r>
              <a:rPr lang="en-CA" sz="3600" dirty="0"/>
              <a:t>Learning Activities</a:t>
            </a:r>
          </a:p>
          <a:p>
            <a:pPr marL="285750" indent="-285750">
              <a:buFont typeface="Arial" panose="020B0604020202020204" pitchFamily="34" charset="0"/>
              <a:buChar char="•"/>
            </a:pPr>
            <a:r>
              <a:rPr lang="en-CA" sz="2400" dirty="0"/>
              <a:t>I read and watch stuff</a:t>
            </a:r>
          </a:p>
          <a:p>
            <a:pPr marL="285750" indent="-285750">
              <a:buFont typeface="Arial" panose="020B0604020202020204" pitchFamily="34" charset="0"/>
              <a:buChar char="•"/>
            </a:pPr>
            <a:r>
              <a:rPr lang="en-CA" sz="2400" dirty="0"/>
              <a:t>I play with toys</a:t>
            </a:r>
          </a:p>
          <a:p>
            <a:pPr marL="285750" indent="-285750">
              <a:buFont typeface="Arial" panose="020B0604020202020204" pitchFamily="34" charset="0"/>
              <a:buChar char="•"/>
            </a:pPr>
            <a:r>
              <a:rPr lang="en-CA" sz="2400" dirty="0"/>
              <a:t>I make stuff</a:t>
            </a:r>
          </a:p>
        </p:txBody>
      </p:sp>
      <p:sp>
        <p:nvSpPr>
          <p:cNvPr id="15" name="TextBox 14"/>
          <p:cNvSpPr txBox="1"/>
          <p:nvPr/>
        </p:nvSpPr>
        <p:spPr>
          <a:xfrm>
            <a:off x="7779442" y="4602640"/>
            <a:ext cx="1800200" cy="1569660"/>
          </a:xfrm>
          <a:prstGeom prst="rect">
            <a:avLst/>
          </a:prstGeom>
          <a:noFill/>
        </p:spPr>
        <p:txBody>
          <a:bodyPr wrap="square" rtlCol="0">
            <a:spAutoFit/>
          </a:bodyPr>
          <a:lstStyle/>
          <a:p>
            <a:r>
              <a:rPr lang="en-CA" sz="3200" dirty="0"/>
              <a:t>Learning Analytics Services</a:t>
            </a:r>
          </a:p>
        </p:txBody>
      </p:sp>
      <p:cxnSp>
        <p:nvCxnSpPr>
          <p:cNvPr id="16" name="Straight Arrow Connector 15"/>
          <p:cNvCxnSpPr/>
          <p:nvPr/>
        </p:nvCxnSpPr>
        <p:spPr>
          <a:xfrm>
            <a:off x="4079776" y="2773264"/>
            <a:ext cx="1224136" cy="5539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56472" y="2406874"/>
            <a:ext cx="1224136" cy="600164"/>
          </a:xfrm>
          <a:prstGeom prst="rect">
            <a:avLst/>
          </a:prstGeom>
          <a:noFill/>
        </p:spPr>
        <p:txBody>
          <a:bodyPr wrap="square" rtlCol="0">
            <a:spAutoFit/>
          </a:bodyPr>
          <a:lstStyle/>
          <a:p>
            <a:r>
              <a:rPr lang="en-CA" sz="1100" dirty="0"/>
              <a:t>Things, Properties, Relations</a:t>
            </a:r>
          </a:p>
        </p:txBody>
      </p:sp>
      <p:cxnSp>
        <p:nvCxnSpPr>
          <p:cNvPr id="18" name="Straight Arrow Connector 17"/>
          <p:cNvCxnSpPr/>
          <p:nvPr/>
        </p:nvCxnSpPr>
        <p:spPr>
          <a:xfrm flipH="1">
            <a:off x="3863752" y="3461902"/>
            <a:ext cx="792088" cy="797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03031" y="3627876"/>
            <a:ext cx="1548286" cy="276999"/>
          </a:xfrm>
          <a:prstGeom prst="rect">
            <a:avLst/>
          </a:prstGeom>
          <a:noFill/>
        </p:spPr>
        <p:txBody>
          <a:bodyPr wrap="square" rtlCol="0">
            <a:spAutoFit/>
          </a:bodyPr>
          <a:lstStyle/>
          <a:p>
            <a:r>
              <a:rPr lang="en-CA" sz="1200" dirty="0"/>
              <a:t>Big stuff goes here</a:t>
            </a:r>
          </a:p>
        </p:txBody>
      </p:sp>
      <p:cxnSp>
        <p:nvCxnSpPr>
          <p:cNvPr id="20" name="Straight Arrow Connector 19"/>
          <p:cNvCxnSpPr/>
          <p:nvPr/>
        </p:nvCxnSpPr>
        <p:spPr>
          <a:xfrm>
            <a:off x="6672066" y="3860408"/>
            <a:ext cx="1022259" cy="698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13694" y="4032874"/>
            <a:ext cx="1224136" cy="246221"/>
          </a:xfrm>
          <a:prstGeom prst="rect">
            <a:avLst/>
          </a:prstGeom>
          <a:noFill/>
        </p:spPr>
        <p:txBody>
          <a:bodyPr wrap="square" rtlCol="0">
            <a:spAutoFit/>
          </a:bodyPr>
          <a:lstStyle/>
          <a:p>
            <a:r>
              <a:rPr lang="en-CA" sz="1000" dirty="0"/>
              <a:t>Questions</a:t>
            </a:r>
          </a:p>
        </p:txBody>
      </p:sp>
      <p:cxnSp>
        <p:nvCxnSpPr>
          <p:cNvPr id="22" name="Straight Arrow Connector 21"/>
          <p:cNvCxnSpPr/>
          <p:nvPr/>
        </p:nvCxnSpPr>
        <p:spPr>
          <a:xfrm flipH="1" flipV="1">
            <a:off x="6480657" y="4171372"/>
            <a:ext cx="1055505" cy="726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17981" y="4563919"/>
            <a:ext cx="1224136" cy="246221"/>
          </a:xfrm>
          <a:prstGeom prst="rect">
            <a:avLst/>
          </a:prstGeom>
          <a:noFill/>
        </p:spPr>
        <p:txBody>
          <a:bodyPr wrap="square" rtlCol="0">
            <a:spAutoFit/>
          </a:bodyPr>
          <a:lstStyle/>
          <a:p>
            <a:r>
              <a:rPr lang="en-CA" sz="1000" dirty="0"/>
              <a:t>Answers</a:t>
            </a:r>
          </a:p>
        </p:txBody>
      </p:sp>
      <p:cxnSp>
        <p:nvCxnSpPr>
          <p:cNvPr id="24" name="Straight Arrow Connector 23"/>
          <p:cNvCxnSpPr/>
          <p:nvPr/>
        </p:nvCxnSpPr>
        <p:spPr>
          <a:xfrm flipV="1">
            <a:off x="4079776" y="3904874"/>
            <a:ext cx="1224136" cy="659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938374" y="2726115"/>
            <a:ext cx="0" cy="38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043098" y="2564905"/>
            <a:ext cx="1372900" cy="99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545499" y="2305678"/>
            <a:ext cx="1262471" cy="358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176465" y="2773265"/>
            <a:ext cx="1037231" cy="338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545496" y="3461900"/>
            <a:ext cx="631236" cy="3044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71125" y="2960872"/>
            <a:ext cx="1224136" cy="523220"/>
          </a:xfrm>
          <a:prstGeom prst="rect">
            <a:avLst/>
          </a:prstGeom>
          <a:noFill/>
        </p:spPr>
        <p:txBody>
          <a:bodyPr wrap="square" rtlCol="0">
            <a:spAutoFit/>
          </a:bodyPr>
          <a:lstStyle/>
          <a:p>
            <a:r>
              <a:rPr lang="en-CA" sz="1400" dirty="0"/>
              <a:t>Things I did</a:t>
            </a:r>
          </a:p>
          <a:p>
            <a:r>
              <a:rPr lang="en-CA" sz="1400" dirty="0"/>
              <a:t>Stuff I make</a:t>
            </a:r>
          </a:p>
        </p:txBody>
      </p:sp>
      <p:sp>
        <p:nvSpPr>
          <p:cNvPr id="31" name="Content Placeholder 2">
            <a:extLst>
              <a:ext uri="{FF2B5EF4-FFF2-40B4-BE49-F238E27FC236}">
                <a16:creationId xmlns:a16="http://schemas.microsoft.com/office/drawing/2014/main" id="{2DA55028-730B-4E22-9787-45AF64DD1D7A}"/>
              </a:ext>
            </a:extLst>
          </p:cNvPr>
          <p:cNvSpPr>
            <a:spLocks noGrp="1"/>
          </p:cNvSpPr>
          <p:nvPr>
            <p:ph idx="1"/>
          </p:nvPr>
        </p:nvSpPr>
        <p:spPr>
          <a:xfrm>
            <a:off x="571500" y="533400"/>
            <a:ext cx="11144250" cy="1209675"/>
          </a:xfrm>
        </p:spPr>
        <p:txBody>
          <a:bodyPr>
            <a:normAutofit/>
          </a:bodyPr>
          <a:lstStyle/>
          <a:p>
            <a:pPr marL="0" indent="0">
              <a:buNone/>
            </a:pPr>
            <a:r>
              <a:rPr lang="en-CA" altLang="en-US" sz="4000" dirty="0">
                <a:latin typeface="+mj-lt"/>
              </a:rPr>
              <a:t>Personal Learning Record</a:t>
            </a:r>
          </a:p>
        </p:txBody>
      </p:sp>
    </p:spTree>
    <p:extLst>
      <p:ext uri="{BB962C8B-B14F-4D97-AF65-F5344CB8AC3E}">
        <p14:creationId xmlns:p14="http://schemas.microsoft.com/office/powerpoint/2010/main" val="15452293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571500" y="533400"/>
            <a:ext cx="11144250" cy="1209675"/>
          </a:xfrm>
        </p:spPr>
        <p:txBody>
          <a:bodyPr>
            <a:normAutofit/>
          </a:bodyPr>
          <a:lstStyle/>
          <a:p>
            <a:pPr marL="0" indent="0">
              <a:buNone/>
            </a:pPr>
            <a:r>
              <a:rPr lang="en-CA" altLang="en-US" sz="4000" dirty="0">
                <a:latin typeface="+mj-lt"/>
              </a:rPr>
              <a:t>Personal Learning Record</a:t>
            </a:r>
          </a:p>
        </p:txBody>
      </p:sp>
      <p:pic>
        <p:nvPicPr>
          <p:cNvPr id="6"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023" y="1743075"/>
            <a:ext cx="2765907" cy="2050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28849" y="3793296"/>
            <a:ext cx="1134301" cy="523220"/>
          </a:xfrm>
          <a:prstGeom prst="rect">
            <a:avLst/>
          </a:prstGeom>
          <a:noFill/>
        </p:spPr>
        <p:txBody>
          <a:bodyPr wrap="square" rtlCol="0">
            <a:spAutoFit/>
          </a:bodyPr>
          <a:lstStyle/>
          <a:p>
            <a:r>
              <a:rPr lang="en-CA" sz="2800" dirty="0"/>
              <a:t>Me</a:t>
            </a:r>
          </a:p>
        </p:txBody>
      </p:sp>
      <p:sp>
        <p:nvSpPr>
          <p:cNvPr id="8" name="TextBox 7"/>
          <p:cNvSpPr txBox="1"/>
          <p:nvPr/>
        </p:nvSpPr>
        <p:spPr>
          <a:xfrm>
            <a:off x="457200" y="1584353"/>
            <a:ext cx="4223257" cy="3539430"/>
          </a:xfrm>
          <a:prstGeom prst="rect">
            <a:avLst/>
          </a:prstGeom>
          <a:noFill/>
        </p:spPr>
        <p:txBody>
          <a:bodyPr wrap="square" rtlCol="0">
            <a:spAutoFit/>
          </a:bodyPr>
          <a:lstStyle/>
          <a:p>
            <a:r>
              <a:rPr lang="en-CA" sz="3200" dirty="0">
                <a:latin typeface="+mj-lt"/>
              </a:rPr>
              <a:t>This is a </a:t>
            </a:r>
            <a:r>
              <a:rPr lang="en-CA" sz="3200" i="1" dirty="0">
                <a:latin typeface="+mj-lt"/>
              </a:rPr>
              <a:t>new</a:t>
            </a:r>
            <a:r>
              <a:rPr lang="en-CA" sz="3200" dirty="0">
                <a:latin typeface="+mj-lt"/>
              </a:rPr>
              <a:t> type of data – it’s called the </a:t>
            </a:r>
            <a:r>
              <a:rPr lang="en-CA" sz="3200" i="1" dirty="0">
                <a:latin typeface="+mj-lt"/>
              </a:rPr>
              <a:t>personal graph</a:t>
            </a:r>
            <a:r>
              <a:rPr lang="en-CA" sz="3200" dirty="0">
                <a:latin typeface="+mj-lt"/>
              </a:rPr>
              <a:t>.</a:t>
            </a:r>
          </a:p>
          <a:p>
            <a:endParaRPr lang="en-CA" sz="3200" dirty="0">
              <a:latin typeface="+mj-lt"/>
            </a:endParaRPr>
          </a:p>
          <a:p>
            <a:r>
              <a:rPr lang="en-CA" sz="3200" dirty="0">
                <a:latin typeface="+mj-lt"/>
              </a:rPr>
              <a:t>Each person has their own </a:t>
            </a:r>
            <a:r>
              <a:rPr lang="en-CA" sz="3200" i="1" dirty="0">
                <a:latin typeface="+mj-lt"/>
              </a:rPr>
              <a:t>private</a:t>
            </a:r>
            <a:r>
              <a:rPr lang="en-CA" sz="3200" dirty="0">
                <a:latin typeface="+mj-lt"/>
              </a:rPr>
              <a:t> personal graph.</a:t>
            </a:r>
          </a:p>
        </p:txBody>
      </p:sp>
      <p:sp>
        <p:nvSpPr>
          <p:cNvPr id="9" name="TextBox 8"/>
          <p:cNvSpPr txBox="1"/>
          <p:nvPr/>
        </p:nvSpPr>
        <p:spPr>
          <a:xfrm>
            <a:off x="7511542" y="1681819"/>
            <a:ext cx="4267200" cy="3046988"/>
          </a:xfrm>
          <a:prstGeom prst="rect">
            <a:avLst/>
          </a:prstGeom>
          <a:noFill/>
        </p:spPr>
        <p:txBody>
          <a:bodyPr wrap="square" rtlCol="0">
            <a:spAutoFit/>
          </a:bodyPr>
          <a:lstStyle/>
          <a:p>
            <a:r>
              <a:rPr lang="en-CA" sz="2400" dirty="0"/>
              <a:t>The PLR contains all a person’s learning records, including:</a:t>
            </a:r>
          </a:p>
          <a:p>
            <a:pPr marL="285750" indent="-285750">
              <a:buFontTx/>
              <a:buChar char="-"/>
            </a:pPr>
            <a:r>
              <a:rPr lang="en-CA" sz="2400" dirty="0"/>
              <a:t>certificates, badges and credentials</a:t>
            </a:r>
          </a:p>
          <a:p>
            <a:pPr marL="285750" indent="-285750">
              <a:buFontTx/>
              <a:buChar char="-"/>
            </a:pPr>
            <a:r>
              <a:rPr lang="en-CA" sz="2400" dirty="0"/>
              <a:t>activity records, test results, scores</a:t>
            </a:r>
          </a:p>
          <a:p>
            <a:pPr marL="285750" indent="-285750">
              <a:buFontTx/>
              <a:buChar char="-"/>
            </a:pPr>
            <a:r>
              <a:rPr lang="en-CA" sz="2400" dirty="0"/>
              <a:t>Assignments, papers, drawings, things they create</a:t>
            </a:r>
          </a:p>
        </p:txBody>
      </p:sp>
    </p:spTree>
    <p:extLst>
      <p:ext uri="{BB962C8B-B14F-4D97-AF65-F5344CB8AC3E}">
        <p14:creationId xmlns:p14="http://schemas.microsoft.com/office/powerpoint/2010/main" val="13321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Identity and Recognition</a:t>
            </a:r>
          </a:p>
        </p:txBody>
      </p:sp>
      <p:sp>
        <p:nvSpPr>
          <p:cNvPr id="5" name="TextBox 4">
            <a:extLst>
              <a:ext uri="{FF2B5EF4-FFF2-40B4-BE49-F238E27FC236}">
                <a16:creationId xmlns:a16="http://schemas.microsoft.com/office/drawing/2014/main" id="{5B3308D2-0748-4784-A326-CA38939DDE5C}"/>
              </a:ext>
            </a:extLst>
          </p:cNvPr>
          <p:cNvSpPr txBox="1"/>
          <p:nvPr/>
        </p:nvSpPr>
        <p:spPr>
          <a:xfrm>
            <a:off x="7382106" y="2221332"/>
            <a:ext cx="3732933" cy="1569660"/>
          </a:xfrm>
          <a:prstGeom prst="rect">
            <a:avLst/>
          </a:prstGeom>
          <a:noFill/>
        </p:spPr>
        <p:txBody>
          <a:bodyPr wrap="square" rtlCol="0">
            <a:spAutoFit/>
          </a:bodyPr>
          <a:lstStyle/>
          <a:p>
            <a:r>
              <a:rPr lang="en-US" sz="3200" dirty="0"/>
              <a:t>The quantified self will give way to the qualified self</a:t>
            </a:r>
          </a:p>
        </p:txBody>
      </p:sp>
      <p:pic>
        <p:nvPicPr>
          <p:cNvPr id="3" name="Picture 2">
            <a:extLst>
              <a:ext uri="{FF2B5EF4-FFF2-40B4-BE49-F238E27FC236}">
                <a16:creationId xmlns:a16="http://schemas.microsoft.com/office/drawing/2014/main" id="{0C9167BB-C402-45C7-901F-6A469046B43A}"/>
              </a:ext>
            </a:extLst>
          </p:cNvPr>
          <p:cNvPicPr>
            <a:picLocks noChangeAspect="1"/>
          </p:cNvPicPr>
          <p:nvPr/>
        </p:nvPicPr>
        <p:blipFill>
          <a:blip r:embed="rId2"/>
          <a:stretch>
            <a:fillRect/>
          </a:stretch>
        </p:blipFill>
        <p:spPr>
          <a:xfrm>
            <a:off x="680321" y="1818348"/>
            <a:ext cx="6583526" cy="4940595"/>
          </a:xfrm>
          <a:prstGeom prst="rect">
            <a:avLst/>
          </a:prstGeom>
        </p:spPr>
      </p:pic>
      <p:sp>
        <p:nvSpPr>
          <p:cNvPr id="6" name="Rectangle 5">
            <a:extLst>
              <a:ext uri="{FF2B5EF4-FFF2-40B4-BE49-F238E27FC236}">
                <a16:creationId xmlns:a16="http://schemas.microsoft.com/office/drawing/2014/main" id="{A83A8900-C795-4662-BD8D-E98BE32055AB}"/>
              </a:ext>
            </a:extLst>
          </p:cNvPr>
          <p:cNvSpPr/>
          <p:nvPr/>
        </p:nvSpPr>
        <p:spPr>
          <a:xfrm>
            <a:off x="7382106" y="5660556"/>
            <a:ext cx="4544834" cy="369332"/>
          </a:xfrm>
          <a:prstGeom prst="rect">
            <a:avLst/>
          </a:prstGeom>
        </p:spPr>
        <p:txBody>
          <a:bodyPr wrap="none">
            <a:spAutoFit/>
          </a:bodyPr>
          <a:lstStyle/>
          <a:p>
            <a:r>
              <a:rPr lang="en-US" dirty="0">
                <a:hlinkClick r:id="rId3"/>
              </a:rPr>
              <a:t>http://quantifiedself.com/reporter-app/</a:t>
            </a:r>
            <a:r>
              <a:rPr lang="en-US" dirty="0"/>
              <a:t> </a:t>
            </a:r>
          </a:p>
        </p:txBody>
      </p:sp>
    </p:spTree>
    <p:extLst>
      <p:ext uri="{BB962C8B-B14F-4D97-AF65-F5344CB8AC3E}">
        <p14:creationId xmlns:p14="http://schemas.microsoft.com/office/powerpoint/2010/main" val="31735976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The Qualified Self</a:t>
            </a:r>
          </a:p>
        </p:txBody>
      </p:sp>
      <p:sp>
        <p:nvSpPr>
          <p:cNvPr id="4" name="Rectangle 3">
            <a:extLst>
              <a:ext uri="{FF2B5EF4-FFF2-40B4-BE49-F238E27FC236}">
                <a16:creationId xmlns:a16="http://schemas.microsoft.com/office/drawing/2014/main" id="{7C534FE0-718D-46D6-B53D-F21DDED6C79C}"/>
              </a:ext>
            </a:extLst>
          </p:cNvPr>
          <p:cNvSpPr/>
          <p:nvPr/>
        </p:nvSpPr>
        <p:spPr>
          <a:xfrm>
            <a:off x="838200" y="5853797"/>
            <a:ext cx="8466549" cy="646331"/>
          </a:xfrm>
          <a:prstGeom prst="rect">
            <a:avLst/>
          </a:prstGeom>
        </p:spPr>
        <p:txBody>
          <a:bodyPr wrap="none">
            <a:spAutoFit/>
          </a:bodyPr>
          <a:lstStyle/>
          <a:p>
            <a:r>
              <a:rPr lang="en-US" dirty="0">
                <a:hlinkClick r:id="rId3"/>
              </a:rPr>
              <a:t>https://mitpress.mit.edu/books/qualified-self</a:t>
            </a:r>
            <a:r>
              <a:rPr lang="en-US" dirty="0"/>
              <a:t>     </a:t>
            </a:r>
          </a:p>
          <a:p>
            <a:r>
              <a:rPr lang="en-US" dirty="0">
                <a:hlinkClick r:id="rId4"/>
              </a:rPr>
              <a:t>https://markcarrigan.net/2014/07/23/qualitative-self-tracking-and-the-qualified-self/</a:t>
            </a:r>
            <a:r>
              <a:rPr lang="en-US" dirty="0"/>
              <a:t> </a:t>
            </a:r>
          </a:p>
        </p:txBody>
      </p:sp>
      <p:pic>
        <p:nvPicPr>
          <p:cNvPr id="6" name="Picture 5" descr="A close up of a map&#10;&#10;Description automatically generated">
            <a:extLst>
              <a:ext uri="{FF2B5EF4-FFF2-40B4-BE49-F238E27FC236}">
                <a16:creationId xmlns:a16="http://schemas.microsoft.com/office/drawing/2014/main" id="{1B7FDA8A-0957-4CBE-BADE-A06A72362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032" y="1293242"/>
            <a:ext cx="5792129" cy="4560555"/>
          </a:xfrm>
          <a:prstGeom prst="rect">
            <a:avLst/>
          </a:prstGeom>
        </p:spPr>
      </p:pic>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4216539"/>
          </a:xfrm>
          <a:prstGeom prst="rect">
            <a:avLst/>
          </a:prstGeom>
        </p:spPr>
        <p:txBody>
          <a:bodyPr wrap="square">
            <a:spAutoFit/>
          </a:bodyPr>
          <a:lstStyle/>
          <a:p>
            <a:r>
              <a:rPr lang="en-US" sz="3200" dirty="0"/>
              <a:t>Will the ‘connected self’ be more reflective? Will ‘the connective self’ more honestly reflect our hopes, aspirations and dreams? </a:t>
            </a:r>
          </a:p>
          <a:p>
            <a:endParaRPr lang="en-US" sz="2800" dirty="0"/>
          </a:p>
          <a:p>
            <a:r>
              <a:rPr lang="en-US" sz="2400" dirty="0">
                <a:hlinkClick r:id="rId6"/>
              </a:rPr>
              <a:t>https://jennymackness.wordpress.com/tag/digital-identity/</a:t>
            </a:r>
            <a:r>
              <a:rPr lang="en-US" sz="2400" dirty="0"/>
              <a:t>   </a:t>
            </a:r>
          </a:p>
        </p:txBody>
      </p:sp>
    </p:spTree>
    <p:extLst>
      <p:ext uri="{BB962C8B-B14F-4D97-AF65-F5344CB8AC3E}">
        <p14:creationId xmlns:p14="http://schemas.microsoft.com/office/powerpoint/2010/main" val="37802521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2">
                    <a:lumMod val="75000"/>
                  </a:schemeClr>
                </a:solidFill>
              </a:rPr>
              <a:t>Big Idea 6</a:t>
            </a:r>
            <a:r>
              <a:rPr lang="en-US" dirty="0"/>
              <a:t>: AI-Based Learning Recognition</a:t>
            </a:r>
          </a:p>
        </p:txBody>
      </p:sp>
      <p:sp>
        <p:nvSpPr>
          <p:cNvPr id="4" name="TextBox 3">
            <a:extLst>
              <a:ext uri="{FF2B5EF4-FFF2-40B4-BE49-F238E27FC236}">
                <a16:creationId xmlns:a16="http://schemas.microsoft.com/office/drawing/2014/main" id="{637D601F-1AE5-4025-8C1C-353487A66C14}"/>
              </a:ext>
            </a:extLst>
          </p:cNvPr>
          <p:cNvSpPr txBox="1"/>
          <p:nvPr/>
        </p:nvSpPr>
        <p:spPr>
          <a:xfrm>
            <a:off x="6703370" y="1867493"/>
            <a:ext cx="4739639" cy="4524315"/>
          </a:xfrm>
          <a:prstGeom prst="rect">
            <a:avLst/>
          </a:prstGeom>
          <a:noFill/>
        </p:spPr>
        <p:txBody>
          <a:bodyPr wrap="square" rtlCol="0">
            <a:spAutoFit/>
          </a:bodyPr>
          <a:lstStyle/>
          <a:p>
            <a:r>
              <a:rPr lang="en-US" sz="3200" dirty="0"/>
              <a:t>What happens when we recognize skills and competencies rather than content knowledge?</a:t>
            </a:r>
          </a:p>
          <a:p>
            <a:endParaRPr lang="en-US" sz="3200" dirty="0"/>
          </a:p>
          <a:p>
            <a:r>
              <a:rPr lang="en-US" sz="3200" dirty="0"/>
              <a:t>We no longer need to depend on tests and exams and can instead rely on a body of work.</a:t>
            </a:r>
            <a:endParaRPr lang="en-US" sz="2400" dirty="0"/>
          </a:p>
        </p:txBody>
      </p:sp>
      <p:pic>
        <p:nvPicPr>
          <p:cNvPr id="6" name="Picture 5">
            <a:extLst>
              <a:ext uri="{FF2B5EF4-FFF2-40B4-BE49-F238E27FC236}">
                <a16:creationId xmlns:a16="http://schemas.microsoft.com/office/drawing/2014/main" id="{37549EAE-CB66-4D6A-8DF0-F1A5B4FC316A}"/>
              </a:ext>
            </a:extLst>
          </p:cNvPr>
          <p:cNvPicPr>
            <a:picLocks noChangeAspect="1"/>
          </p:cNvPicPr>
          <p:nvPr/>
        </p:nvPicPr>
        <p:blipFill>
          <a:blip r:embed="rId3"/>
          <a:stretch>
            <a:fillRect/>
          </a:stretch>
        </p:blipFill>
        <p:spPr>
          <a:xfrm>
            <a:off x="838200" y="1867493"/>
            <a:ext cx="5775960" cy="4447318"/>
          </a:xfrm>
          <a:prstGeom prst="rect">
            <a:avLst/>
          </a:prstGeom>
        </p:spPr>
      </p:pic>
    </p:spTree>
    <p:extLst>
      <p:ext uri="{BB962C8B-B14F-4D97-AF65-F5344CB8AC3E}">
        <p14:creationId xmlns:p14="http://schemas.microsoft.com/office/powerpoint/2010/main" val="29971235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a:xfrm>
            <a:off x="838200" y="365125"/>
            <a:ext cx="11443010" cy="1325563"/>
          </a:xfrm>
        </p:spPr>
        <p:txBody>
          <a:bodyPr/>
          <a:lstStyle/>
          <a:p>
            <a:r>
              <a:rPr lang="en-US" dirty="0"/>
              <a:t>Recognizing Learning as a Totality of Achievement</a:t>
            </a:r>
          </a:p>
        </p:txBody>
      </p:sp>
      <p:sp>
        <p:nvSpPr>
          <p:cNvPr id="4" name="Rectangle 3">
            <a:extLst>
              <a:ext uri="{FF2B5EF4-FFF2-40B4-BE49-F238E27FC236}">
                <a16:creationId xmlns:a16="http://schemas.microsoft.com/office/drawing/2014/main" id="{7C534FE0-718D-46D6-B53D-F21DDED6C79C}"/>
              </a:ext>
            </a:extLst>
          </p:cNvPr>
          <p:cNvSpPr/>
          <p:nvPr/>
        </p:nvSpPr>
        <p:spPr>
          <a:xfrm>
            <a:off x="972015" y="5969128"/>
            <a:ext cx="8496557" cy="369332"/>
          </a:xfrm>
          <a:prstGeom prst="rect">
            <a:avLst/>
          </a:prstGeom>
        </p:spPr>
        <p:txBody>
          <a:bodyPr wrap="none">
            <a:spAutoFit/>
          </a:bodyPr>
          <a:lstStyle/>
          <a:p>
            <a:r>
              <a:rPr lang="en-US" dirty="0">
                <a:hlinkClick r:id="rId2"/>
              </a:rPr>
              <a:t>https://www.cdc.gov/chronicdisease/resources/publications/aag/workplace-health.htm</a:t>
            </a:r>
            <a:r>
              <a:rPr lang="en-US" dirty="0"/>
              <a:t> </a:t>
            </a:r>
          </a:p>
        </p:txBody>
      </p:sp>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3046988"/>
          </a:xfrm>
          <a:prstGeom prst="rect">
            <a:avLst/>
          </a:prstGeom>
        </p:spPr>
        <p:txBody>
          <a:bodyPr wrap="square">
            <a:spAutoFit/>
          </a:bodyPr>
          <a:lstStyle/>
          <a:p>
            <a:r>
              <a:rPr lang="en-US" sz="3200" dirty="0"/>
              <a:t>We can also gather data </a:t>
            </a:r>
            <a:r>
              <a:rPr lang="en-US" sz="3200" i="1" dirty="0"/>
              <a:t>outside</a:t>
            </a:r>
            <a:r>
              <a:rPr lang="en-US" sz="3200" dirty="0"/>
              <a:t> the school or program, looking at actual results and feedback from the workplace. </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8137AAC3-BF86-45C8-8E50-4636961DC6A3}"/>
              </a:ext>
            </a:extLst>
          </p:cNvPr>
          <p:cNvPicPr>
            <a:picLocks noChangeAspect="1"/>
          </p:cNvPicPr>
          <p:nvPr/>
        </p:nvPicPr>
        <p:blipFill>
          <a:blip r:embed="rId3"/>
          <a:stretch>
            <a:fillRect/>
          </a:stretch>
        </p:blipFill>
        <p:spPr>
          <a:xfrm>
            <a:off x="1038922" y="1590384"/>
            <a:ext cx="5720316" cy="3943413"/>
          </a:xfrm>
          <a:prstGeom prst="rect">
            <a:avLst/>
          </a:prstGeom>
        </p:spPr>
      </p:pic>
    </p:spTree>
    <p:extLst>
      <p:ext uri="{BB962C8B-B14F-4D97-AF65-F5344CB8AC3E}">
        <p14:creationId xmlns:p14="http://schemas.microsoft.com/office/powerpoint/2010/main" val="26352034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4F7F-5D58-49DD-808E-32F9FEEF535C}"/>
              </a:ext>
            </a:extLst>
          </p:cNvPr>
          <p:cNvSpPr>
            <a:spLocks noGrp="1"/>
          </p:cNvSpPr>
          <p:nvPr>
            <p:ph type="title"/>
          </p:nvPr>
        </p:nvSpPr>
        <p:spPr/>
        <p:txBody>
          <a:bodyPr/>
          <a:lstStyle/>
          <a:p>
            <a:r>
              <a:rPr lang="en-US" dirty="0"/>
              <a:t>More</a:t>
            </a:r>
          </a:p>
        </p:txBody>
      </p:sp>
      <p:sp>
        <p:nvSpPr>
          <p:cNvPr id="3" name="Content Placeholder 2">
            <a:extLst>
              <a:ext uri="{FF2B5EF4-FFF2-40B4-BE49-F238E27FC236}">
                <a16:creationId xmlns:a16="http://schemas.microsoft.com/office/drawing/2014/main" id="{00BCC3C4-55B4-4CB8-9E5E-8AB3F3779F5E}"/>
              </a:ext>
            </a:extLst>
          </p:cNvPr>
          <p:cNvSpPr>
            <a:spLocks noGrp="1"/>
          </p:cNvSpPr>
          <p:nvPr>
            <p:ph idx="1"/>
          </p:nvPr>
        </p:nvSpPr>
        <p:spPr/>
        <p:txBody>
          <a:bodyPr>
            <a:normAutofit/>
          </a:bodyPr>
          <a:lstStyle/>
          <a:p>
            <a:pPr fontAlgn="base"/>
            <a:r>
              <a:rPr lang="en-US" b="1" dirty="0"/>
              <a:t>China’s Social Credit System: A Mark of Progress or a Threat to Privacy? </a:t>
            </a:r>
            <a:r>
              <a:rPr lang="en-US" u="sng" dirty="0">
                <a:hlinkClick r:id="rId2"/>
              </a:rPr>
              <a:t>https://piie.com/publications/policy-briefs/chinas-social-credit-system-mark-progress-or-threat-privacy</a:t>
            </a:r>
            <a:r>
              <a:rPr lang="en-US" dirty="0"/>
              <a:t> </a:t>
            </a:r>
            <a:endParaRPr lang="en-US" b="1" dirty="0"/>
          </a:p>
          <a:p>
            <a:pPr fontAlgn="base"/>
            <a:r>
              <a:rPr lang="en-US" b="1" dirty="0"/>
              <a:t>Open Badges. </a:t>
            </a:r>
            <a:r>
              <a:rPr lang="en-US" dirty="0"/>
              <a:t>General information page about badges. </a:t>
            </a:r>
            <a:r>
              <a:rPr lang="en-US" u="sng" dirty="0">
                <a:hlinkClick r:id="rId3"/>
              </a:rPr>
              <a:t>https://openbadges.org/</a:t>
            </a:r>
            <a:r>
              <a:rPr lang="en-US" dirty="0"/>
              <a:t> </a:t>
            </a:r>
            <a:endParaRPr lang="en-US" b="1" dirty="0"/>
          </a:p>
          <a:p>
            <a:pPr fontAlgn="base"/>
            <a:r>
              <a:rPr lang="en-US" b="1" dirty="0"/>
              <a:t>An Experience API for learning everywhere (also in virtual worlds). </a:t>
            </a:r>
            <a:r>
              <a:rPr lang="en-US" dirty="0"/>
              <a:t>Roland Legrand. </a:t>
            </a:r>
            <a:r>
              <a:rPr lang="en-US" u="sng" dirty="0">
                <a:hlinkClick r:id="rId4"/>
              </a:rPr>
              <a:t>https://www.mixedrealities.com/2018/10/25/an-experience-api-for-learning-everywhere-also-in-virtual-worlds/</a:t>
            </a:r>
            <a:r>
              <a:rPr lang="en-US" dirty="0"/>
              <a:t> </a:t>
            </a:r>
            <a:endParaRPr lang="en-US" b="1" dirty="0"/>
          </a:p>
          <a:p>
            <a:r>
              <a:rPr lang="en-US" b="1" dirty="0"/>
              <a:t>2018 Technical Report on </a:t>
            </a:r>
            <a:r>
              <a:rPr lang="en-US" b="1" dirty="0" err="1"/>
              <a:t>xAPI</a:t>
            </a:r>
            <a:r>
              <a:rPr lang="en-US" b="1" dirty="0"/>
              <a:t>. </a:t>
            </a:r>
            <a:r>
              <a:rPr lang="en-US" dirty="0"/>
              <a:t>IEEE LTSC </a:t>
            </a:r>
            <a:r>
              <a:rPr lang="en-US" dirty="0" err="1"/>
              <a:t>TAGxAPI</a:t>
            </a:r>
            <a:r>
              <a:rPr lang="en-US" dirty="0"/>
              <a:t>. </a:t>
            </a:r>
            <a:r>
              <a:rPr lang="en-US" u="sng" dirty="0">
                <a:hlinkClick r:id="rId5"/>
              </a:rPr>
              <a:t>https://www.tagxapi.org/ieee-technical-report/</a:t>
            </a:r>
            <a:r>
              <a:rPr lang="en-US" dirty="0"/>
              <a:t> </a:t>
            </a:r>
          </a:p>
        </p:txBody>
      </p:sp>
    </p:spTree>
    <p:extLst>
      <p:ext uri="{BB962C8B-B14F-4D97-AF65-F5344CB8AC3E}">
        <p14:creationId xmlns:p14="http://schemas.microsoft.com/office/powerpoint/2010/main" val="145841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3560DF-2344-412A-A795-96D581E63901}"/>
              </a:ext>
            </a:extLst>
          </p:cNvPr>
          <p:cNvPicPr>
            <a:picLocks noChangeAspect="1"/>
          </p:cNvPicPr>
          <p:nvPr/>
        </p:nvPicPr>
        <p:blipFill rotWithShape="1">
          <a:blip r:embed="rId2"/>
          <a:srcRect l="8767" r="6918" b="2"/>
          <a:stretch/>
        </p:blipFill>
        <p:spPr>
          <a:xfrm>
            <a:off x="7050889" y="2072273"/>
            <a:ext cx="3805553" cy="3204511"/>
          </a:xfrm>
          <a:prstGeom prst="rect">
            <a:avLst/>
          </a:prstGeom>
        </p:spPr>
      </p:pic>
      <p:sp>
        <p:nvSpPr>
          <p:cNvPr id="3" name="Content Placeholder 2">
            <a:extLst>
              <a:ext uri="{FF2B5EF4-FFF2-40B4-BE49-F238E27FC236}">
                <a16:creationId xmlns:a16="http://schemas.microsoft.com/office/drawing/2014/main" id="{520E2EF7-E388-456F-814B-4D62643660D0}"/>
              </a:ext>
            </a:extLst>
          </p:cNvPr>
          <p:cNvSpPr>
            <a:spLocks noGrp="1"/>
          </p:cNvSpPr>
          <p:nvPr>
            <p:ph idx="1"/>
          </p:nvPr>
        </p:nvSpPr>
        <p:spPr>
          <a:xfrm>
            <a:off x="1232064" y="2072273"/>
            <a:ext cx="5599916" cy="4261620"/>
          </a:xfrm>
        </p:spPr>
        <p:txBody>
          <a:bodyPr>
            <a:normAutofit/>
          </a:bodyPr>
          <a:lstStyle/>
          <a:p>
            <a:r>
              <a:rPr lang="en-US" sz="2000" dirty="0"/>
              <a:t>Open Pedagogy – Using OER to Chane How We Teach – Heather Ross </a:t>
            </a:r>
            <a:r>
              <a:rPr lang="en-US" sz="2000" dirty="0">
                <a:hlinkClick r:id="rId3"/>
              </a:rPr>
              <a:t>https://words.usask.ca/gmcte/2016/09/26/open-pedagogy-using-oer-to-change-how-we-teach/</a:t>
            </a:r>
            <a:r>
              <a:rPr lang="en-US" sz="2000" dirty="0"/>
              <a:t> </a:t>
            </a:r>
          </a:p>
          <a:p>
            <a:r>
              <a:rPr lang="en-US" sz="2000" dirty="0"/>
              <a:t>Open Education, Open Questions – Catherine Cronin  </a:t>
            </a:r>
            <a:r>
              <a:rPr lang="en-US" sz="2000" dirty="0">
                <a:hlinkClick r:id="rId4"/>
              </a:rPr>
              <a:t>https://er.educause.edu/articles/2017/10/open-education-open-questions</a:t>
            </a:r>
            <a:r>
              <a:rPr lang="en-US" sz="2000" dirty="0"/>
              <a:t> </a:t>
            </a:r>
          </a:p>
          <a:p>
            <a:pPr marL="342900" lvl="1" indent="0">
              <a:buNone/>
            </a:pPr>
            <a:r>
              <a:rPr lang="en-US" sz="2800" dirty="0"/>
              <a:t>“The use of open practices by learners and educators is complex, personal, and contextual; it is also continually negotiated.”</a:t>
            </a:r>
          </a:p>
          <a:p>
            <a:endParaRPr lang="en-US" sz="1500" dirty="0"/>
          </a:p>
        </p:txBody>
      </p:sp>
      <p:sp>
        <p:nvSpPr>
          <p:cNvPr id="5" name="Rectangle 4">
            <a:extLst>
              <a:ext uri="{FF2B5EF4-FFF2-40B4-BE49-F238E27FC236}">
                <a16:creationId xmlns:a16="http://schemas.microsoft.com/office/drawing/2014/main" id="{4AFB9784-9A3E-4E2F-BF34-B67F37C8D7CC}"/>
              </a:ext>
            </a:extLst>
          </p:cNvPr>
          <p:cNvSpPr/>
          <p:nvPr/>
        </p:nvSpPr>
        <p:spPr>
          <a:xfrm>
            <a:off x="1227775" y="1000643"/>
            <a:ext cx="7531805" cy="769441"/>
          </a:xfrm>
          <a:prstGeom prst="rect">
            <a:avLst/>
          </a:prstGeom>
        </p:spPr>
        <p:txBody>
          <a:bodyPr wrap="none">
            <a:spAutoFit/>
          </a:bodyPr>
          <a:lstStyle/>
          <a:p>
            <a:r>
              <a:rPr lang="en-US" sz="4400" dirty="0"/>
              <a:t>Open Resources, Open Teaching</a:t>
            </a:r>
          </a:p>
        </p:txBody>
      </p:sp>
    </p:spTree>
    <p:extLst>
      <p:ext uri="{BB962C8B-B14F-4D97-AF65-F5344CB8AC3E}">
        <p14:creationId xmlns:p14="http://schemas.microsoft.com/office/powerpoint/2010/main" val="13675898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751D-405A-45CF-878E-AA750D9D64FE}"/>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EB5DA5BB-6641-45EE-86EA-132457F196A0}"/>
              </a:ext>
            </a:extLst>
          </p:cNvPr>
          <p:cNvSpPr>
            <a:spLocks noGrp="1"/>
          </p:cNvSpPr>
          <p:nvPr>
            <p:ph idx="1"/>
          </p:nvPr>
        </p:nvSpPr>
        <p:spPr/>
        <p:txBody>
          <a:bodyPr/>
          <a:lstStyle/>
          <a:p>
            <a:pPr marL="0" indent="0">
              <a:buNone/>
            </a:pPr>
            <a:r>
              <a:rPr lang="en-CA" b="1" dirty="0"/>
              <a:t>Instructions</a:t>
            </a:r>
            <a:endParaRPr lang="en-CA" dirty="0">
              <a:effectLst/>
            </a:endParaRPr>
          </a:p>
          <a:p>
            <a:pPr fontAlgn="base"/>
            <a:r>
              <a:rPr lang="en-CA" dirty="0"/>
              <a:t>If you have internet access, create a free account on a Badge service (</a:t>
            </a:r>
            <a:r>
              <a:rPr lang="en-CA" u="sng" dirty="0">
                <a:hlinkClick r:id="rId2"/>
              </a:rPr>
              <a:t>https://badgr.com/</a:t>
            </a:r>
            <a:r>
              <a:rPr lang="en-CA" dirty="0"/>
              <a:t> , </a:t>
            </a:r>
            <a:r>
              <a:rPr lang="en-CA" u="sng" dirty="0">
                <a:hlinkClick r:id="rId3"/>
              </a:rPr>
              <a:t>https://www.openbadges.me/</a:t>
            </a:r>
            <a:r>
              <a:rPr lang="en-CA" dirty="0"/>
              <a:t> , </a:t>
            </a:r>
            <a:r>
              <a:rPr lang="en-CA" u="sng" dirty="0">
                <a:hlinkClick r:id="rId4"/>
              </a:rPr>
              <a:t>https://openbadgefactory.com/</a:t>
            </a:r>
            <a:r>
              <a:rPr lang="en-CA" dirty="0"/>
              <a:t> ). Otherwise, use this space to design your badge, clearly identifying different data elements:</a:t>
            </a:r>
          </a:p>
          <a:p>
            <a:pPr lvl="1" fontAlgn="base"/>
            <a:r>
              <a:rPr lang="en-CA" dirty="0"/>
              <a:t>create a badge and give it a name, criteria, design</a:t>
            </a:r>
          </a:p>
          <a:p>
            <a:pPr lvl="1" fontAlgn="base"/>
            <a:r>
              <a:rPr lang="en-CA" dirty="0"/>
              <a:t>award it to yourself or describe how it would be awarded.</a:t>
            </a:r>
          </a:p>
          <a:p>
            <a:pPr lvl="1" fontAlgn="base"/>
            <a:r>
              <a:rPr lang="en-CA" dirty="0"/>
              <a:t>use a blog post on your blog as the 'evidence' for awarding yourself the badge</a:t>
            </a:r>
          </a:p>
          <a:p>
            <a:pPr lvl="1" fontAlgn="base"/>
            <a:r>
              <a:rPr lang="en-CA" dirty="0"/>
              <a:t>place the badge on the blog post.</a:t>
            </a:r>
          </a:p>
          <a:p>
            <a:endParaRPr lang="en-US" dirty="0"/>
          </a:p>
        </p:txBody>
      </p:sp>
    </p:spTree>
    <p:extLst>
      <p:ext uri="{BB962C8B-B14F-4D97-AF65-F5344CB8AC3E}">
        <p14:creationId xmlns:p14="http://schemas.microsoft.com/office/powerpoint/2010/main" val="16703539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0C33-D93D-4AD4-9DD6-A351F558642C}"/>
              </a:ext>
            </a:extLst>
          </p:cNvPr>
          <p:cNvSpPr>
            <a:spLocks noGrp="1"/>
          </p:cNvSpPr>
          <p:nvPr>
            <p:ph type="title"/>
          </p:nvPr>
        </p:nvSpPr>
        <p:spPr/>
        <p:txBody>
          <a:bodyPr/>
          <a:lstStyle/>
          <a:p>
            <a:r>
              <a:rPr lang="en-US" dirty="0"/>
              <a:t>Community</a:t>
            </a:r>
          </a:p>
        </p:txBody>
      </p:sp>
      <p:pic>
        <p:nvPicPr>
          <p:cNvPr id="4" name="Content Placeholder 3">
            <a:extLst>
              <a:ext uri="{FF2B5EF4-FFF2-40B4-BE49-F238E27FC236}">
                <a16:creationId xmlns:a16="http://schemas.microsoft.com/office/drawing/2014/main" id="{5BE6957D-872E-4E4C-B7DF-DB57B14AD261}"/>
              </a:ext>
            </a:extLst>
          </p:cNvPr>
          <p:cNvPicPr>
            <a:picLocks noGrp="1" noChangeAspect="1"/>
          </p:cNvPicPr>
          <p:nvPr>
            <p:ph idx="1"/>
          </p:nvPr>
        </p:nvPicPr>
        <p:blipFill>
          <a:blip r:embed="rId2"/>
          <a:stretch>
            <a:fillRect/>
          </a:stretch>
        </p:blipFill>
        <p:spPr>
          <a:xfrm>
            <a:off x="2681146" y="1825625"/>
            <a:ext cx="6829708" cy="4351338"/>
          </a:xfrm>
          <a:prstGeom prst="rect">
            <a:avLst/>
          </a:prstGeom>
        </p:spPr>
      </p:pic>
    </p:spTree>
    <p:extLst>
      <p:ext uri="{BB962C8B-B14F-4D97-AF65-F5344CB8AC3E}">
        <p14:creationId xmlns:p14="http://schemas.microsoft.com/office/powerpoint/2010/main" val="38842585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857" y="828001"/>
            <a:ext cx="4436269" cy="513554"/>
          </a:xfrm>
        </p:spPr>
        <p:txBody>
          <a:bodyPr>
            <a:normAutofit fontScale="90000"/>
          </a:bodyPr>
          <a:lstStyle/>
          <a:p>
            <a:r>
              <a:rPr lang="en-CA" dirty="0"/>
              <a:t>Community</a:t>
            </a:r>
          </a:p>
        </p:txBody>
      </p:sp>
      <p:sp>
        <p:nvSpPr>
          <p:cNvPr id="9" name="TextBox 8"/>
          <p:cNvSpPr txBox="1"/>
          <p:nvPr/>
        </p:nvSpPr>
        <p:spPr>
          <a:xfrm>
            <a:off x="1256857" y="1299957"/>
            <a:ext cx="9274692" cy="923330"/>
          </a:xfrm>
          <a:prstGeom prst="rect">
            <a:avLst/>
          </a:prstGeom>
          <a:noFill/>
        </p:spPr>
        <p:txBody>
          <a:bodyPr wrap="square" rtlCol="0">
            <a:spAutoFit/>
          </a:bodyPr>
          <a:lstStyle/>
          <a:p>
            <a:r>
              <a:rPr lang="en-CA" dirty="0"/>
              <a:t>The fundamental challenge to community is to make decisions on matters affecting everybody while leaving to individuals, companies and institutions those matters not effectively managed by consensus.</a:t>
            </a:r>
            <a:endParaRPr lang="en-CA" sz="800" dirty="0">
              <a:effectLst/>
            </a:endParaRPr>
          </a:p>
        </p:txBody>
      </p:sp>
      <p:pic>
        <p:nvPicPr>
          <p:cNvPr id="12290" name="Picture 2">
            <a:extLst>
              <a:ext uri="{FF2B5EF4-FFF2-40B4-BE49-F238E27FC236}">
                <a16:creationId xmlns:a16="http://schemas.microsoft.com/office/drawing/2014/main" id="{E8F85272-18D4-4264-8B4F-F1ECC4E78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020" y="2223287"/>
            <a:ext cx="8636738" cy="440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716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The Byzantine Generals Problem</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5E3A412-21C2-47C2-B905-35A43A3BB537}"/>
              </a:ext>
            </a:extLst>
          </p:cNvPr>
          <p:cNvSpPr txBox="1"/>
          <p:nvPr/>
        </p:nvSpPr>
        <p:spPr>
          <a:xfrm>
            <a:off x="8515793" y="1432635"/>
            <a:ext cx="2450805" cy="2246769"/>
          </a:xfrm>
          <a:prstGeom prst="rect">
            <a:avLst/>
          </a:prstGeom>
          <a:noFill/>
        </p:spPr>
        <p:txBody>
          <a:bodyPr wrap="square" rtlCol="0">
            <a:spAutoFit/>
          </a:bodyPr>
          <a:lstStyle/>
          <a:p>
            <a:r>
              <a:rPr lang="en-US" sz="2000" dirty="0"/>
              <a:t>How to find the ‘source of truth’ in a world filled with bad actors and unknown quantities</a:t>
            </a:r>
          </a:p>
          <a:p>
            <a:endParaRPr lang="en-US" sz="2000" dirty="0"/>
          </a:p>
          <a:p>
            <a:r>
              <a:rPr lang="en-US" sz="2000" dirty="0"/>
              <a:t>Trust no one…</a:t>
            </a:r>
          </a:p>
        </p:txBody>
      </p:sp>
      <p:pic>
        <p:nvPicPr>
          <p:cNvPr id="11" name="Picture 10">
            <a:extLst>
              <a:ext uri="{FF2B5EF4-FFF2-40B4-BE49-F238E27FC236}">
                <a16:creationId xmlns:a16="http://schemas.microsoft.com/office/drawing/2014/main" id="{A864B2E8-4062-4479-8F38-22C9A67F35AA}"/>
              </a:ext>
            </a:extLst>
          </p:cNvPr>
          <p:cNvPicPr>
            <a:picLocks noChangeAspect="1"/>
          </p:cNvPicPr>
          <p:nvPr/>
        </p:nvPicPr>
        <p:blipFill>
          <a:blip r:embed="rId2"/>
          <a:stretch>
            <a:fillRect/>
          </a:stretch>
        </p:blipFill>
        <p:spPr>
          <a:xfrm>
            <a:off x="700792" y="1202226"/>
            <a:ext cx="7337999" cy="5118340"/>
          </a:xfrm>
          <a:prstGeom prst="rect">
            <a:avLst/>
          </a:prstGeom>
        </p:spPr>
      </p:pic>
      <p:sp>
        <p:nvSpPr>
          <p:cNvPr id="12" name="Rectangle 11">
            <a:extLst>
              <a:ext uri="{FF2B5EF4-FFF2-40B4-BE49-F238E27FC236}">
                <a16:creationId xmlns:a16="http://schemas.microsoft.com/office/drawing/2014/main" id="{56AC6D4B-E550-49F7-89B2-0B4F461DBFE8}"/>
              </a:ext>
            </a:extLst>
          </p:cNvPr>
          <p:cNvSpPr/>
          <p:nvPr/>
        </p:nvSpPr>
        <p:spPr>
          <a:xfrm>
            <a:off x="6202309" y="6302716"/>
            <a:ext cx="4424288" cy="369332"/>
          </a:xfrm>
          <a:prstGeom prst="rect">
            <a:avLst/>
          </a:prstGeom>
        </p:spPr>
        <p:txBody>
          <a:bodyPr wrap="none">
            <a:spAutoFit/>
          </a:bodyPr>
          <a:lstStyle/>
          <a:p>
            <a:r>
              <a:rPr lang="en-US" dirty="0">
                <a:hlinkClick r:id="rId3"/>
              </a:rPr>
              <a:t>https://slideplayer.com/slide/5163640/</a:t>
            </a:r>
            <a:r>
              <a:rPr lang="en-US" dirty="0"/>
              <a:t> </a:t>
            </a:r>
          </a:p>
        </p:txBody>
      </p:sp>
    </p:spTree>
    <p:extLst>
      <p:ext uri="{BB962C8B-B14F-4D97-AF65-F5344CB8AC3E}">
        <p14:creationId xmlns:p14="http://schemas.microsoft.com/office/powerpoint/2010/main" val="35333891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0373-BD66-4072-A790-2B1D79D3F6EE}"/>
              </a:ext>
            </a:extLst>
          </p:cNvPr>
          <p:cNvSpPr>
            <a:spLocks noGrp="1"/>
          </p:cNvSpPr>
          <p:nvPr>
            <p:ph type="title"/>
          </p:nvPr>
        </p:nvSpPr>
        <p:spPr/>
        <p:txBody>
          <a:bodyPr/>
          <a:lstStyle/>
          <a:p>
            <a:r>
              <a:rPr lang="en-US" sz="4400" kern="1200" dirty="0">
                <a:solidFill>
                  <a:schemeClr val="tx1"/>
                </a:solidFill>
                <a:effectLst/>
                <a:latin typeface="+mj-lt"/>
                <a:ea typeface="+mj-ea"/>
                <a:cs typeface="+mj-cs"/>
              </a:rPr>
              <a:t>Distributed ledgers</a:t>
            </a:r>
            <a:endParaRPr lang="en-US" dirty="0"/>
          </a:p>
        </p:txBody>
      </p:sp>
      <p:sp>
        <p:nvSpPr>
          <p:cNvPr id="3" name="Content Placeholder 2">
            <a:extLst>
              <a:ext uri="{FF2B5EF4-FFF2-40B4-BE49-F238E27FC236}">
                <a16:creationId xmlns:a16="http://schemas.microsoft.com/office/drawing/2014/main" id="{92460062-00D6-4CEC-9432-263665B60855}"/>
              </a:ext>
            </a:extLst>
          </p:cNvPr>
          <p:cNvSpPr>
            <a:spLocks noGrp="1"/>
          </p:cNvSpPr>
          <p:nvPr>
            <p:ph idx="1"/>
          </p:nvPr>
        </p:nvSpPr>
        <p:spPr>
          <a:xfrm>
            <a:off x="838200" y="1825625"/>
            <a:ext cx="4851400" cy="4351338"/>
          </a:xfrm>
        </p:spPr>
        <p:txBody>
          <a:bodyPr/>
          <a:lstStyle/>
          <a:p>
            <a:pPr marL="0" indent="0">
              <a:buNone/>
            </a:pPr>
            <a:r>
              <a:rPr lang="en-US" dirty="0">
                <a:latin typeface="+mj-lt"/>
              </a:rPr>
              <a:t>“A distributed ledger technology (DLT) is a system where we share information and we don’t trust each other individually, but we trust the group as a whole. DLTs allow us to come up with a consensus on the order of transactions and timestamps.”</a:t>
            </a:r>
            <a:endParaRPr lang="en-US" dirty="0">
              <a:effectLst/>
              <a:latin typeface="+mj-lt"/>
            </a:endParaRPr>
          </a:p>
        </p:txBody>
      </p:sp>
      <p:pic>
        <p:nvPicPr>
          <p:cNvPr id="11" name="Picture 10" descr="A close up of a logo&#10;&#10;Description generated with very high confidence">
            <a:extLst>
              <a:ext uri="{FF2B5EF4-FFF2-40B4-BE49-F238E27FC236}">
                <a16:creationId xmlns:a16="http://schemas.microsoft.com/office/drawing/2014/main" id="{F5E7414A-CECF-49AF-AAFD-5E17267695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7046" y="1658144"/>
            <a:ext cx="5166946" cy="4686300"/>
          </a:xfrm>
          <a:prstGeom prst="rect">
            <a:avLst/>
          </a:prstGeom>
        </p:spPr>
      </p:pic>
      <p:sp>
        <p:nvSpPr>
          <p:cNvPr id="12" name="Rectangle 11">
            <a:extLst>
              <a:ext uri="{FF2B5EF4-FFF2-40B4-BE49-F238E27FC236}">
                <a16:creationId xmlns:a16="http://schemas.microsoft.com/office/drawing/2014/main" id="{982F8EBC-79F3-49CB-BF03-E66D59B6FC92}"/>
              </a:ext>
            </a:extLst>
          </p:cNvPr>
          <p:cNvSpPr/>
          <p:nvPr/>
        </p:nvSpPr>
        <p:spPr>
          <a:xfrm>
            <a:off x="838200" y="6344444"/>
            <a:ext cx="7645400" cy="369332"/>
          </a:xfrm>
          <a:prstGeom prst="rect">
            <a:avLst/>
          </a:prstGeom>
        </p:spPr>
        <p:txBody>
          <a:bodyPr wrap="square">
            <a:spAutoFit/>
          </a:bodyPr>
          <a:lstStyle/>
          <a:p>
            <a:r>
              <a:rPr lang="en-US" dirty="0">
                <a:hlinkClick r:id="rId3"/>
              </a:rPr>
              <a:t>https://hackernoon.com/an-overview-of-hashgraph-b0900a1fd7bf</a:t>
            </a:r>
            <a:r>
              <a:rPr lang="en-US" dirty="0"/>
              <a:t> </a:t>
            </a:r>
          </a:p>
        </p:txBody>
      </p:sp>
    </p:spTree>
    <p:extLst>
      <p:ext uri="{BB962C8B-B14F-4D97-AF65-F5344CB8AC3E}">
        <p14:creationId xmlns:p14="http://schemas.microsoft.com/office/powerpoint/2010/main" val="11712525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5B23-397D-4AAF-AA3E-7C9B7DEF6059}"/>
              </a:ext>
            </a:extLst>
          </p:cNvPr>
          <p:cNvSpPr>
            <a:spLocks noGrp="1"/>
          </p:cNvSpPr>
          <p:nvPr>
            <p:ph type="title"/>
          </p:nvPr>
        </p:nvSpPr>
        <p:spPr/>
        <p:txBody>
          <a:bodyPr/>
          <a:lstStyle/>
          <a:p>
            <a:pPr lvl="0"/>
            <a:r>
              <a:rPr lang="en-US" sz="4400" kern="1200" dirty="0">
                <a:solidFill>
                  <a:schemeClr val="tx1"/>
                </a:solidFill>
                <a:effectLst/>
                <a:latin typeface="+mj-lt"/>
                <a:ea typeface="+mj-ea"/>
                <a:cs typeface="+mj-cs"/>
              </a:rPr>
              <a:t>Construction of a blockchain</a:t>
            </a:r>
            <a:endParaRPr lang="en-US" dirty="0"/>
          </a:p>
        </p:txBody>
      </p:sp>
      <p:pic>
        <p:nvPicPr>
          <p:cNvPr id="5" name="Content Placeholder 4" descr="A screenshot of a cell phone&#10;&#10;Description generated with very high confidence">
            <a:extLst>
              <a:ext uri="{FF2B5EF4-FFF2-40B4-BE49-F238E27FC236}">
                <a16:creationId xmlns:a16="http://schemas.microsoft.com/office/drawing/2014/main" id="{FBC249EB-BCD2-4798-8B83-C2795C5FBC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9286" y="1825625"/>
            <a:ext cx="9193428" cy="4351338"/>
          </a:xfrm>
        </p:spPr>
      </p:pic>
      <p:sp>
        <p:nvSpPr>
          <p:cNvPr id="6" name="Rectangle 5">
            <a:extLst>
              <a:ext uri="{FF2B5EF4-FFF2-40B4-BE49-F238E27FC236}">
                <a16:creationId xmlns:a16="http://schemas.microsoft.com/office/drawing/2014/main" id="{BB1380A3-B3B1-46BD-ACFF-8E0592DD9C5F}"/>
              </a:ext>
            </a:extLst>
          </p:cNvPr>
          <p:cNvSpPr/>
          <p:nvPr/>
        </p:nvSpPr>
        <p:spPr>
          <a:xfrm>
            <a:off x="1499286" y="6308209"/>
            <a:ext cx="8216900" cy="369332"/>
          </a:xfrm>
          <a:prstGeom prst="rect">
            <a:avLst/>
          </a:prstGeom>
        </p:spPr>
        <p:txBody>
          <a:bodyPr wrap="square">
            <a:spAutoFit/>
          </a:bodyPr>
          <a:lstStyle/>
          <a:p>
            <a:r>
              <a:rPr lang="en-US" dirty="0">
                <a:hlinkClick r:id="rId3"/>
              </a:rPr>
              <a:t>https://hackernoon.com/how-does-blockchain-technology-work-ceeeee47eaba</a:t>
            </a:r>
            <a:r>
              <a:rPr lang="en-US" dirty="0"/>
              <a:t> </a:t>
            </a:r>
          </a:p>
        </p:txBody>
      </p:sp>
    </p:spTree>
    <p:extLst>
      <p:ext uri="{BB962C8B-B14F-4D97-AF65-F5344CB8AC3E}">
        <p14:creationId xmlns:p14="http://schemas.microsoft.com/office/powerpoint/2010/main" val="33684801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80C0-5D36-48FD-ACD5-CCD00520C63A}"/>
              </a:ext>
            </a:extLst>
          </p:cNvPr>
          <p:cNvSpPr>
            <a:spLocks noGrp="1"/>
          </p:cNvSpPr>
          <p:nvPr>
            <p:ph type="title"/>
          </p:nvPr>
        </p:nvSpPr>
        <p:spPr/>
        <p:txBody>
          <a:bodyPr/>
          <a:lstStyle/>
          <a:p>
            <a:pPr lvl="0"/>
            <a:r>
              <a:rPr lang="en-US" sz="4400" kern="1200" baseline="0" dirty="0">
                <a:solidFill>
                  <a:schemeClr val="tx1"/>
                </a:solidFill>
                <a:effectLst/>
                <a:latin typeface="+mj-lt"/>
                <a:ea typeface="+mj-ea"/>
                <a:cs typeface="+mj-cs"/>
              </a:rPr>
              <a:t>C</a:t>
            </a:r>
            <a:r>
              <a:rPr lang="en-US" sz="4400" kern="1200" dirty="0">
                <a:solidFill>
                  <a:schemeClr val="tx1"/>
                </a:solidFill>
                <a:effectLst/>
                <a:latin typeface="+mj-lt"/>
                <a:ea typeface="+mj-ea"/>
                <a:cs typeface="+mj-cs"/>
              </a:rPr>
              <a:t>onsensus – Proof of Work</a:t>
            </a:r>
            <a:endParaRPr lang="en-US" dirty="0"/>
          </a:p>
        </p:txBody>
      </p:sp>
      <p:sp>
        <p:nvSpPr>
          <p:cNvPr id="3" name="Content Placeholder 2">
            <a:extLst>
              <a:ext uri="{FF2B5EF4-FFF2-40B4-BE49-F238E27FC236}">
                <a16:creationId xmlns:a16="http://schemas.microsoft.com/office/drawing/2014/main" id="{8C921597-78AF-4E00-8409-C75E7468C528}"/>
              </a:ext>
            </a:extLst>
          </p:cNvPr>
          <p:cNvSpPr>
            <a:spLocks noGrp="1"/>
          </p:cNvSpPr>
          <p:nvPr>
            <p:ph idx="1"/>
          </p:nvPr>
        </p:nvSpPr>
        <p:spPr>
          <a:xfrm>
            <a:off x="1041400" y="1825625"/>
            <a:ext cx="3619500" cy="4351338"/>
          </a:xfrm>
        </p:spPr>
        <p:txBody>
          <a:bodyPr/>
          <a:lstStyle/>
          <a:p>
            <a:pPr marL="0" indent="0">
              <a:buNone/>
            </a:pPr>
            <a:r>
              <a:rPr lang="en-US" dirty="0">
                <a:latin typeface="+mj-lt"/>
              </a:rPr>
              <a:t>“The best known and most widely deployed mechanism is of course proof-of-work (aka. Nakamoto consensus). Forks can occur, and are resolved by </a:t>
            </a:r>
            <a:r>
              <a:rPr lang="en-US" dirty="0" err="1">
                <a:latin typeface="+mj-lt"/>
              </a:rPr>
              <a:t>PoW</a:t>
            </a:r>
            <a:r>
              <a:rPr lang="en-US" dirty="0">
                <a:latin typeface="+mj-lt"/>
              </a:rPr>
              <a:t> consensus, which amounts to picking the chain with the most accumulated work.”</a:t>
            </a:r>
          </a:p>
        </p:txBody>
      </p:sp>
      <p:pic>
        <p:nvPicPr>
          <p:cNvPr id="6" name="Picture 5" descr="A close up of a map&#10;&#10;Description generated with high confidence">
            <a:extLst>
              <a:ext uri="{FF2B5EF4-FFF2-40B4-BE49-F238E27FC236}">
                <a16:creationId xmlns:a16="http://schemas.microsoft.com/office/drawing/2014/main" id="{8ADA6262-208A-41CA-926E-74D8ACAD0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276" y="1560513"/>
            <a:ext cx="5524124" cy="4616450"/>
          </a:xfrm>
          <a:prstGeom prst="rect">
            <a:avLst/>
          </a:prstGeom>
        </p:spPr>
      </p:pic>
      <p:sp>
        <p:nvSpPr>
          <p:cNvPr id="7" name="Rectangle 6">
            <a:extLst>
              <a:ext uri="{FF2B5EF4-FFF2-40B4-BE49-F238E27FC236}">
                <a16:creationId xmlns:a16="http://schemas.microsoft.com/office/drawing/2014/main" id="{29F42914-EE17-4360-B496-B8AFE16F6EBF}"/>
              </a:ext>
            </a:extLst>
          </p:cNvPr>
          <p:cNvSpPr/>
          <p:nvPr/>
        </p:nvSpPr>
        <p:spPr>
          <a:xfrm>
            <a:off x="952500" y="6311900"/>
            <a:ext cx="8458200" cy="369332"/>
          </a:xfrm>
          <a:prstGeom prst="rect">
            <a:avLst/>
          </a:prstGeom>
        </p:spPr>
        <p:txBody>
          <a:bodyPr wrap="square">
            <a:spAutoFit/>
          </a:bodyPr>
          <a:lstStyle/>
          <a:p>
            <a:r>
              <a:rPr lang="en-US" dirty="0">
                <a:hlinkClick r:id="rId3"/>
              </a:rPr>
              <a:t>https://blog.acolyer.org/2018/02/12/sok-consensus-in-the-age-of-blockchains/</a:t>
            </a:r>
            <a:r>
              <a:rPr lang="en-US" dirty="0"/>
              <a:t> </a:t>
            </a:r>
          </a:p>
        </p:txBody>
      </p:sp>
    </p:spTree>
    <p:extLst>
      <p:ext uri="{BB962C8B-B14F-4D97-AF65-F5344CB8AC3E}">
        <p14:creationId xmlns:p14="http://schemas.microsoft.com/office/powerpoint/2010/main" val="5177858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Consensus - Alternatives</a:t>
            </a:r>
          </a:p>
        </p:txBody>
      </p:sp>
      <p:pic>
        <p:nvPicPr>
          <p:cNvPr id="8" name="Picture 7">
            <a:extLst>
              <a:ext uri="{FF2B5EF4-FFF2-40B4-BE49-F238E27FC236}">
                <a16:creationId xmlns:a16="http://schemas.microsoft.com/office/drawing/2014/main" id="{D54BC644-E580-45AC-AD42-BB83DA25F77C}"/>
              </a:ext>
            </a:extLst>
          </p:cNvPr>
          <p:cNvPicPr>
            <a:picLocks noChangeAspect="1"/>
          </p:cNvPicPr>
          <p:nvPr/>
        </p:nvPicPr>
        <p:blipFill>
          <a:blip r:embed="rId3"/>
          <a:stretch>
            <a:fillRect/>
          </a:stretch>
        </p:blipFill>
        <p:spPr>
          <a:xfrm>
            <a:off x="862272" y="2038467"/>
            <a:ext cx="4495987" cy="3406051"/>
          </a:xfrm>
          <a:prstGeom prst="rect">
            <a:avLst/>
          </a:prstGeom>
        </p:spPr>
      </p:pic>
      <p:sp>
        <p:nvSpPr>
          <p:cNvPr id="10" name="Rectangle 9">
            <a:extLst>
              <a:ext uri="{FF2B5EF4-FFF2-40B4-BE49-F238E27FC236}">
                <a16:creationId xmlns:a16="http://schemas.microsoft.com/office/drawing/2014/main" id="{334DFFDF-9993-485E-AB0A-2E74D75A6979}"/>
              </a:ext>
            </a:extLst>
          </p:cNvPr>
          <p:cNvSpPr/>
          <p:nvPr/>
        </p:nvSpPr>
        <p:spPr>
          <a:xfrm>
            <a:off x="6472658" y="1884514"/>
            <a:ext cx="4857070" cy="3139321"/>
          </a:xfrm>
          <a:prstGeom prst="rect">
            <a:avLst/>
          </a:prstGeom>
        </p:spPr>
        <p:txBody>
          <a:bodyPr wrap="square">
            <a:spAutoFit/>
          </a:bodyPr>
          <a:lstStyle/>
          <a:p>
            <a:r>
              <a:rPr lang="en-US" dirty="0">
                <a:hlinkClick r:id="rId4"/>
              </a:rPr>
              <a:t>https://www.deviantart.com/azza1070/art/Blockchain-Protocols-PoB-PoW-PoS-PoI-PoC-PoA-734159319</a:t>
            </a:r>
            <a:r>
              <a:rPr lang="en-US" dirty="0"/>
              <a:t> </a:t>
            </a:r>
          </a:p>
          <a:p>
            <a:endParaRPr lang="en-US" dirty="0"/>
          </a:p>
          <a:p>
            <a:r>
              <a:rPr lang="en-US" b="1" dirty="0" err="1"/>
              <a:t>ConsensusPedia</a:t>
            </a:r>
            <a:r>
              <a:rPr lang="en-US" b="1" dirty="0"/>
              <a:t>: An Encyclopedia of 30 Consensus Algorithms</a:t>
            </a:r>
            <a:r>
              <a:rPr lang="en-US" dirty="0"/>
              <a:t>. Consensus algorithms are the basis of all the blockchains/DAGs. </a:t>
            </a:r>
            <a:r>
              <a:rPr lang="en-US" u="sng" dirty="0">
                <a:hlinkClick r:id="rId5"/>
              </a:rPr>
              <a:t>https://hackernoon.com/consensuspedia-an-encyclopedia-of-29-consensus-algorithms-e9c4b4b7d08f</a:t>
            </a:r>
            <a:r>
              <a:rPr lang="en-US" dirty="0"/>
              <a:t> </a:t>
            </a:r>
          </a:p>
          <a:p>
            <a:endParaRPr lang="en-US" dirty="0"/>
          </a:p>
        </p:txBody>
      </p:sp>
    </p:spTree>
    <p:extLst>
      <p:ext uri="{BB962C8B-B14F-4D97-AF65-F5344CB8AC3E}">
        <p14:creationId xmlns:p14="http://schemas.microsoft.com/office/powerpoint/2010/main" val="16722701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94FB-3C85-4379-874D-BD208E5F8148}"/>
              </a:ext>
            </a:extLst>
          </p:cNvPr>
          <p:cNvSpPr>
            <a:spLocks noGrp="1"/>
          </p:cNvSpPr>
          <p:nvPr>
            <p:ph type="title"/>
          </p:nvPr>
        </p:nvSpPr>
        <p:spPr/>
        <p:txBody>
          <a:bodyPr/>
          <a:lstStyle/>
          <a:p>
            <a:r>
              <a:rPr lang="en-US" dirty="0"/>
              <a:t>Blockchain-based protocol for autonomous business activity</a:t>
            </a:r>
          </a:p>
        </p:txBody>
      </p:sp>
      <p:sp>
        <p:nvSpPr>
          <p:cNvPr id="3" name="Content Placeholder 2">
            <a:extLst>
              <a:ext uri="{FF2B5EF4-FFF2-40B4-BE49-F238E27FC236}">
                <a16:creationId xmlns:a16="http://schemas.microsoft.com/office/drawing/2014/main" id="{BE98CA89-FA09-4439-A3D6-81A5217328CF}"/>
              </a:ext>
            </a:extLst>
          </p:cNvPr>
          <p:cNvSpPr>
            <a:spLocks noGrp="1"/>
          </p:cNvSpPr>
          <p:nvPr>
            <p:ph idx="1"/>
          </p:nvPr>
        </p:nvSpPr>
        <p:spPr>
          <a:xfrm>
            <a:off x="5980814" y="1756513"/>
            <a:ext cx="5553740" cy="4351338"/>
          </a:xfrm>
        </p:spPr>
        <p:txBody>
          <a:bodyPr>
            <a:normAutofit/>
          </a:bodyPr>
          <a:lstStyle/>
          <a:p>
            <a:pPr marL="0" indent="0">
              <a:buNone/>
            </a:pPr>
            <a:r>
              <a:rPr lang="en-US" dirty="0"/>
              <a:t>Example</a:t>
            </a:r>
          </a:p>
          <a:p>
            <a:r>
              <a:rPr lang="en-US" dirty="0"/>
              <a:t>Typical work scenario of Drone Employee. Dashed arrows indicate waiting of contract appearance. A set of all contracts in the network are integrated into decentralized market block.</a:t>
            </a:r>
          </a:p>
          <a:p>
            <a:endParaRPr lang="en-US" dirty="0"/>
          </a:p>
        </p:txBody>
      </p:sp>
      <p:pic>
        <p:nvPicPr>
          <p:cNvPr id="4" name="Picture 3">
            <a:extLst>
              <a:ext uri="{FF2B5EF4-FFF2-40B4-BE49-F238E27FC236}">
                <a16:creationId xmlns:a16="http://schemas.microsoft.com/office/drawing/2014/main" id="{7B34C95D-3E44-4AC0-9C0F-DE7433191F36}"/>
              </a:ext>
            </a:extLst>
          </p:cNvPr>
          <p:cNvPicPr>
            <a:picLocks noChangeAspect="1"/>
          </p:cNvPicPr>
          <p:nvPr/>
        </p:nvPicPr>
        <p:blipFill>
          <a:blip r:embed="rId3"/>
          <a:stretch>
            <a:fillRect/>
          </a:stretch>
        </p:blipFill>
        <p:spPr>
          <a:xfrm>
            <a:off x="939438" y="1947900"/>
            <a:ext cx="4802144" cy="2858864"/>
          </a:xfrm>
          <a:prstGeom prst="rect">
            <a:avLst/>
          </a:prstGeom>
        </p:spPr>
      </p:pic>
      <p:sp>
        <p:nvSpPr>
          <p:cNvPr id="5" name="Rectangle 4">
            <a:extLst>
              <a:ext uri="{FF2B5EF4-FFF2-40B4-BE49-F238E27FC236}">
                <a16:creationId xmlns:a16="http://schemas.microsoft.com/office/drawing/2014/main" id="{D1BBC653-821F-415F-8B42-19FB6FAFE1C2}"/>
              </a:ext>
            </a:extLst>
          </p:cNvPr>
          <p:cNvSpPr/>
          <p:nvPr/>
        </p:nvSpPr>
        <p:spPr>
          <a:xfrm>
            <a:off x="1006548" y="5422628"/>
            <a:ext cx="10614837" cy="830997"/>
          </a:xfrm>
          <a:prstGeom prst="rect">
            <a:avLst/>
          </a:prstGeom>
        </p:spPr>
        <p:txBody>
          <a:bodyPr wrap="square">
            <a:spAutoFit/>
          </a:bodyPr>
          <a:lstStyle/>
          <a:p>
            <a:r>
              <a:rPr lang="en-US" sz="1600" i="1" dirty="0"/>
              <a:t>Blockchain-based protocol of autonomous business activity for multi-agent systems consisting of UAVs</a:t>
            </a:r>
            <a:r>
              <a:rPr lang="en-US" sz="1600" dirty="0"/>
              <a:t>. Available from: </a:t>
            </a:r>
            <a:r>
              <a:rPr lang="en-US" sz="1600" dirty="0">
                <a:hlinkClick r:id="rId4"/>
              </a:rPr>
              <a:t>https://www.researchgate.net/publication/325451400_Blockchain-based_protocol_of_autonomous_business_activity_for_multi-agent_systems_consisting_of_UAVs</a:t>
            </a:r>
            <a:r>
              <a:rPr lang="en-US" sz="1600" dirty="0"/>
              <a:t> [accessed Apr 28 2019].</a:t>
            </a:r>
          </a:p>
        </p:txBody>
      </p:sp>
    </p:spTree>
    <p:extLst>
      <p:ext uri="{BB962C8B-B14F-4D97-AF65-F5344CB8AC3E}">
        <p14:creationId xmlns:p14="http://schemas.microsoft.com/office/powerpoint/2010/main" val="36708095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A6FE-4CBB-4E0C-80B8-58676778BBC4}"/>
              </a:ext>
            </a:extLst>
          </p:cNvPr>
          <p:cNvSpPr>
            <a:spLocks noGrp="1"/>
          </p:cNvSpPr>
          <p:nvPr>
            <p:ph type="title"/>
          </p:nvPr>
        </p:nvSpPr>
        <p:spPr/>
        <p:txBody>
          <a:bodyPr/>
          <a:lstStyle/>
          <a:p>
            <a:pPr lvl="0"/>
            <a:r>
              <a:rPr lang="en-US" sz="4400" kern="1200" dirty="0">
                <a:solidFill>
                  <a:schemeClr val="tx1"/>
                </a:solidFill>
                <a:effectLst/>
                <a:latin typeface="+mj-lt"/>
                <a:ea typeface="+mj-ea"/>
                <a:cs typeface="+mj-cs"/>
              </a:rPr>
              <a:t>Truffle (NRC example)</a:t>
            </a:r>
            <a:endParaRPr lang="en-US" dirty="0"/>
          </a:p>
        </p:txBody>
      </p:sp>
      <p:sp>
        <p:nvSpPr>
          <p:cNvPr id="3" name="Content Placeholder 2">
            <a:extLst>
              <a:ext uri="{FF2B5EF4-FFF2-40B4-BE49-F238E27FC236}">
                <a16:creationId xmlns:a16="http://schemas.microsoft.com/office/drawing/2014/main" id="{FBF98F8E-B436-4049-A14D-043D5DCADC4A}"/>
              </a:ext>
            </a:extLst>
          </p:cNvPr>
          <p:cNvSpPr>
            <a:spLocks noGrp="1"/>
          </p:cNvSpPr>
          <p:nvPr>
            <p:ph idx="1"/>
          </p:nvPr>
        </p:nvSpPr>
        <p:spPr>
          <a:xfrm>
            <a:off x="838200" y="1825625"/>
            <a:ext cx="5782519" cy="4351338"/>
          </a:xfrm>
        </p:spPr>
        <p:txBody>
          <a:bodyPr/>
          <a:lstStyle/>
          <a:p>
            <a:pPr lvl="0"/>
            <a:r>
              <a:rPr lang="en-US" dirty="0"/>
              <a:t> a development framework for Ethereum - </a:t>
            </a:r>
            <a:r>
              <a:rPr lang="en-US" sz="2000" u="sng" dirty="0">
                <a:hlinkClick r:id="rId2"/>
              </a:rPr>
              <a:t>http://truffleframework.com/</a:t>
            </a:r>
            <a:r>
              <a:rPr lang="en-US" dirty="0"/>
              <a:t> </a:t>
            </a:r>
          </a:p>
          <a:p>
            <a:pPr lvl="1" fontAlgn="base"/>
            <a:r>
              <a:rPr lang="en-US" dirty="0"/>
              <a:t>Truffle takes care of managing your contract artifacts so you don't have to.  </a:t>
            </a:r>
          </a:p>
          <a:p>
            <a:pPr lvl="1" fontAlgn="base"/>
            <a:r>
              <a:rPr lang="en-US" dirty="0"/>
              <a:t>Ganache - </a:t>
            </a:r>
            <a:r>
              <a:rPr lang="en-US" u="sng" dirty="0">
                <a:hlinkClick r:id="rId3"/>
              </a:rPr>
              <a:t>https://truffleframework.com/ganache</a:t>
            </a:r>
            <a:r>
              <a:rPr lang="en-US" dirty="0"/>
              <a:t> - one-click blockchain</a:t>
            </a:r>
          </a:p>
          <a:p>
            <a:pPr lvl="1" fontAlgn="base"/>
            <a:r>
              <a:rPr lang="en-US" dirty="0"/>
              <a:t>Drizzle- A collection of front-end libraries that make writing </a:t>
            </a:r>
            <a:r>
              <a:rPr lang="en-US" dirty="0" err="1"/>
              <a:t>dapp</a:t>
            </a:r>
            <a:r>
              <a:rPr lang="en-US" dirty="0"/>
              <a:t> user interfaces easier and more predictable. </a:t>
            </a:r>
          </a:p>
          <a:p>
            <a:pPr lvl="0"/>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89853E66-A066-49C1-981C-6120E80FD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504" y="1946416"/>
            <a:ext cx="4668803" cy="3505261"/>
          </a:xfrm>
          <a:prstGeom prst="rect">
            <a:avLst/>
          </a:prstGeom>
        </p:spPr>
      </p:pic>
      <p:sp>
        <p:nvSpPr>
          <p:cNvPr id="6" name="Rectangle 5">
            <a:extLst>
              <a:ext uri="{FF2B5EF4-FFF2-40B4-BE49-F238E27FC236}">
                <a16:creationId xmlns:a16="http://schemas.microsoft.com/office/drawing/2014/main" id="{F84D4665-A6A9-4A1E-AE88-1B4784BF297B}"/>
              </a:ext>
            </a:extLst>
          </p:cNvPr>
          <p:cNvSpPr/>
          <p:nvPr/>
        </p:nvSpPr>
        <p:spPr>
          <a:xfrm>
            <a:off x="5710177" y="5707405"/>
            <a:ext cx="6096000" cy="646331"/>
          </a:xfrm>
          <a:prstGeom prst="rect">
            <a:avLst/>
          </a:prstGeom>
        </p:spPr>
        <p:txBody>
          <a:bodyPr>
            <a:spAutoFit/>
          </a:bodyPr>
          <a:lstStyle/>
          <a:p>
            <a:r>
              <a:rPr lang="en-US" dirty="0">
                <a:hlinkClick r:id="rId5"/>
              </a:rPr>
              <a:t>https://www.slideshare.net/MartinKppelmann/build-dapps-13-dev-tools</a:t>
            </a:r>
            <a:r>
              <a:rPr lang="en-US" dirty="0"/>
              <a:t> </a:t>
            </a:r>
          </a:p>
        </p:txBody>
      </p:sp>
    </p:spTree>
    <p:extLst>
      <p:ext uri="{BB962C8B-B14F-4D97-AF65-F5344CB8AC3E}">
        <p14:creationId xmlns:p14="http://schemas.microsoft.com/office/powerpoint/2010/main" val="31145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Origins of the MOOC</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319" y="1340485"/>
            <a:ext cx="7186930" cy="412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91376" y="5586294"/>
            <a:ext cx="11500624" cy="1600438"/>
          </a:xfrm>
          <a:prstGeom prst="rect">
            <a:avLst/>
          </a:prstGeom>
        </p:spPr>
        <p:txBody>
          <a:bodyPr wrap="square">
            <a:spAutoFit/>
          </a:bodyPr>
          <a:lstStyle/>
          <a:p>
            <a:r>
              <a:rPr lang="en-CA" sz="2000" dirty="0">
                <a:cs typeface="Arial" panose="020B0604020202020204" pitchFamily="34" charset="0"/>
              </a:rPr>
              <a:t>The idea was to recreate the concept of the 'course of lectures' from the traditional university. Students are responsible for their own education, often forming communities or societies to collaborate. Students would bring in additional resources, contribute to the discussions, and over time, develop their own thoughts and theses.</a:t>
            </a:r>
            <a:br>
              <a:rPr lang="en-CA" dirty="0"/>
            </a:br>
            <a:endParaRPr lang="en-CA" dirty="0"/>
          </a:p>
        </p:txBody>
      </p:sp>
      <p:sp>
        <p:nvSpPr>
          <p:cNvPr id="7" name="Rectangle 6"/>
          <p:cNvSpPr/>
          <p:nvPr/>
        </p:nvSpPr>
        <p:spPr>
          <a:xfrm>
            <a:off x="505522" y="5110568"/>
            <a:ext cx="11277600" cy="174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80889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6">
                    <a:lumMod val="75000"/>
                  </a:schemeClr>
                </a:solidFill>
              </a:rPr>
              <a:t>Big Idea 7</a:t>
            </a:r>
            <a:r>
              <a:rPr lang="en-US" dirty="0"/>
              <a:t>: Community as Consensus</a:t>
            </a:r>
          </a:p>
        </p:txBody>
      </p:sp>
      <p:pic>
        <p:nvPicPr>
          <p:cNvPr id="5" name="Picture 4">
            <a:extLst>
              <a:ext uri="{FF2B5EF4-FFF2-40B4-BE49-F238E27FC236}">
                <a16:creationId xmlns:a16="http://schemas.microsoft.com/office/drawing/2014/main" id="{83411851-F9DF-4919-A513-C3F062CA7755}"/>
              </a:ext>
            </a:extLst>
          </p:cNvPr>
          <p:cNvPicPr>
            <a:picLocks noChangeAspect="1"/>
          </p:cNvPicPr>
          <p:nvPr/>
        </p:nvPicPr>
        <p:blipFill>
          <a:blip r:embed="rId3"/>
          <a:stretch>
            <a:fillRect/>
          </a:stretch>
        </p:blipFill>
        <p:spPr>
          <a:xfrm>
            <a:off x="746202" y="1778283"/>
            <a:ext cx="10699595" cy="4990507"/>
          </a:xfrm>
          <a:prstGeom prst="rect">
            <a:avLst/>
          </a:prstGeom>
        </p:spPr>
      </p:pic>
    </p:spTree>
    <p:extLst>
      <p:ext uri="{BB962C8B-B14F-4D97-AF65-F5344CB8AC3E}">
        <p14:creationId xmlns:p14="http://schemas.microsoft.com/office/powerpoint/2010/main" val="36730496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8057F-2BE0-4632-9B52-D19B3E04A1D4}"/>
              </a:ext>
            </a:extLst>
          </p:cNvPr>
          <p:cNvSpPr>
            <a:spLocks noGrp="1"/>
          </p:cNvSpPr>
          <p:nvPr>
            <p:ph type="title"/>
          </p:nvPr>
        </p:nvSpPr>
        <p:spPr/>
        <p:txBody>
          <a:bodyPr/>
          <a:lstStyle/>
          <a:p>
            <a:r>
              <a:rPr lang="en-US" dirty="0"/>
              <a:t>Creating Community</a:t>
            </a:r>
          </a:p>
        </p:txBody>
      </p:sp>
      <p:sp>
        <p:nvSpPr>
          <p:cNvPr id="3" name="Content Placeholder 2">
            <a:extLst>
              <a:ext uri="{FF2B5EF4-FFF2-40B4-BE49-F238E27FC236}">
                <a16:creationId xmlns:a16="http://schemas.microsoft.com/office/drawing/2014/main" id="{0A442E12-E7D7-457C-9819-70AF35DDC82E}"/>
              </a:ext>
            </a:extLst>
          </p:cNvPr>
          <p:cNvSpPr>
            <a:spLocks noGrp="1"/>
          </p:cNvSpPr>
          <p:nvPr>
            <p:ph idx="1"/>
          </p:nvPr>
        </p:nvSpPr>
        <p:spPr>
          <a:xfrm>
            <a:off x="838200" y="1825625"/>
            <a:ext cx="4813005" cy="4351338"/>
          </a:xfrm>
        </p:spPr>
        <p:txBody>
          <a:bodyPr/>
          <a:lstStyle/>
          <a:p>
            <a:r>
              <a:rPr lang="en-US" dirty="0"/>
              <a:t>The mechanisms we use to interact and reach consensus are what define us as a community…</a:t>
            </a:r>
          </a:p>
          <a:p>
            <a:endParaRPr lang="en-US" dirty="0"/>
          </a:p>
          <a:p>
            <a:r>
              <a:rPr lang="en-US" dirty="0"/>
              <a:t>Is consensus based in work, stake, importance, authority…? What are the </a:t>
            </a:r>
            <a:r>
              <a:rPr lang="en-US" i="1" dirty="0"/>
              <a:t>conditions</a:t>
            </a:r>
            <a:r>
              <a:rPr lang="en-US" dirty="0"/>
              <a:t> for consensus?</a:t>
            </a:r>
          </a:p>
          <a:p>
            <a:endParaRPr lang="en-US" dirty="0"/>
          </a:p>
        </p:txBody>
      </p:sp>
      <p:sp>
        <p:nvSpPr>
          <p:cNvPr id="4" name="Rectangle 3">
            <a:extLst>
              <a:ext uri="{FF2B5EF4-FFF2-40B4-BE49-F238E27FC236}">
                <a16:creationId xmlns:a16="http://schemas.microsoft.com/office/drawing/2014/main" id="{9819D7DF-CB67-4091-B88F-E9C7CFE3856C}"/>
              </a:ext>
            </a:extLst>
          </p:cNvPr>
          <p:cNvSpPr/>
          <p:nvPr/>
        </p:nvSpPr>
        <p:spPr>
          <a:xfrm>
            <a:off x="719469" y="5992297"/>
            <a:ext cx="8201247" cy="369332"/>
          </a:xfrm>
          <a:prstGeom prst="rect">
            <a:avLst/>
          </a:prstGeom>
        </p:spPr>
        <p:txBody>
          <a:bodyPr wrap="square">
            <a:spAutoFit/>
          </a:bodyPr>
          <a:lstStyle/>
          <a:p>
            <a:r>
              <a:rPr lang="en-US" dirty="0" err="1"/>
              <a:t>Paxos</a:t>
            </a:r>
            <a:r>
              <a:rPr lang="en-US" dirty="0"/>
              <a:t>   </a:t>
            </a:r>
            <a:r>
              <a:rPr lang="en-US" dirty="0">
                <a:hlinkClick r:id="rId2"/>
              </a:rPr>
              <a:t>https://en.wikipedia.org/wiki/Paxos_(computer_science)</a:t>
            </a:r>
            <a:r>
              <a:rPr lang="en-US" dirty="0"/>
              <a:t> </a:t>
            </a:r>
          </a:p>
        </p:txBody>
      </p:sp>
    </p:spTree>
    <p:extLst>
      <p:ext uri="{BB962C8B-B14F-4D97-AF65-F5344CB8AC3E}">
        <p14:creationId xmlns:p14="http://schemas.microsoft.com/office/powerpoint/2010/main" val="17163884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7213-2D60-407D-9019-49E1E0C56BE3}"/>
              </a:ext>
            </a:extLst>
          </p:cNvPr>
          <p:cNvSpPr>
            <a:spLocks noGrp="1"/>
          </p:cNvSpPr>
          <p:nvPr>
            <p:ph type="title"/>
          </p:nvPr>
        </p:nvSpPr>
        <p:spPr/>
        <p:txBody>
          <a:bodyPr/>
          <a:lstStyle/>
          <a:p>
            <a:r>
              <a:rPr lang="en-US" dirty="0"/>
              <a:t>More</a:t>
            </a:r>
          </a:p>
        </p:txBody>
      </p:sp>
      <p:sp>
        <p:nvSpPr>
          <p:cNvPr id="3" name="Content Placeholder 2">
            <a:extLst>
              <a:ext uri="{FF2B5EF4-FFF2-40B4-BE49-F238E27FC236}">
                <a16:creationId xmlns:a16="http://schemas.microsoft.com/office/drawing/2014/main" id="{5E2978BA-D916-4120-9961-69CF8603CDEE}"/>
              </a:ext>
            </a:extLst>
          </p:cNvPr>
          <p:cNvSpPr>
            <a:spLocks noGrp="1"/>
          </p:cNvSpPr>
          <p:nvPr>
            <p:ph idx="1"/>
          </p:nvPr>
        </p:nvSpPr>
        <p:spPr/>
        <p:txBody>
          <a:bodyPr>
            <a:normAutofit fontScale="92500"/>
          </a:bodyPr>
          <a:lstStyle/>
          <a:p>
            <a:pPr fontAlgn="base"/>
            <a:r>
              <a:rPr lang="en-US" b="1" dirty="0"/>
              <a:t>Trust, Truth, Consensus and Community on the distributed web</a:t>
            </a:r>
            <a:r>
              <a:rPr lang="en-US" dirty="0"/>
              <a:t> - Jenny Mackness - </a:t>
            </a:r>
            <a:r>
              <a:rPr lang="en-US" u="sng" dirty="0">
                <a:hlinkClick r:id="rId2"/>
              </a:rPr>
              <a:t>https://jennymackness.wordpress.com/2018/12/09/trust-truth-consensus-and-community-on-the-distributed-web/</a:t>
            </a:r>
            <a:r>
              <a:rPr lang="en-US" dirty="0"/>
              <a:t> </a:t>
            </a:r>
          </a:p>
          <a:p>
            <a:pPr fontAlgn="base"/>
            <a:r>
              <a:rPr lang="en-US" b="1" dirty="0"/>
              <a:t>How Does Distributed Consensus Work?</a:t>
            </a:r>
            <a:r>
              <a:rPr lang="en-US" dirty="0"/>
              <a:t> Preethi </a:t>
            </a:r>
            <a:r>
              <a:rPr lang="en-US" dirty="0" err="1"/>
              <a:t>Kasireddy</a:t>
            </a:r>
            <a:r>
              <a:rPr lang="en-US" dirty="0"/>
              <a:t>. Distributed systems and consensus. </a:t>
            </a:r>
            <a:r>
              <a:rPr lang="en-US" u="sng" dirty="0">
                <a:hlinkClick r:id="rId3"/>
              </a:rPr>
              <a:t>https://medium.com/s/story/lets-take-a-crack-at-understanding-distributed-consensus-dad23d0dc95</a:t>
            </a:r>
            <a:r>
              <a:rPr lang="en-US" dirty="0"/>
              <a:t> </a:t>
            </a:r>
          </a:p>
          <a:p>
            <a:pPr fontAlgn="base"/>
            <a:r>
              <a:rPr lang="en-US" b="1" dirty="0"/>
              <a:t>What is Blockchain? </a:t>
            </a:r>
            <a:r>
              <a:rPr lang="en-US" dirty="0"/>
              <a:t>Lucas </a:t>
            </a:r>
            <a:r>
              <a:rPr lang="en-US" dirty="0" err="1"/>
              <a:t>Mostazo</a:t>
            </a:r>
            <a:r>
              <a:rPr lang="en-US" dirty="0"/>
              <a:t>, YouTube. Blockchain explained in plain English. </a:t>
            </a:r>
            <a:r>
              <a:rPr lang="en-US" u="sng" dirty="0">
                <a:hlinkClick r:id="rId4"/>
              </a:rPr>
              <a:t>https://www.youtube.com/watch?v=3xGLc-zz9cA</a:t>
            </a:r>
            <a:r>
              <a:rPr lang="en-US" dirty="0"/>
              <a:t> </a:t>
            </a:r>
          </a:p>
          <a:p>
            <a:pPr fontAlgn="base"/>
            <a:r>
              <a:rPr lang="en-US" b="1" dirty="0"/>
              <a:t>Education Blockchain Market Map</a:t>
            </a:r>
            <a:r>
              <a:rPr lang="en-US" dirty="0"/>
              <a:t>. </a:t>
            </a:r>
            <a:r>
              <a:rPr lang="en-US" dirty="0" err="1"/>
              <a:t>HolonIQ</a:t>
            </a:r>
            <a:r>
              <a:rPr lang="en-US" dirty="0"/>
              <a:t>. </a:t>
            </a:r>
            <a:r>
              <a:rPr lang="en-US" u="sng" dirty="0">
                <a:hlinkClick r:id="rId5"/>
              </a:rPr>
              <a:t>https://www.holoniq.com/blockchain</a:t>
            </a:r>
            <a:r>
              <a:rPr lang="en-US" dirty="0"/>
              <a:t>  </a:t>
            </a:r>
          </a:p>
        </p:txBody>
      </p:sp>
    </p:spTree>
    <p:extLst>
      <p:ext uri="{BB962C8B-B14F-4D97-AF65-F5344CB8AC3E}">
        <p14:creationId xmlns:p14="http://schemas.microsoft.com/office/powerpoint/2010/main" val="6686087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0ACA-6FDC-400E-9B8C-0C4A84E7AEB5}"/>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4F352C23-6D36-4D89-B35B-DF37D88A2E1F}"/>
              </a:ext>
            </a:extLst>
          </p:cNvPr>
          <p:cNvSpPr>
            <a:spLocks noGrp="1"/>
          </p:cNvSpPr>
          <p:nvPr>
            <p:ph idx="1"/>
          </p:nvPr>
        </p:nvSpPr>
        <p:spPr/>
        <p:txBody>
          <a:bodyPr>
            <a:normAutofit fontScale="92500" lnSpcReduction="10000"/>
          </a:bodyPr>
          <a:lstStyle/>
          <a:p>
            <a:pPr marL="0" indent="0">
              <a:buNone/>
            </a:pPr>
            <a:r>
              <a:rPr lang="en-CA" dirty="0"/>
              <a:t>Instructions</a:t>
            </a:r>
            <a:endParaRPr lang="en-CA" dirty="0">
              <a:effectLst/>
            </a:endParaRPr>
          </a:p>
          <a:p>
            <a:pPr fontAlgn="base"/>
            <a:r>
              <a:rPr lang="en-CA" dirty="0"/>
              <a:t>As a community, create an assignment the completion of which denotes being a member of the community. For the purposes of this task, there can only be one community for the entire workshop.</a:t>
            </a:r>
          </a:p>
          <a:p>
            <a:pPr fontAlgn="base"/>
            <a:r>
              <a:rPr lang="en-CA" dirty="0"/>
              <a:t>Use the space above to contain your contribution to the community.</a:t>
            </a:r>
          </a:p>
          <a:p>
            <a:pPr fontAlgn="base"/>
            <a:r>
              <a:rPr lang="en-CA" dirty="0"/>
              <a:t>For each participant, your being a member of the community completes the task.</a:t>
            </a:r>
          </a:p>
          <a:p>
            <a:pPr marL="0" indent="0">
              <a:buNone/>
            </a:pPr>
            <a:br>
              <a:rPr lang="en-CA" dirty="0"/>
            </a:br>
            <a:r>
              <a:rPr lang="en-CA" dirty="0"/>
              <a:t>Note: in the workshop, you will be presented with the ‘Byzantine Generals Problem’ and left to consider how you, as a community of communities, might solve it.</a:t>
            </a:r>
            <a:endParaRPr lang="en-CA" dirty="0">
              <a:effectLst/>
            </a:endParaRPr>
          </a:p>
          <a:p>
            <a:endParaRPr lang="en-US" dirty="0"/>
          </a:p>
        </p:txBody>
      </p:sp>
    </p:spTree>
    <p:extLst>
      <p:ext uri="{BB962C8B-B14F-4D97-AF65-F5344CB8AC3E}">
        <p14:creationId xmlns:p14="http://schemas.microsoft.com/office/powerpoint/2010/main" val="41889341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291A-3B62-4704-A552-1D33F1255E18}"/>
              </a:ext>
            </a:extLst>
          </p:cNvPr>
          <p:cNvSpPr>
            <a:spLocks noGrp="1"/>
          </p:cNvSpPr>
          <p:nvPr>
            <p:ph type="title"/>
          </p:nvPr>
        </p:nvSpPr>
        <p:spPr/>
        <p:txBody>
          <a:bodyPr/>
          <a:lstStyle/>
          <a:p>
            <a:r>
              <a:rPr lang="en-US" dirty="0"/>
              <a:t>Experience</a:t>
            </a:r>
          </a:p>
        </p:txBody>
      </p:sp>
      <p:pic>
        <p:nvPicPr>
          <p:cNvPr id="4" name="Content Placeholder 3">
            <a:extLst>
              <a:ext uri="{FF2B5EF4-FFF2-40B4-BE49-F238E27FC236}">
                <a16:creationId xmlns:a16="http://schemas.microsoft.com/office/drawing/2014/main" id="{6B7B10D7-2F9C-4205-985A-CA21C7C46034}"/>
              </a:ext>
            </a:extLst>
          </p:cNvPr>
          <p:cNvPicPr>
            <a:picLocks noGrp="1" noChangeAspect="1"/>
          </p:cNvPicPr>
          <p:nvPr>
            <p:ph idx="1"/>
          </p:nvPr>
        </p:nvPicPr>
        <p:blipFill>
          <a:blip r:embed="rId2"/>
          <a:stretch>
            <a:fillRect/>
          </a:stretch>
        </p:blipFill>
        <p:spPr>
          <a:xfrm>
            <a:off x="2815605" y="1825625"/>
            <a:ext cx="6560790" cy="4351338"/>
          </a:xfrm>
          <a:prstGeom prst="rect">
            <a:avLst/>
          </a:prstGeom>
        </p:spPr>
      </p:pic>
    </p:spTree>
    <p:extLst>
      <p:ext uri="{BB962C8B-B14F-4D97-AF65-F5344CB8AC3E}">
        <p14:creationId xmlns:p14="http://schemas.microsoft.com/office/powerpoint/2010/main" val="5385967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633" y="745534"/>
            <a:ext cx="4436269" cy="513554"/>
          </a:xfrm>
        </p:spPr>
        <p:txBody>
          <a:bodyPr>
            <a:normAutofit fontScale="90000"/>
          </a:bodyPr>
          <a:lstStyle/>
          <a:p>
            <a:r>
              <a:rPr lang="en-CA" dirty="0"/>
              <a:t>Experience</a:t>
            </a:r>
          </a:p>
        </p:txBody>
      </p:sp>
      <p:sp>
        <p:nvSpPr>
          <p:cNvPr id="9" name="TextBox 8"/>
          <p:cNvSpPr txBox="1"/>
          <p:nvPr/>
        </p:nvSpPr>
        <p:spPr>
          <a:xfrm>
            <a:off x="1153633" y="1313746"/>
            <a:ext cx="10069032" cy="1200329"/>
          </a:xfrm>
          <a:prstGeom prst="rect">
            <a:avLst/>
          </a:prstGeom>
          <a:noFill/>
        </p:spPr>
        <p:txBody>
          <a:bodyPr wrap="square" rtlCol="0">
            <a:spAutoFit/>
          </a:bodyPr>
          <a:lstStyle/>
          <a:p>
            <a:pPr lvl="0"/>
            <a:r>
              <a:rPr lang="en-CA" dirty="0"/>
              <a:t>It is a truism that we learn from experience, and yet creating a role for experience in learning has been one of the most difficult problems in education. And so much of education continues to rely on indirect methods depending on knowledge transfer - reading, lectures, videos - rather than hands-on practice and knowledge creation.</a:t>
            </a:r>
            <a:endParaRPr lang="en-CA" sz="750" dirty="0">
              <a:solidFill>
                <a:prstClr val="black"/>
              </a:solidFill>
            </a:endParaRPr>
          </a:p>
        </p:txBody>
      </p:sp>
      <p:pic>
        <p:nvPicPr>
          <p:cNvPr id="13314" name="Picture 2">
            <a:extLst>
              <a:ext uri="{FF2B5EF4-FFF2-40B4-BE49-F238E27FC236}">
                <a16:creationId xmlns:a16="http://schemas.microsoft.com/office/drawing/2014/main" id="{12DF4095-8A8E-4637-9FDD-688840272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191" y="2424753"/>
            <a:ext cx="8419102" cy="44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5621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 Basis in Personal Experience</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E79C124B-F2CA-4044-995F-748D244FE90B}"/>
              </a:ext>
            </a:extLst>
          </p:cNvPr>
          <p:cNvSpPr txBox="1"/>
          <p:nvPr/>
        </p:nvSpPr>
        <p:spPr>
          <a:xfrm>
            <a:off x="5605346" y="1567737"/>
            <a:ext cx="5566545" cy="2308324"/>
          </a:xfrm>
          <a:prstGeom prst="rect">
            <a:avLst/>
          </a:prstGeom>
          <a:noFill/>
        </p:spPr>
        <p:txBody>
          <a:bodyPr wrap="square" rtlCol="0">
            <a:spAutoFit/>
          </a:bodyPr>
          <a:lstStyle/>
          <a:p>
            <a:r>
              <a:rPr lang="en-US" sz="3600" dirty="0"/>
              <a:t>Truth begins with personal knowledge…</a:t>
            </a:r>
          </a:p>
          <a:p>
            <a:r>
              <a:rPr lang="en-US" sz="3600" dirty="0"/>
              <a:t>We can describe how it works in a specific domain</a:t>
            </a:r>
          </a:p>
        </p:txBody>
      </p:sp>
      <p:pic>
        <p:nvPicPr>
          <p:cNvPr id="9" name="Picture 8">
            <a:extLst>
              <a:ext uri="{FF2B5EF4-FFF2-40B4-BE49-F238E27FC236}">
                <a16:creationId xmlns:a16="http://schemas.microsoft.com/office/drawing/2014/main" id="{901B9D21-22CD-4F04-ACBE-6AA8F2BA8631}"/>
              </a:ext>
            </a:extLst>
          </p:cNvPr>
          <p:cNvPicPr>
            <a:picLocks noChangeAspect="1"/>
          </p:cNvPicPr>
          <p:nvPr/>
        </p:nvPicPr>
        <p:blipFill>
          <a:blip r:embed="rId3"/>
          <a:stretch>
            <a:fillRect/>
          </a:stretch>
        </p:blipFill>
        <p:spPr>
          <a:xfrm>
            <a:off x="953182" y="1690688"/>
            <a:ext cx="4206240" cy="4206240"/>
          </a:xfrm>
          <a:prstGeom prst="rect">
            <a:avLst/>
          </a:prstGeom>
        </p:spPr>
      </p:pic>
      <p:sp>
        <p:nvSpPr>
          <p:cNvPr id="10" name="Rectangle 9">
            <a:extLst>
              <a:ext uri="{FF2B5EF4-FFF2-40B4-BE49-F238E27FC236}">
                <a16:creationId xmlns:a16="http://schemas.microsoft.com/office/drawing/2014/main" id="{3860275A-1D39-4705-AC24-483788411142}"/>
              </a:ext>
            </a:extLst>
          </p:cNvPr>
          <p:cNvSpPr/>
          <p:nvPr/>
        </p:nvSpPr>
        <p:spPr>
          <a:xfrm>
            <a:off x="5605346" y="3999012"/>
            <a:ext cx="3987800" cy="923330"/>
          </a:xfrm>
          <a:prstGeom prst="rect">
            <a:avLst/>
          </a:prstGeom>
        </p:spPr>
        <p:txBody>
          <a:bodyPr wrap="square">
            <a:spAutoFit/>
          </a:bodyPr>
          <a:lstStyle/>
          <a:p>
            <a:r>
              <a:rPr lang="en-US" dirty="0">
                <a:hlinkClick r:id="rId4"/>
              </a:rPr>
              <a:t>https://partiallyexaminedlife.com/2018/08/06/ep196-1-simon-blackburn/</a:t>
            </a:r>
            <a:r>
              <a:rPr lang="en-US" dirty="0"/>
              <a:t> </a:t>
            </a:r>
          </a:p>
        </p:txBody>
      </p:sp>
      <p:sp>
        <p:nvSpPr>
          <p:cNvPr id="4" name="Rectangle 3">
            <a:extLst>
              <a:ext uri="{FF2B5EF4-FFF2-40B4-BE49-F238E27FC236}">
                <a16:creationId xmlns:a16="http://schemas.microsoft.com/office/drawing/2014/main" id="{6D457434-444A-4ED2-BB76-10EAF6F3AA1B}"/>
              </a:ext>
            </a:extLst>
          </p:cNvPr>
          <p:cNvSpPr/>
          <p:nvPr/>
        </p:nvSpPr>
        <p:spPr>
          <a:xfrm>
            <a:off x="886012" y="6241426"/>
            <a:ext cx="7971118" cy="369332"/>
          </a:xfrm>
          <a:prstGeom prst="rect">
            <a:avLst/>
          </a:prstGeom>
        </p:spPr>
        <p:txBody>
          <a:bodyPr wrap="square">
            <a:spAutoFit/>
          </a:bodyPr>
          <a:lstStyle/>
          <a:p>
            <a:r>
              <a:rPr lang="en-US" dirty="0">
                <a:hlinkClick r:id="rId5"/>
              </a:rPr>
              <a:t>https://halfanhour.blogspot.com/2016/12/detecting-fake-news.html</a:t>
            </a:r>
            <a:r>
              <a:rPr lang="en-US" dirty="0"/>
              <a:t> </a:t>
            </a:r>
          </a:p>
        </p:txBody>
      </p:sp>
    </p:spTree>
    <p:extLst>
      <p:ext uri="{BB962C8B-B14F-4D97-AF65-F5344CB8AC3E}">
        <p14:creationId xmlns:p14="http://schemas.microsoft.com/office/powerpoint/2010/main" val="22750732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F3B48-16A7-4A80-B909-A4A2EA01A166}"/>
              </a:ext>
            </a:extLst>
          </p:cNvPr>
          <p:cNvPicPr>
            <a:picLocks noChangeAspect="1"/>
          </p:cNvPicPr>
          <p:nvPr/>
        </p:nvPicPr>
        <p:blipFill>
          <a:blip r:embed="rId2"/>
          <a:stretch>
            <a:fillRect/>
          </a:stretch>
        </p:blipFill>
        <p:spPr>
          <a:xfrm>
            <a:off x="856689" y="3389558"/>
            <a:ext cx="3998804" cy="3175521"/>
          </a:xfrm>
          <a:prstGeom prst="rect">
            <a:avLst/>
          </a:prstGeom>
        </p:spPr>
      </p:pic>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Practice and Reflection </a:t>
            </a:r>
          </a:p>
        </p:txBody>
      </p:sp>
      <p:sp>
        <p:nvSpPr>
          <p:cNvPr id="5" name="Rectangle 4">
            <a:extLst>
              <a:ext uri="{FF2B5EF4-FFF2-40B4-BE49-F238E27FC236}">
                <a16:creationId xmlns:a16="http://schemas.microsoft.com/office/drawing/2014/main" id="{732D4E6C-89F6-450C-9FBF-3B1AA22B257F}"/>
              </a:ext>
            </a:extLst>
          </p:cNvPr>
          <p:cNvSpPr/>
          <p:nvPr/>
        </p:nvSpPr>
        <p:spPr>
          <a:xfrm>
            <a:off x="5122127" y="1430493"/>
            <a:ext cx="7002966" cy="2739211"/>
          </a:xfrm>
          <a:prstGeom prst="rect">
            <a:avLst/>
          </a:prstGeom>
        </p:spPr>
        <p:txBody>
          <a:bodyPr wrap="square">
            <a:spAutoFit/>
          </a:bodyPr>
          <a:lstStyle/>
          <a:p>
            <a:r>
              <a:rPr lang="en-US" sz="3200" dirty="0"/>
              <a:t>We learn from experience…</a:t>
            </a:r>
          </a:p>
          <a:p>
            <a:r>
              <a:rPr lang="en-US" sz="3200" dirty="0"/>
              <a:t>And reflecting on experience. We are beginning to </a:t>
            </a:r>
            <a:r>
              <a:rPr lang="en-US" sz="3200" i="1" dirty="0"/>
              <a:t>combine</a:t>
            </a:r>
            <a:r>
              <a:rPr lang="en-US" sz="3200" dirty="0"/>
              <a:t> the experience and reflection </a:t>
            </a:r>
          </a:p>
          <a:p>
            <a:endParaRPr lang="en-US" sz="4400" dirty="0"/>
          </a:p>
        </p:txBody>
      </p:sp>
      <p:sp>
        <p:nvSpPr>
          <p:cNvPr id="9" name="Rectangle 8">
            <a:extLst>
              <a:ext uri="{FF2B5EF4-FFF2-40B4-BE49-F238E27FC236}">
                <a16:creationId xmlns:a16="http://schemas.microsoft.com/office/drawing/2014/main" id="{E7F05C4A-FD50-478F-BECC-0C6756DF8D0A}"/>
              </a:ext>
            </a:extLst>
          </p:cNvPr>
          <p:cNvSpPr/>
          <p:nvPr/>
        </p:nvSpPr>
        <p:spPr>
          <a:xfrm>
            <a:off x="5122126" y="4662147"/>
            <a:ext cx="6467707" cy="1200329"/>
          </a:xfrm>
          <a:prstGeom prst="rect">
            <a:avLst/>
          </a:prstGeom>
        </p:spPr>
        <p:txBody>
          <a:bodyPr wrap="square">
            <a:spAutoFit/>
          </a:bodyPr>
          <a:lstStyle/>
          <a:p>
            <a:r>
              <a:rPr lang="en-US" dirty="0">
                <a:hlinkClick r:id="rId3"/>
              </a:rPr>
              <a:t>https://charles-jennings.blogspot.com/2016/07/the-power-of-reflection-in-ever.html </a:t>
            </a:r>
            <a:endParaRPr lang="en-US" dirty="0"/>
          </a:p>
          <a:p>
            <a:endParaRPr lang="en-US" dirty="0">
              <a:hlinkClick r:id="" action="ppaction://noaction"/>
            </a:endParaRPr>
          </a:p>
          <a:p>
            <a:r>
              <a:rPr lang="en-US" dirty="0">
                <a:hlinkClick r:id="" action="ppaction://noaction"/>
              </a:rPr>
              <a:t>https://www.epicgames.com/fortnite/en-US/home</a:t>
            </a:r>
            <a:r>
              <a:rPr lang="en-US" dirty="0"/>
              <a:t> </a:t>
            </a:r>
          </a:p>
        </p:txBody>
      </p:sp>
      <p:pic>
        <p:nvPicPr>
          <p:cNvPr id="6" name="Picture 5">
            <a:extLst>
              <a:ext uri="{FF2B5EF4-FFF2-40B4-BE49-F238E27FC236}">
                <a16:creationId xmlns:a16="http://schemas.microsoft.com/office/drawing/2014/main" id="{EEB1A2F1-1B7C-4E23-B2E1-13AA51CE9DD9}"/>
              </a:ext>
            </a:extLst>
          </p:cNvPr>
          <p:cNvPicPr>
            <a:picLocks noChangeAspect="1"/>
          </p:cNvPicPr>
          <p:nvPr/>
        </p:nvPicPr>
        <p:blipFill>
          <a:blip r:embed="rId4"/>
          <a:stretch>
            <a:fillRect/>
          </a:stretch>
        </p:blipFill>
        <p:spPr>
          <a:xfrm>
            <a:off x="932027" y="1627824"/>
            <a:ext cx="3848129" cy="2086796"/>
          </a:xfrm>
          <a:prstGeom prst="rect">
            <a:avLst/>
          </a:prstGeom>
        </p:spPr>
      </p:pic>
    </p:spTree>
    <p:extLst>
      <p:ext uri="{BB962C8B-B14F-4D97-AF65-F5344CB8AC3E}">
        <p14:creationId xmlns:p14="http://schemas.microsoft.com/office/powerpoint/2010/main" val="6794327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Content and Creation</a:t>
            </a:r>
          </a:p>
        </p:txBody>
      </p:sp>
      <p:sp>
        <p:nvSpPr>
          <p:cNvPr id="5" name="TextBox 4">
            <a:extLst>
              <a:ext uri="{FF2B5EF4-FFF2-40B4-BE49-F238E27FC236}">
                <a16:creationId xmlns:a16="http://schemas.microsoft.com/office/drawing/2014/main" id="{5B3308D2-0748-4784-A326-CA38939DDE5C}"/>
              </a:ext>
            </a:extLst>
          </p:cNvPr>
          <p:cNvSpPr txBox="1"/>
          <p:nvPr/>
        </p:nvSpPr>
        <p:spPr>
          <a:xfrm>
            <a:off x="6451228" y="1622405"/>
            <a:ext cx="4759960" cy="3970318"/>
          </a:xfrm>
          <a:prstGeom prst="rect">
            <a:avLst/>
          </a:prstGeom>
          <a:noFill/>
        </p:spPr>
        <p:txBody>
          <a:bodyPr wrap="square" rtlCol="0">
            <a:spAutoFit/>
          </a:bodyPr>
          <a:lstStyle/>
          <a:p>
            <a:r>
              <a:rPr lang="en-US" sz="2800" i="1" dirty="0"/>
              <a:t>Creation</a:t>
            </a:r>
            <a:r>
              <a:rPr lang="en-US" sz="2800" dirty="0"/>
              <a:t> of the content is becoming a part of the content itself. </a:t>
            </a:r>
          </a:p>
          <a:p>
            <a:endParaRPr lang="en-US" sz="2800" dirty="0"/>
          </a:p>
          <a:p>
            <a:r>
              <a:rPr lang="en-US" sz="2800" dirty="0" err="1"/>
              <a:t>Livecaster</a:t>
            </a:r>
            <a:endParaRPr lang="en-US" sz="2800" dirty="0"/>
          </a:p>
          <a:p>
            <a:endParaRPr lang="en-US" sz="2800" dirty="0"/>
          </a:p>
          <a:p>
            <a:r>
              <a:rPr lang="en-US" sz="2800" dirty="0"/>
              <a:t>Twitch</a:t>
            </a:r>
          </a:p>
          <a:p>
            <a:endParaRPr lang="en-US" sz="2800" dirty="0"/>
          </a:p>
          <a:p>
            <a:r>
              <a:rPr lang="en-US" sz="2800" dirty="0"/>
              <a:t>Open Broadcaster</a:t>
            </a:r>
          </a:p>
        </p:txBody>
      </p:sp>
      <p:pic>
        <p:nvPicPr>
          <p:cNvPr id="8" name="Picture 7">
            <a:extLst>
              <a:ext uri="{FF2B5EF4-FFF2-40B4-BE49-F238E27FC236}">
                <a16:creationId xmlns:a16="http://schemas.microsoft.com/office/drawing/2014/main" id="{D0402798-6852-4B08-AF55-C14F7671B8E9}"/>
              </a:ext>
            </a:extLst>
          </p:cNvPr>
          <p:cNvPicPr>
            <a:picLocks noChangeAspect="1"/>
          </p:cNvPicPr>
          <p:nvPr/>
        </p:nvPicPr>
        <p:blipFill>
          <a:blip r:embed="rId2"/>
          <a:stretch>
            <a:fillRect/>
          </a:stretch>
        </p:blipFill>
        <p:spPr>
          <a:xfrm>
            <a:off x="237490" y="2327910"/>
            <a:ext cx="5905500" cy="3695700"/>
          </a:xfrm>
          <a:prstGeom prst="rect">
            <a:avLst/>
          </a:prstGeom>
        </p:spPr>
      </p:pic>
      <p:sp>
        <p:nvSpPr>
          <p:cNvPr id="9" name="Rectangle 8">
            <a:extLst>
              <a:ext uri="{FF2B5EF4-FFF2-40B4-BE49-F238E27FC236}">
                <a16:creationId xmlns:a16="http://schemas.microsoft.com/office/drawing/2014/main" id="{F7AE6768-B6BD-4AA6-A530-B77F6DE0A87E}"/>
              </a:ext>
            </a:extLst>
          </p:cNvPr>
          <p:cNvSpPr/>
          <p:nvPr/>
        </p:nvSpPr>
        <p:spPr>
          <a:xfrm>
            <a:off x="6476204" y="3823007"/>
            <a:ext cx="4447051" cy="369332"/>
          </a:xfrm>
          <a:prstGeom prst="rect">
            <a:avLst/>
          </a:prstGeom>
        </p:spPr>
        <p:txBody>
          <a:bodyPr wrap="none">
            <a:spAutoFit/>
          </a:bodyPr>
          <a:lstStyle/>
          <a:p>
            <a:r>
              <a:rPr lang="en-US" dirty="0">
                <a:hlinkClick r:id="rId3"/>
              </a:rPr>
              <a:t>https://intrsection.com/2017/04/8396/</a:t>
            </a:r>
            <a:r>
              <a:rPr lang="en-US" dirty="0"/>
              <a:t> </a:t>
            </a:r>
          </a:p>
        </p:txBody>
      </p:sp>
      <p:sp>
        <p:nvSpPr>
          <p:cNvPr id="3" name="Rectangle 2"/>
          <p:cNvSpPr/>
          <p:nvPr/>
        </p:nvSpPr>
        <p:spPr>
          <a:xfrm>
            <a:off x="6476204" y="4639832"/>
            <a:ext cx="2407903" cy="369332"/>
          </a:xfrm>
          <a:prstGeom prst="rect">
            <a:avLst/>
          </a:prstGeom>
        </p:spPr>
        <p:txBody>
          <a:bodyPr wrap="none">
            <a:spAutoFit/>
          </a:bodyPr>
          <a:lstStyle/>
          <a:p>
            <a:r>
              <a:rPr lang="en-CA" dirty="0">
                <a:hlinkClick r:id="rId4"/>
              </a:rPr>
              <a:t>https://www.twitch.tv/</a:t>
            </a:r>
            <a:r>
              <a:rPr lang="en-CA" dirty="0"/>
              <a:t> </a:t>
            </a:r>
          </a:p>
        </p:txBody>
      </p:sp>
      <p:sp>
        <p:nvSpPr>
          <p:cNvPr id="6" name="Rectangle 5"/>
          <p:cNvSpPr/>
          <p:nvPr/>
        </p:nvSpPr>
        <p:spPr>
          <a:xfrm>
            <a:off x="6455140" y="5515170"/>
            <a:ext cx="2502929" cy="369332"/>
          </a:xfrm>
          <a:prstGeom prst="rect">
            <a:avLst/>
          </a:prstGeom>
        </p:spPr>
        <p:txBody>
          <a:bodyPr wrap="none">
            <a:spAutoFit/>
          </a:bodyPr>
          <a:lstStyle/>
          <a:p>
            <a:r>
              <a:rPr lang="en-CA" dirty="0">
                <a:hlinkClick r:id="rId5"/>
              </a:rPr>
              <a:t>https://obsproject.com/</a:t>
            </a:r>
            <a:r>
              <a:rPr lang="en-CA" dirty="0"/>
              <a:t> </a:t>
            </a:r>
          </a:p>
        </p:txBody>
      </p:sp>
    </p:spTree>
    <p:extLst>
      <p:ext uri="{BB962C8B-B14F-4D97-AF65-F5344CB8AC3E}">
        <p14:creationId xmlns:p14="http://schemas.microsoft.com/office/powerpoint/2010/main" val="41032757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A8CA-AE61-4C64-862E-B07993D62359}"/>
              </a:ext>
            </a:extLst>
          </p:cNvPr>
          <p:cNvSpPr>
            <a:spLocks noGrp="1"/>
          </p:cNvSpPr>
          <p:nvPr>
            <p:ph type="title"/>
          </p:nvPr>
        </p:nvSpPr>
        <p:spPr/>
        <p:txBody>
          <a:bodyPr/>
          <a:lstStyle/>
          <a:p>
            <a:r>
              <a:rPr lang="en-US" dirty="0"/>
              <a:t>High School Math ML Problem</a:t>
            </a:r>
          </a:p>
        </p:txBody>
      </p:sp>
      <p:pic>
        <p:nvPicPr>
          <p:cNvPr id="5" name="Content Placeholder 4">
            <a:extLst>
              <a:ext uri="{FF2B5EF4-FFF2-40B4-BE49-F238E27FC236}">
                <a16:creationId xmlns:a16="http://schemas.microsoft.com/office/drawing/2014/main" id="{45CF0E90-31AF-45C9-972D-62609F332C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25625"/>
            <a:ext cx="5034565" cy="4351338"/>
          </a:xfrm>
        </p:spPr>
      </p:pic>
      <p:sp>
        <p:nvSpPr>
          <p:cNvPr id="6" name="Content Placeholder 2">
            <a:extLst>
              <a:ext uri="{FF2B5EF4-FFF2-40B4-BE49-F238E27FC236}">
                <a16:creationId xmlns:a16="http://schemas.microsoft.com/office/drawing/2014/main" id="{96E5709C-5846-45FA-94FB-2B013767DA51}"/>
              </a:ext>
            </a:extLst>
          </p:cNvPr>
          <p:cNvSpPr txBox="1">
            <a:spLocks/>
          </p:cNvSpPr>
          <p:nvPr/>
        </p:nvSpPr>
        <p:spPr>
          <a:xfrm>
            <a:off x="6173820" y="1825625"/>
            <a:ext cx="517997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Here we have a case where a high school student has been given the problem of optimizing traffic flow in his school parking lot. </a:t>
            </a:r>
          </a:p>
          <a:p>
            <a:r>
              <a:rPr lang="en-US" dirty="0"/>
              <a:t>When they’re in </a:t>
            </a:r>
            <a:r>
              <a:rPr lang="en-US" dirty="0" err="1"/>
              <a:t>trafic</a:t>
            </a:r>
            <a:r>
              <a:rPr lang="en-US" dirty="0"/>
              <a:t>, it’s not about what you want to teach them, it’s about what they need to know; it’s not about what you can do for them, it’s about what they can do for themselves</a:t>
            </a:r>
          </a:p>
        </p:txBody>
      </p:sp>
      <p:sp>
        <p:nvSpPr>
          <p:cNvPr id="7" name="Rectangle 6">
            <a:extLst>
              <a:ext uri="{FF2B5EF4-FFF2-40B4-BE49-F238E27FC236}">
                <a16:creationId xmlns:a16="http://schemas.microsoft.com/office/drawing/2014/main" id="{E6D358EF-17F9-4B24-8451-AE5C40753B91}"/>
              </a:ext>
            </a:extLst>
          </p:cNvPr>
          <p:cNvSpPr/>
          <p:nvPr/>
        </p:nvSpPr>
        <p:spPr>
          <a:xfrm>
            <a:off x="745786" y="6246680"/>
            <a:ext cx="8728953" cy="276999"/>
          </a:xfrm>
          <a:prstGeom prst="rect">
            <a:avLst/>
          </a:prstGeom>
        </p:spPr>
        <p:txBody>
          <a:bodyPr wrap="square">
            <a:spAutoFit/>
          </a:bodyPr>
          <a:lstStyle/>
          <a:p>
            <a:r>
              <a:rPr lang="en-US" sz="1200" dirty="0"/>
              <a:t>https://www.reddit.com/r/MachineLearning/comments/bhp6bw/p_can_you_solve_this_high_school_ml_problem/</a:t>
            </a:r>
          </a:p>
        </p:txBody>
      </p:sp>
    </p:spTree>
    <p:extLst>
      <p:ext uri="{BB962C8B-B14F-4D97-AF65-F5344CB8AC3E}">
        <p14:creationId xmlns:p14="http://schemas.microsoft.com/office/powerpoint/2010/main" val="538090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5459-32AB-419B-9890-8343C74D1CDC}"/>
              </a:ext>
            </a:extLst>
          </p:cNvPr>
          <p:cNvSpPr>
            <a:spLocks noGrp="1"/>
          </p:cNvSpPr>
          <p:nvPr>
            <p:ph type="title"/>
          </p:nvPr>
        </p:nvSpPr>
        <p:spPr/>
        <p:txBody>
          <a:bodyPr/>
          <a:lstStyle/>
          <a:p>
            <a:r>
              <a:rPr lang="en-US" dirty="0"/>
              <a:t>OERs as Student Production</a:t>
            </a:r>
          </a:p>
        </p:txBody>
      </p:sp>
      <p:sp>
        <p:nvSpPr>
          <p:cNvPr id="3" name="Content Placeholder 2">
            <a:extLst>
              <a:ext uri="{FF2B5EF4-FFF2-40B4-BE49-F238E27FC236}">
                <a16:creationId xmlns:a16="http://schemas.microsoft.com/office/drawing/2014/main" id="{09257A96-BB8A-4B54-855C-110B5A7E3CA1}"/>
              </a:ext>
            </a:extLst>
          </p:cNvPr>
          <p:cNvSpPr>
            <a:spLocks noGrp="1"/>
          </p:cNvSpPr>
          <p:nvPr>
            <p:ph idx="1"/>
          </p:nvPr>
        </p:nvSpPr>
        <p:spPr>
          <a:xfrm>
            <a:off x="926018" y="1797247"/>
            <a:ext cx="5958002" cy="4454869"/>
          </a:xfrm>
        </p:spPr>
        <p:txBody>
          <a:bodyPr>
            <a:normAutofit/>
          </a:bodyPr>
          <a:lstStyle/>
          <a:p>
            <a:r>
              <a:rPr lang="en-US" dirty="0"/>
              <a:t>DS106 – assignment bank </a:t>
            </a:r>
            <a:r>
              <a:rPr lang="en-US" sz="1800" dirty="0">
                <a:hlinkClick r:id="rId2"/>
              </a:rPr>
              <a:t>http://assignments.ds106.us/</a:t>
            </a:r>
            <a:r>
              <a:rPr lang="en-US" sz="1800" dirty="0"/>
              <a:t> </a:t>
            </a:r>
          </a:p>
          <a:p>
            <a:r>
              <a:rPr lang="en-US" dirty="0"/>
              <a:t>Domain of One’s Own - </a:t>
            </a:r>
            <a:r>
              <a:rPr lang="en-US" sz="1500" dirty="0">
                <a:hlinkClick r:id="rId3"/>
              </a:rPr>
              <a:t>https://reclaimhosting.com/domain-of-ones-own/</a:t>
            </a:r>
            <a:r>
              <a:rPr lang="en-US" sz="1500" dirty="0"/>
              <a:t> </a:t>
            </a:r>
          </a:p>
          <a:p>
            <a:r>
              <a:rPr lang="en-US" dirty="0"/>
              <a:t>Creation of OERs through ‘renewable assignments’ – Christina Hendricks </a:t>
            </a:r>
            <a:r>
              <a:rPr lang="en-US" sz="1800" dirty="0">
                <a:hlinkClick r:id="rId4"/>
              </a:rPr>
              <a:t>http://flexible.learning.ubc.ca/news-events/renewable-assignments-student-work-adding-value-to-the-world/</a:t>
            </a:r>
            <a:r>
              <a:rPr lang="en-US" sz="1800" dirty="0"/>
              <a:t> </a:t>
            </a:r>
          </a:p>
        </p:txBody>
      </p:sp>
      <p:pic>
        <p:nvPicPr>
          <p:cNvPr id="4" name="Picture 3">
            <a:extLst>
              <a:ext uri="{FF2B5EF4-FFF2-40B4-BE49-F238E27FC236}">
                <a16:creationId xmlns:a16="http://schemas.microsoft.com/office/drawing/2014/main" id="{E7D7C321-F7F4-4855-B678-073031161BF8}"/>
              </a:ext>
            </a:extLst>
          </p:cNvPr>
          <p:cNvPicPr>
            <a:picLocks noChangeAspect="1"/>
          </p:cNvPicPr>
          <p:nvPr/>
        </p:nvPicPr>
        <p:blipFill>
          <a:blip r:embed="rId5"/>
          <a:stretch>
            <a:fillRect/>
          </a:stretch>
        </p:blipFill>
        <p:spPr>
          <a:xfrm>
            <a:off x="7104882" y="1565270"/>
            <a:ext cx="3558216" cy="3501737"/>
          </a:xfrm>
          <a:prstGeom prst="rect">
            <a:avLst/>
          </a:prstGeom>
        </p:spPr>
      </p:pic>
      <p:pic>
        <p:nvPicPr>
          <p:cNvPr id="5" name="Picture 4">
            <a:extLst>
              <a:ext uri="{FF2B5EF4-FFF2-40B4-BE49-F238E27FC236}">
                <a16:creationId xmlns:a16="http://schemas.microsoft.com/office/drawing/2014/main" id="{014C4AD6-1022-4C0A-AF97-8BE45BEC6918}"/>
              </a:ext>
            </a:extLst>
          </p:cNvPr>
          <p:cNvPicPr>
            <a:picLocks noChangeAspect="1"/>
          </p:cNvPicPr>
          <p:nvPr/>
        </p:nvPicPr>
        <p:blipFill>
          <a:blip r:embed="rId6"/>
          <a:stretch>
            <a:fillRect/>
          </a:stretch>
        </p:blipFill>
        <p:spPr>
          <a:xfrm>
            <a:off x="9605149" y="3755519"/>
            <a:ext cx="1748651" cy="2622977"/>
          </a:xfrm>
          <a:prstGeom prst="rect">
            <a:avLst/>
          </a:prstGeom>
        </p:spPr>
      </p:pic>
      <p:sp>
        <p:nvSpPr>
          <p:cNvPr id="6" name="Rectangle 5">
            <a:extLst>
              <a:ext uri="{FF2B5EF4-FFF2-40B4-BE49-F238E27FC236}">
                <a16:creationId xmlns:a16="http://schemas.microsoft.com/office/drawing/2014/main" id="{00F06A26-AD52-47FB-884C-4C2E409CCC48}"/>
              </a:ext>
            </a:extLst>
          </p:cNvPr>
          <p:cNvSpPr/>
          <p:nvPr/>
        </p:nvSpPr>
        <p:spPr>
          <a:xfrm>
            <a:off x="1103205" y="5303592"/>
            <a:ext cx="7059625" cy="954107"/>
          </a:xfrm>
          <a:prstGeom prst="rect">
            <a:avLst/>
          </a:prstGeom>
        </p:spPr>
        <p:txBody>
          <a:bodyPr wrap="none">
            <a:spAutoFit/>
          </a:bodyPr>
          <a:lstStyle/>
          <a:p>
            <a:r>
              <a:rPr lang="en-CA" sz="2800" dirty="0"/>
              <a:t>Introduction to Philosophy: Philosophy of Mind</a:t>
            </a:r>
          </a:p>
          <a:p>
            <a:r>
              <a:rPr lang="en-CA" sz="2800" dirty="0"/>
              <a:t>  </a:t>
            </a:r>
            <a:endParaRPr lang="en-US" sz="2800" dirty="0"/>
          </a:p>
        </p:txBody>
      </p:sp>
      <p:sp>
        <p:nvSpPr>
          <p:cNvPr id="7" name="Rectangle 6">
            <a:extLst>
              <a:ext uri="{FF2B5EF4-FFF2-40B4-BE49-F238E27FC236}">
                <a16:creationId xmlns:a16="http://schemas.microsoft.com/office/drawing/2014/main" id="{AA22BF68-1B24-4839-96DB-647F1EEA5E81}"/>
              </a:ext>
            </a:extLst>
          </p:cNvPr>
          <p:cNvSpPr/>
          <p:nvPr/>
        </p:nvSpPr>
        <p:spPr>
          <a:xfrm>
            <a:off x="1103205" y="5810381"/>
            <a:ext cx="5251630" cy="369332"/>
          </a:xfrm>
          <a:prstGeom prst="rect">
            <a:avLst/>
          </a:prstGeom>
        </p:spPr>
        <p:txBody>
          <a:bodyPr wrap="none">
            <a:spAutoFit/>
          </a:bodyPr>
          <a:lstStyle/>
          <a:p>
            <a:r>
              <a:rPr lang="en-CA" dirty="0"/>
              <a:t>https://press.rebus.community/intro-to-phil-of-mind  </a:t>
            </a:r>
            <a:endParaRPr lang="en-US" dirty="0"/>
          </a:p>
        </p:txBody>
      </p:sp>
    </p:spTree>
    <p:extLst>
      <p:ext uri="{BB962C8B-B14F-4D97-AF65-F5344CB8AC3E}">
        <p14:creationId xmlns:p14="http://schemas.microsoft.com/office/powerpoint/2010/main" val="1301268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Creating With </a:t>
            </a:r>
            <a:r>
              <a:rPr lang="en-US" dirty="0" err="1"/>
              <a:t>OpenAI</a:t>
            </a:r>
            <a:endParaRPr lang="en-US" dirty="0"/>
          </a:p>
        </p:txBody>
      </p:sp>
      <p:pic>
        <p:nvPicPr>
          <p:cNvPr id="6" name="Picture 5" descr="A close up of text on a white background&#10;&#10;Description automatically generated">
            <a:extLst>
              <a:ext uri="{FF2B5EF4-FFF2-40B4-BE49-F238E27FC236}">
                <a16:creationId xmlns:a16="http://schemas.microsoft.com/office/drawing/2014/main" id="{FFBF8D97-7037-46EC-A001-D0CB58E20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24" y="1411209"/>
            <a:ext cx="7820025" cy="4600575"/>
          </a:xfrm>
          <a:prstGeom prst="rect">
            <a:avLst/>
          </a:prstGeom>
        </p:spPr>
      </p:pic>
      <p:sp>
        <p:nvSpPr>
          <p:cNvPr id="7" name="Rectangle 6">
            <a:extLst>
              <a:ext uri="{FF2B5EF4-FFF2-40B4-BE49-F238E27FC236}">
                <a16:creationId xmlns:a16="http://schemas.microsoft.com/office/drawing/2014/main" id="{45E99584-C0BB-4AA8-B819-33A65D9A659E}"/>
              </a:ext>
            </a:extLst>
          </p:cNvPr>
          <p:cNvSpPr/>
          <p:nvPr/>
        </p:nvSpPr>
        <p:spPr>
          <a:xfrm>
            <a:off x="884663" y="6123543"/>
            <a:ext cx="10853853" cy="369332"/>
          </a:xfrm>
          <a:prstGeom prst="rect">
            <a:avLst/>
          </a:prstGeom>
        </p:spPr>
        <p:txBody>
          <a:bodyPr wrap="square">
            <a:spAutoFit/>
          </a:bodyPr>
          <a:lstStyle/>
          <a:p>
            <a:r>
              <a:rPr lang="en-US" dirty="0">
                <a:hlinkClick r:id="rId4"/>
              </a:rPr>
              <a:t>http://dogtrax.edublogs.org/2019/05/18/writing-collaboration-with-openai-context-and-constraints/</a:t>
            </a:r>
            <a:r>
              <a:rPr lang="en-US" dirty="0"/>
              <a:t> </a:t>
            </a:r>
          </a:p>
        </p:txBody>
      </p:sp>
    </p:spTree>
    <p:extLst>
      <p:ext uri="{BB962C8B-B14F-4D97-AF65-F5344CB8AC3E}">
        <p14:creationId xmlns:p14="http://schemas.microsoft.com/office/powerpoint/2010/main" val="1127606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rgbClr val="0070C0"/>
                </a:solidFill>
              </a:rPr>
              <a:t>Big Idea 8</a:t>
            </a:r>
            <a:r>
              <a:rPr lang="en-US" dirty="0"/>
              <a:t>: Content and Creation Combined</a:t>
            </a:r>
          </a:p>
        </p:txBody>
      </p:sp>
      <p:pic>
        <p:nvPicPr>
          <p:cNvPr id="6" name="Picture 5" descr="A bathroom with a sink and a mirror&#10;&#10;Description automatically generated">
            <a:extLst>
              <a:ext uri="{FF2B5EF4-FFF2-40B4-BE49-F238E27FC236}">
                <a16:creationId xmlns:a16="http://schemas.microsoft.com/office/drawing/2014/main" id="{327135F7-E2EF-486E-8CDF-BC3BD9B04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853" y="1917407"/>
            <a:ext cx="6556918" cy="4544243"/>
          </a:xfrm>
          <a:prstGeom prst="rect">
            <a:avLst/>
          </a:prstGeom>
        </p:spPr>
      </p:pic>
      <p:sp>
        <p:nvSpPr>
          <p:cNvPr id="7" name="Rectangle 6">
            <a:extLst>
              <a:ext uri="{FF2B5EF4-FFF2-40B4-BE49-F238E27FC236}">
                <a16:creationId xmlns:a16="http://schemas.microsoft.com/office/drawing/2014/main" id="{452FD00E-4B01-4F8E-9EA9-4F3821C85D76}"/>
              </a:ext>
            </a:extLst>
          </p:cNvPr>
          <p:cNvSpPr/>
          <p:nvPr/>
        </p:nvSpPr>
        <p:spPr>
          <a:xfrm>
            <a:off x="8512098" y="1827162"/>
            <a:ext cx="2557346" cy="1938992"/>
          </a:xfrm>
          <a:prstGeom prst="rect">
            <a:avLst/>
          </a:prstGeom>
        </p:spPr>
        <p:txBody>
          <a:bodyPr wrap="square">
            <a:spAutoFit/>
          </a:bodyPr>
          <a:lstStyle/>
          <a:p>
            <a:r>
              <a:rPr lang="en-US" sz="2000" dirty="0">
                <a:hlinkClick r:id="rId4"/>
              </a:rPr>
              <a:t>https://www.mediavillage.com/article/how-banksys-disruptive-approach-informs-the-best-creative-campaigns/</a:t>
            </a:r>
            <a:r>
              <a:rPr lang="en-US" sz="2000" dirty="0"/>
              <a:t> </a:t>
            </a:r>
          </a:p>
        </p:txBody>
      </p:sp>
    </p:spTree>
    <p:extLst>
      <p:ext uri="{BB962C8B-B14F-4D97-AF65-F5344CB8AC3E}">
        <p14:creationId xmlns:p14="http://schemas.microsoft.com/office/powerpoint/2010/main" val="30005373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6533-4A39-46E5-B195-EBB8B8099E57}"/>
              </a:ext>
            </a:extLst>
          </p:cNvPr>
          <p:cNvSpPr>
            <a:spLocks noGrp="1"/>
          </p:cNvSpPr>
          <p:nvPr>
            <p:ph type="title"/>
          </p:nvPr>
        </p:nvSpPr>
        <p:spPr/>
        <p:txBody>
          <a:bodyPr/>
          <a:lstStyle/>
          <a:p>
            <a:r>
              <a:rPr lang="en-US" dirty="0" err="1"/>
              <a:t>CodePen</a:t>
            </a:r>
            <a:endParaRPr lang="en-US" dirty="0"/>
          </a:p>
        </p:txBody>
      </p:sp>
      <p:pic>
        <p:nvPicPr>
          <p:cNvPr id="4" name="Picture 3">
            <a:extLst>
              <a:ext uri="{FF2B5EF4-FFF2-40B4-BE49-F238E27FC236}">
                <a16:creationId xmlns:a16="http://schemas.microsoft.com/office/drawing/2014/main" id="{2C948D14-87CC-43C5-AF81-6B75EEEAA2E2}"/>
              </a:ext>
            </a:extLst>
          </p:cNvPr>
          <p:cNvPicPr>
            <a:picLocks noChangeAspect="1"/>
          </p:cNvPicPr>
          <p:nvPr/>
        </p:nvPicPr>
        <p:blipFill>
          <a:blip r:embed="rId2"/>
          <a:stretch>
            <a:fillRect/>
          </a:stretch>
        </p:blipFill>
        <p:spPr>
          <a:xfrm>
            <a:off x="838200" y="1538638"/>
            <a:ext cx="6446520" cy="3263504"/>
          </a:xfrm>
          <a:prstGeom prst="rect">
            <a:avLst/>
          </a:prstGeom>
        </p:spPr>
      </p:pic>
      <p:sp>
        <p:nvSpPr>
          <p:cNvPr id="7" name="Rectangle 6">
            <a:extLst>
              <a:ext uri="{FF2B5EF4-FFF2-40B4-BE49-F238E27FC236}">
                <a16:creationId xmlns:a16="http://schemas.microsoft.com/office/drawing/2014/main" id="{CED6C199-460D-4923-A405-D4E6AD91E07A}"/>
              </a:ext>
            </a:extLst>
          </p:cNvPr>
          <p:cNvSpPr/>
          <p:nvPr/>
        </p:nvSpPr>
        <p:spPr>
          <a:xfrm>
            <a:off x="699977" y="6118365"/>
            <a:ext cx="5126399" cy="300082"/>
          </a:xfrm>
          <a:prstGeom prst="rect">
            <a:avLst/>
          </a:prstGeom>
        </p:spPr>
        <p:txBody>
          <a:bodyPr wrap="square">
            <a:spAutoFit/>
          </a:bodyPr>
          <a:lstStyle/>
          <a:p>
            <a:r>
              <a:rPr lang="en-US" sz="1350" dirty="0">
                <a:hlinkClick r:id="rId3"/>
              </a:rPr>
              <a:t>https://codepen.io/caraujo/pen/LVPzxO</a:t>
            </a:r>
            <a:r>
              <a:rPr lang="en-US" sz="1350" dirty="0"/>
              <a:t> </a:t>
            </a:r>
          </a:p>
        </p:txBody>
      </p:sp>
      <p:sp>
        <p:nvSpPr>
          <p:cNvPr id="3" name="Rectangle 2">
            <a:extLst>
              <a:ext uri="{FF2B5EF4-FFF2-40B4-BE49-F238E27FC236}">
                <a16:creationId xmlns:a16="http://schemas.microsoft.com/office/drawing/2014/main" id="{6B46E608-E729-4A40-B73B-CC96B2991946}"/>
              </a:ext>
            </a:extLst>
          </p:cNvPr>
          <p:cNvSpPr/>
          <p:nvPr/>
        </p:nvSpPr>
        <p:spPr>
          <a:xfrm>
            <a:off x="699977" y="5455906"/>
            <a:ext cx="3132268" cy="369332"/>
          </a:xfrm>
          <a:prstGeom prst="rect">
            <a:avLst/>
          </a:prstGeom>
        </p:spPr>
        <p:txBody>
          <a:bodyPr wrap="none">
            <a:spAutoFit/>
          </a:bodyPr>
          <a:lstStyle/>
          <a:p>
            <a:r>
              <a:rPr lang="en-US" dirty="0"/>
              <a:t>https://codepen.io/picks/pens/</a:t>
            </a:r>
          </a:p>
        </p:txBody>
      </p:sp>
    </p:spTree>
    <p:extLst>
      <p:ext uri="{BB962C8B-B14F-4D97-AF65-F5344CB8AC3E}">
        <p14:creationId xmlns:p14="http://schemas.microsoft.com/office/powerpoint/2010/main" val="40045669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types of learning resources​</a:t>
            </a:r>
            <a:endParaRPr lang="en-CA" dirty="0"/>
          </a:p>
        </p:txBody>
      </p:sp>
      <p:sp>
        <p:nvSpPr>
          <p:cNvPr id="3" name="Content Placeholder 2"/>
          <p:cNvSpPr>
            <a:spLocks noGrp="1"/>
          </p:cNvSpPr>
          <p:nvPr>
            <p:ph idx="1"/>
          </p:nvPr>
        </p:nvSpPr>
        <p:spPr>
          <a:xfrm>
            <a:off x="9101469" y="1584249"/>
            <a:ext cx="2881424" cy="4351338"/>
          </a:xfrm>
        </p:spPr>
        <p:txBody>
          <a:bodyPr>
            <a:normAutofit lnSpcReduction="10000"/>
          </a:bodyPr>
          <a:lstStyle/>
          <a:p>
            <a:pPr marL="0" indent="0">
              <a:buNone/>
            </a:pPr>
            <a:r>
              <a:rPr lang="en-US" dirty="0"/>
              <a:t>Jupyter Notebook combines data and code in a document</a:t>
            </a:r>
          </a:p>
          <a:p>
            <a:pPr marL="0" indent="0">
              <a:buNone/>
            </a:pPr>
            <a:endParaRPr lang="en-US" dirty="0"/>
          </a:p>
          <a:p>
            <a:pPr marL="0" indent="0">
              <a:buNone/>
            </a:pPr>
            <a:r>
              <a:rPr lang="en-US" dirty="0" err="1"/>
              <a:t>JupyterLab</a:t>
            </a:r>
            <a:r>
              <a:rPr lang="en-US" dirty="0"/>
              <a:t> Environment - </a:t>
            </a:r>
            <a:r>
              <a:rPr lang="en-CA" dirty="0"/>
              <a:t>work with code, data, and the Jupyter notebook format.</a:t>
            </a:r>
            <a:endParaRPr lang="en-US" dirty="0"/>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IHAu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ztS1qx06+htbxpI/NjeQSlD5ahcZ3N0HWsCX4j+GUn8sTXDrnHmLCStdDq2k2mqmJb5TLBGd3kk4Vm7FvXFSppunKmxbC1C+nlLj+VctZYmUv3bSXmr/qjsoSwsY/vU5Pydrfg7mZ4b1u51m/vHit4DpSBfstzHLuaQ/xAr1XFbjMqqWYgKBkk9hWdZaJY2GoPeWEQtjIMSxx8I/ocdjUuvf8AIDv/APr2k/8AQTW1Ln5f3m/kc9X2fN+7vbz3JLS/sru1N3a3cE9uM5ljcMox15FOsby0vrcXFlcw3MJJAeJwy5+orxj9nQY/Z91AYH+svP8A0GtL9kkAfB22wMf6XN/MVoZnqkF9ZXF1NawXcEtxB/rY0cFk+o7VG2q6Yv2ndqFqv2X/AI+Myr+6/wB70/GvIfhAAP2gPiV/vxf+hNXNeFvCdj4u/aB8cWOrtJJpdvOtxLZqxVLhwAF346gZJxQB7/pGuaNq5caXqlnelPvCGZXI/Kp49QsZL57GO8ga6jG54RIC6j1I69xXgfxp8LaZ8NNU0Dxz4Nt/7LdL5Le7ghYiOZG7EfQEVpfFhR4P+LfhT4kQKY7PUCthqWBxhhwx/wCAn/xwUAe1399ZWESy313BbRs20NK4UE+nNcB8YfiR/wAIWdHt9PWxuri+vY4Jlll5hjYj58D2Peub+LMY8a/GTwp4JT97Y2IOp34HIx/CD+A/Wsr9qbw5oY1Hwxqg02EXl9qsVtdSjOZIgVAU+2KAPdtN1Gw1KJpLC8t7pVOGaGQOAfQ4qneeJfD1nfCxutb0+C6Jx5T3Chs/TNcN8Q4dK+Fvwl12+8IadDpk0oUL5WeJXIQPz3AP6V5h4aufhFH4NjsdZ8N6/qWp3MO+7v5NLleRpWGSyv6AnigD6bkmijgad5EWJV3M5b5Qvrn0qk2t6OrWinVLPdeHbbDzlzMf9n1rxv4R6hqV/wDATxRp2pre+XYQ3dvavdRssjQ+WxXO7ngGq/7NHgLR9S8J6T4y1pXvtRhkK6fvc7LRImIUKBxnIJ/GgD3yiivOPiP8QNT0bxjp3g/w/Y2Eup3lq1152oXHkwKinGAe7H0oA9HoryTXfitr2h/Dsa/qPg2aPVV1JdPax835ZSxwHjf+JT2q1pHxD8TWPjHTNB8ceG4NKj1hGawuLefzFV1G4xv6Ninb+vxDpc9RorxS6+MXiK4sNR8S6H4XtLvwzYTMheS9VLm4RTh5EQ9hzweTW3rnxM1C+1XRtD8CaPFqmpanYDUWe5kMcNtAehYjnJPGKQHqFFfPfxP8feO7z4byyR6C+iapY6xFaXx88qD8w2mNsfMrdD6V1Ot/EbxnbeLbLwdpXhG3vdWmsI7qZzdYigz97cccj0oX9fdcH/X32PW6K8il+JHjXV7jWLrwd4TtdQ0rRZmguJZ7go91Kn+sWIe3qetT3nxcbUNK8NJ4R0VtR1nxArtDbTSbEtxHxIZG/wBk8e9C1HY9WoryTSPipr/23xXpeveFY9Ov/D2n/a2C3O9J+CRtOOAQKbovxM8bX/gqbxU/gNxBcJENLtkuN0szMcFn7Ig65o/r+vuEeu0V5f4T+ImvSeOYvCPibStMhurmye7t5rC8EyYTqjDsa5aX41+Mf+EZvfFsfgWE6Dp121vcSm7/AHkoDbS6LjoOKOv9eg7HvNFeWeGPiJ4pk8a6PofirwvBpUOu27z2DxXHmMmwZKye+COlep07CCiisDWPF2h6Rqc9nqV2lqtvbpNNNIwCJvYqiepY7WOB2WkBv0Vj3Xijw/baVLqkmq2ptI0DmRZAQQVLAD1JAJFVNK8deE9TXTvsuu2e/UYBPaxvIFd0IyDg9Oh49jQB0dFc5/wnfg7+z31D/hI9ONskwgaTzRgORkD8ufTHNXn8SaAlt9pbWLJYcsPMMw25UAtz7Ag/iKANWiuW1b4g+D9N0RdXm16ya3kikkhCyjdLsHzBR65457kCtfw5rNtrlg91bK6GOZ4ZY3GGR1PIP4YI9iKANKiiigAooooAKKKKACiiigAooooAKKKKACiiigAooooAKKKKACiiigAooooAKKKKACiiigAooooAKKKKACiiigAooooAKKKKACiiigAooooAKKKKACiiigAooooAK5Px54quNClgs7KG0a5mhkm33U3lxqqdvcnsKf8AFLxHP4Z8JzX9ps+1O6xRb+gJ7++BXz5q/jXxHqjL9tuEvHXOwNbqxH0GK9DB4N1ffexwYzGKl7i3O1svjjqUd5GNQ0q1e3LYfyWIYD1GeDXukMizQpMnKOoZfoRXxhPDq2r6qix6fcPPMyqqx25UE/lgV9Y6RfTQvbWkjblCrGR6EDFcueYnDYCVJNWc3bQrK3WxCnzO9joaKKKxO0KKKKAMrxHd6lp8CXtjbC8RDia3zh2Hqp9R6d65/wD4WVoKgrLb6jHMODEYRkH0610ev6La61FBHdSTIIJRKvlvtyR61dNtblxI0ERf+8UBP51yVqVdyvSnbyav92qOyhWw6jatTv5p2+/RmP4c1TUdakN41i9hp4H7oS/6yY+uOwrQ19guhagxOALaQk/8BNXa4b4saR451+0i0fwrqGn6fYXcbxahPMpMqqePkx6jNb0oShG0nd9znqzjOV4xsuxy37Ldut38FHtW4We6uYyfZsCud+GupeOPhhZ3fgu48A6prSrdSSWF1af6pwx43NggDp6Yr2b4feF7Lwb4SsfD1izSR2yndIw5kcnLMfqTW9WhmeMfBLQfFunfFHxfq3ijTTA+pRQy+bGP3Jckkord9ucfhXIaDq/iTQ/j9451LQ9DfW7aNwL61hbE2w7cMg7kHt6V9LV554G8C6loPxR8VeKbm5tpLTWNvkxoTvTBH3sjHagDitej8WfGDxFo9lP4X1Dw74Z065FzdSX67JJ2U8KqnH0/E816J8adAtNf+F+s6fcPHEIrYzwyOcCN4xuU5/DH412leafFbwj4x8bazb6HDq1vp3hF41a+MY/fzNuOY/pgD0H1oA579lvTdQ1DT9Q8ea0fMvdSEdrAxHPkwqFz+JA/Ktf9pLw3rWt+HNJ1DQbF7+60jUEujbR/ekUYJwO/Qce9elaNp1npGlW2l6fCsNraxiKJB2UCrdAHm12l18WPhhq+k6hoGo+HLiXEcK3yEHeoDK4GB8u7j8657wr428beFtHt/DviX4b61qF3YxiBLvToxLHMi8KcgYHAHf8ACvaqKAOQkvNU8RfDHVJrnQLnSr66sbiNLGQhpMlGC9O544rN/Z50rUtF+FGl6dq1nNZ3cbS74ZV2suZGIyPpXoNFABXkfxp0bUdS8SWLah4Fh8X+HDbFWjh2rdW0+eGDEg7SO1euUUmhpnyz4m0PxP4d+EMZudPubVpvFNtPpOl3l35z26Z+WNnzxkj14rv3s/GfxB8feHrvWfCU3hvS9DEk8klxOkjTTMhTagU/d56mvUfE/h3SfElpb2usWxuIre5S5jXeVxIhyp4rWqk/6+VhPb+u9z5WtvhnqmjaZqHhyf4TW+v6qbiQWetNcgW0iOxIeRd2RtB6YrvZvDnizwF4u0XxHoXh1NetP7Fj0q9srJ1iaBkO4PHuONueMV7ZRQm/69LA0m/69TxHxfpXxK8V/CnU7jVtJi/tSXUYrqx0iN1DxQo4OxnzgscZrofDOka/c/Fv/hKL7R5tPs59BigdZJFYxy55Tg8ketem0Uv6/Cwf1+NzwzRV+IHgCLxH4Z0/wXNrsF5eTXWmX8E6LGPOP3ZQTkbfasyHwnr/AMPLnwLeadHZ6xq9nb3KXmlC6SOafzm3uYd2M7Sa+hq5vxt4I8O+MBaNrVo7XFm5e1uYZWilhJ67WXkUJtWt/XQGk9zxjRj4p8WeNPiV/aGjpZahPocdvBYJOsjx7lOxXYHG49T9a6Px34X8XTfA/wANaPptjcz3Vk1sdT0+C4EUk8Kj54w2cZ/GvR/BXgzw/wCD4LmPRLR43upPMuZ5ZWklmb1ZmJJroaVklp5fhd/qF3e78/0X6Hzr4L8Ia1p3xY0fxBpXwzbw7on2ae0kQXSvMGYf62QZPGeBjmt9vB/iT/hnbUPDI0uT+1pbh2S23rkg3AbOc4+7z1r2uimtGn/W9weqt/XY828S+HtZuvih4D1WCxd7LTbe4W8l3DETNGoUEZyckdq9JoooAK838deBtW17xDfNY3sdpbXsdvI8kisylohIhjIVlYAiQMCD1U5616RRQB5NpPwp1exsrPS28RWcmmxmJp0FgfMkaON0G1i5ABD5wQeR1qa3+FupKkdpLrlgbOR7WW726f8AvS9uAEEbFiFU7V3Ag/xYIzXqdFAHin/Cl9YXSW06LxNaQ2xO0WqWsogC+W6bgPN3BvnztDBOPu1p3fwbjvLG4trnWjtk0+GCJI4dqRXCbA0wGc/OI0BGe3Br1iigDx5fg/qNvYX0djrWmQz6pazWt/5lg0sYV2LBog0hZWGTyxbPHpXeeANIu9LtNSkvU8uW91CScR5B2oFWNM44yVjDf8CrpaKACiiigAooooAKKKKACiiigAooooAKKKKACiiigAooooAKKKKACiiigAooooAKKKKACiiigAooooAKKKKACiiigAooooAKKKKACiiigAooooAKKKKACiiigAooooA474waBeeIfBstrp8Ylu4pFljj6b8dQPfFcd8JfD1zouiTz6rpr2moTTnPnJhtgHAHtXsVZut6fJeojROFdex6EVyZvVxE8tqUKK1dtt99RUKFP6zGrIwW81l3RR8HuMDNT6Vp921/E8sToincSaktNFvNzrNHEFYY3E5K+4rpEXagUdhivkMqyOeImquKUo8tnZ9dfTbb7z1q+KVNctOzuLRRRX3R5RHib+8n5VEZJg7LlOParNVn/wBc/wCFAB5k3qn5UeZN6p+VFYk/iJE1W60630rUryW12CVoI1KruGR1YdqANvzJvVPyo8yb1T8qyrXXLWfUI7Ew3EMzpI4EigABCASefetC3nguE3280cq5xlGDDP4UAS+ZN6p+Ro8yb1T8qKKADzJvVPyNHmTeqflRWE3iRG1C6s7XSdUuzayCKWSGJCgbAPUsOxoA3fMm9U/KjzJvVPyrP1DV7GyMSTSgyySpEIlILgt0yM8Co7HXLC7vY7JWeO6kiMoikADbQ2P8j0oA1PMm9U/KjzJvVPyoooAPMm9U/KjzJvVPyoqkup251p9JYSJOsAnBYfKy5wcH1HegC75k3qn5UeZN6p+VZGja/ZapHLNCk8UEYz5syhUYZIyDn2rRjubeRQ0dxEyldwIcEbfX6UATeZN6p+VHmTeqflTFkjYhVkViV3AA9vX6U+gA8yb1T8qPMm9U/KiigA8yb1T8qPMm9U/KqEGrWUlze27SeU1nII5GkIVSSu7g59Kna9s1iSVruBUk+4xkGG+h70AWPMm9U/KjzJvVPyNRNcW6zJC08SyvyqFxub6DvVS91nTLOW3invIg9xKIowGB+Ygnn06UAaHmTeqflR5k3qn5UUUAHmTeqflR5k3qn5UVQ1vVbbSbRbi4Erl3EcUUS7nkc9FUdzQBf8yb1T8jR5k3qn5VkaVrsF5cXFrcWtzp9zboJHjulC/IejAgkEfjS6p4g07T0heR2mSaOWRGhwwxGu5uc+lAGt5k3qn5UeZN6p+VR20y3FtFcR5CSIHXPXBGakoAPMm9U/KjzJvVPyoqprGoQaXpk+oXIcwwLucIMnHtQBb8yb1T8qPMm9U/I1mQ61Zz6s2m24lmkjjEk0iAeXCCMgM2eCfQZq4l5aPEZVuoGjBxvEgxn0zQBP5k3qn5UeZN6p+VQLeWjSrEt1AZG+6okGT9BUF/qllZ2l1cSTK/2WMySpGwLgD2zQBe8yb1T8jR5k3qn5UyGRZoUlXO11DDPoRT6ADzJvVPyo8yb1T8qKpa1qVvpOnSX90JDEhUEIMnLMFH6mgC75k3qn5UeZN6p+VUrnUre31a10yQP510jvGQPlAQZOT+NR32sWNpBHMZRMjzpbjySGw7HAzzxQBo+ZN6p+Ro8yb1T8qgiu7WWUxRXMMkgGSquCcfSp6ADzJvVPyo8yb1T8jRRQAeZN6p+VHmTeqflRRQAeZN6p+Ro8yb1T8qKKADzJvVPyo8yb1T8qKKADzJvVPyo8yb1T8qKKADzJvVPyo8yb1T8qKKADzJvVPyo8yb1T8qKKADzJvVPyo8yb1T8qKKADzJvVPyo8yb1T8qKKADzJvVPyo8yb1T8qKKADzJvVPyNHmTeqflRRQAeZN6p+VHmTeqfkaKKADzJvVPyo8yb1T8qKKADzJvVPyo8yb1T8qKKADzJvVPyo8yb1T8qKKADzJvVPyNHmTeqflRRQAeZN6p+VHmTeqfkaKKADzJvVPyo8yb1T8qztHuJp7vVI5X3LBeeXGP7q+Whx+ZNZY8ZWOGmbT9SW0S4Nu92YVMSvu28kNkDPfFAHS+ZN6p+Ro8yb1T8qqX2o2VlYPfXFwiwIhfcCDkAZOPWqtnr+l3V21vHcKpEMcwZ2CqyyZ2455PB4oA1fMm9U/KjzJvVPyqJrm3W4Fu08QmIyIy43H8KSO6tZJjDHcQvIBkorgnH0oAm8yb1T8qPMm9U/KsTWfEthpd09vNDeSmKMSzvDDuWFCcAuc8fhmtlGV0V1OVYBgfUGgB3mTeqflR5k3qn5Vgaj4k8rUptO03SrzVbi3ANwINqrFnkAsxALewq9oOr2us2bXFsssbRuY5oZV2vE46qwoA1IjM8Ybcgz7U7E395Pyotv8AUJ9KkoAKrP8A65/wqzVZ/wDXP+FABXLW3h03Hi3WNQvDeQxSvAYGhuWjD7UwchTzz611NFAHml/4Y12ZrwQW7RmRbra24DcGkVgP+BAGtvwBpN5YX1/czW9xbxTRxKqSxpHllByQicdwM967CigAooooAK4L+y7qDxHq1xPpOtTpPdrLC9ndeXGV2qOQGGeQa72igDzpNDv1nt4JPDzS3a6sLp9R+XmIknr1zggY9qteEtBvNO1jTLq60kAizmiklCqTE5lLAk9eV4z713dFABRRRQAVy3jzTdUuPsl/oke+9i3wOM4/dSDDH8OD+FdTRQB5zr3hXUhI8Vhbu1rDHaLtQKTMIw24BTwTkg4PWqv/AAims/YBJZ28sT3NzLBLHIFRltpQoZtq8LyucD1r1CigDlfAWj32nNeS6lHtkTbaW2TnNvGTtP45H5V1VFFABRRRQBxV54fubzxLJNdWKzWTaqs534KsghIzj/exWPq3hi+G4QaRMypLdC3EaJJGqu4KqUbop9QQRXptFAHl0nhjXpL8tc2kpmla3dJIQhSIKBlfMb5lxg9OtaFv4Va10nSpm0SOa9i1MzXQ2KZGQlsHJ6jlTivQaKACiiigArB8XWl7I2m6jYW/2qXT7oTGDIBkUqVIGe/ORW9RQBw/iiDxF4isLlIdOks7RDEVhlC+dOQ2W4zjGOx61jxeGNYKzSRWVwscgutqSBIyC8O0HYvC5NeoUUAVtKjeHS7SGRdrpCisPQhQDVmiigArG8bWdxqPhTUbG0QvPNCVRQcEmtmigDz688N6xpul3+iaOks1jfwiQOz5eKYY3qxPUOAfxqpp3hW7nuozc6bOLJ7uBpoZo0jDBFfLbE4xyBnvXplFAHDT+GJFS8mttNjju21hJoZVUBlhG0ZB7AAHisGLwprgjkiNpcm4SK4V5dsapLv6DcPmfPv0r1eigCGxRo7G3jcYZYlVh6ECpqKKACsLx5YXOqeF7qxs42kmkaPCqcHAdSefoDW7RQBwfiTwndnUIm0h7191lcRNJPdM4RmUBQNx4zWZp3hrVlljmjsLmFVktvMSRI4wdjEsQqdcD+I9a9PooA8z8GafJc2uhSWehm1kgu3mn1D5QJI8tkZ6ndkcHpivTKZFHHFGI4kVEHRVGAKfQAUUUUAFFFFABRRRQAUUUUAFFFFABRRRQAUUUUAFFFFABRRRQAUUUUAFFFFABRRRQAUUUUAFFFFABRRRQAUUUUAFFFFAGT4f/wCP/Wv+v8f+iY6wvD3hLzLab+13vQDfyTi1E2ImG/KkqOvr1rq7S0jtpbqSMsTczea+ex2qvH4KKsUAea2+hvqEutaXEkN1Y6ZFPHp4yGXzZhux6ZTge2asp4YkuLG/km0NI5jpUEFsjouVkXdux6HODn3rvLeCC3QpbwxxKSWIRQASepqWgDzo6DqWZbWTR2lv5r2KePVCV/dINpPzdQQARjvmr2h+HJbFtDuF05IrmK9nku5QBu2MHwWPcEleK7eigDj/ABza6lqCXWnppFxPDJGptp7aUL+85yJc9VHB5yOtdVZLLHZwJOVMqxqHKjgsBzipqKAOPtri58L6pqkd1pt5d2d7dNdQXFtH5hywGUYDkYI4NXvCFrem51TWb61azfUZVZLZj8yIi4Bb/aNdEKQ0ATW3+oT6VJUdt/qE+lSUAFVLmazWYrLy4HOFJx9cVbqta/8AHzc/7w/lQBD9osP7r/8AftqPtGn/AN1/+/bV598SfidqHhXxXaaPb6Tazw3FxFbm4mmZRGzjO5sA4UD+VdF4I8W3OtOtvqdhHaSz+a1pJDIXiuEjco2CeQeM+4INAHRQvZTSeWg+bHAIIz+dEz2MMhjcfMByACcflT7n/j9tfq38qLb/AI+7v/fX/wBBFAEP2iw/uv8A9+2o+0WH91/+/bVi/EnxnYeDvDOoalJNay3ttbmaKzknCPNjsB1qx4E8Vaf4q0Cyv7e4tftM1uk01tHMHaEnscc0Aa0DWc7FYx8wGcEEcfjTZJbGNyjZLDrtVjj8qkb/AJCcf/XFv5rRYdbn/ru38hQBD59h/df/AL9t/hR9osP7r/8Aftq5/wARePdP0TxBJpd1Z3HlQLE1xc7lCxiQ4UhScsM9SOlbkmu6ct9DZpI00krhR5S7gpPqaAHtc6eoy24D3RqX7RYf3X/79t/hU2pf6hf+ui/zo1a/ttL0y51G8cpb20bSyMBkhQMnA70AQ/aLD+6//ftqPtFh/df/AL9tXm3/AAsTWvslx4iuUgs9Ijv4YYrQ2ztcTRMFLkEkfMoY5ABAx1r0TQNbt9Ya6jit7q2mtXCyxXEexlyMg49xQBILnTySBuJHX5GpftFh/df/AL9tUtr/AMft3/vL/wCg15L8c/ixqHgDxZp2mxRRmzubIzMwh8yTfvIA5YDGBQB6r9osP7r/APftqBPp+R94Z7lGArz/AOFnj3Xta8QXGmeKLEaas9tFc6X5kXlvcIw56MR6YGc16Nqv/IPm/wB2gAnFpAoMgAycADJJqH7RYf3X/wC/bf4VLP8A8ftn/wAD/lU9xNFbwPPPIkUUalndjgKB1JNAFP7RYf3X/wC/bUfaNP8A7r/9+2rz/wAJfG7wf4i8b3Hhm3leEhtlpdSECO6YdQvp7Z616dJ9xvoaAKC3OnsAyhiD0IRqX7RYf3X/AO/bVY07/jwg/wCuY/lXIfFbx9b+CvDT6rbQw6lNHew2ssCzAGPfnlsdDgdKAOn+0WH91/8Av23+FPgaymfYg+bGcEEfzqSyvbW73rDcRSSR481FcFoyRnDAdKbcf8hC2+j/AMqAGSyWMUhjbO4dQATj8qb9osP7r/8Aftv8Kms/+Pi6/wCug/kK4y5+Juj2/izX/C04EOqaZB58CO2Ful8sPhT6j0oA637RYf3X/wC/bf4Ui3OnsMruI9kaq/grWW8ReEtL1xoBA19bJMYw2QhI6Zq/pn/Hmv1P86AIftFh/df/AL9t/hR9osP7r/8Aftq8J8dftF3nhvxjq2gx+GYLhbC5eAStckF9pxnGOK7j4FfFCf4kw6pJNpMenmxdFASUvv3An046UAd79p0/dt+bPXGxqX7RYf3X/wC/bVOv/ITf/riv/oRrB8feLo/DEFnDBYTanquozeTY2MJAaV8ZJJPCqByTQBr/AGiw/uv/AN+2p0ctg7qgyCxwNysMn8a88sPihqlr400/wf4o8LPYapqDjyTbXImiCHPzMex46V6PqH+qj/67J/OgBLj7HbgGXaueg5yfwqH7Tp3+1/3w1SwqH1K4ZgCUVAuewOaoan4i03TvEum6Dc71utRV2gO35fl6gn1oAtfadO/2v++Go+06d/tf98NVCy8V6Jdatq+n+esLaSyJcyy4WPcw4AJ69MfWrV/r2i2enm9kv7Vo/LLptlUmQD+7zzzxQBL9p07/AGv++Go+06d/tf8AfDUkesaUbMXUl5bwp5SSsJHClA4yu70zVaz8SaJcW0tyb23hgjuXtxJJIqq7L12nPIoAtfadO/2v++Go+06d/tf98NUwvtPz/wAfVt99U/1g+8wyo+p7VFNq+jwyrFLqVkkjNtCtMoJOcY60AJ9p07/a/wC+Go+06d/tf98NV/avoPyo2r/dH5UAUPtOnf7X/fDUfadO/wBr/vhqv7V/uj8qNq/3R+VAFD7Tp3+1/wB8NVmKO1lQPGFZT0INY1z4t0O38Z2/hOS4UajPAZlXjAx0U+55IHtWtaqEvblFGFyrY9yKAEnazgYLIMMRkAAk4/Co/tFh/df/AL9tUy/8hOT/AK4r/Nqz/EXiOz0Sa2gnhup5rgMY44I9xwvUn0HIoAtfaLD+6/8A37aj7Rp/91/+/bVhnxxZ8/8AEo1f/wABx/jW/o2pW2r6Vb6lab/InTcm9cEfUUAPxZ+R5/y+XjO7JqHz7D+6/wD37ao/+YOv/XT/ANnrRlkSGJ5ZGCIilmY9AB1NAFL7RYf3X/79tR9osP7r/wDftq5Kz8fahdW9vq8fhO/bQLmZY4rxZFaQozbVlMQ+bYTz9Oa3NR8YaDanUIItRt7m9sYJJpLVJBvOxdxUds/yoA0ftFh/df8A79tR9osP7r/9+2rirr4lXP8AY2oatYeGprq202BZ7om5RCitEsnAPXg4/CtfS/G9j5UC+I/s2hXdyFeC3lulkZ0bGGO37uScc0Ab32iw/uv/AN+2o+0WH91/+/bVBP4m0CDWU0abV7RNQcgLAZBuyeg+p9K5iz+KGhnUo7TUx/ZkckMkqzTyDB2SmMjA57Z+lAHXfaLD+6//AH7aj7RYf3X/AO/bVUvfFnhuyuLeC61qyjkuUV4QZAdyscKcjsexqzZa5o97qc+mWmo2895b586FHy0eDjkdqAJoGs52KxjLAZwQQcfjU32eH+4PzqJ/+QrH/wBcW/mKtUARfZ4f7g/Oj7PD/cH51LRQBF9nh/uD86Ps8P8AcH51LRQBF9nh/uD86Ps8P9wfnUtFAEX2eH+4Pzo+zw/3B+dS0UARfZ4f7g/Oj7PD/cH51LRQBF9nh/uD86Ps8P8AcH51LRQBF9nh/uD86Ps8P9wfnUtFAEX2eH+4Pzo+zw/3B+dS0UARfZ4f7g/Oj7PD/cH51LRQBF9nh/uD86Ps8P8AcH51LRQBF9nh/uD86Ps8P9wfnUtFAEX2eH+4Pzo+zw/88x+dS0UAIoCgKowB2paKKACq1r/x83P+8P5VZqoUuoriVoY4pFcg/M5Uj9KAPPPFtlrg8e3EkWn6q+l3MaNJPZRQyElUwB8545J7elTeErfXpPG0DXNnq40y1icwzX8cSFSy4KjYfXHb1rvvMvv+feD/AL+n/CjzL/8A594P+/p/woAW5/4/bX6t/Ki2/wCPu7/31/8AQRTVS6kuYpJo4o1jz91yxOfwoZLqO4leGOKRZCD8zlSMDHpQBwnxo+GWk+NtGvryLTbeXxEtoYbG4lkKhDnIzj6ntVr4R/DnRfBGk288Omw2+sy2qR300blg7Dk9feuy8y//AOfeD/v6f8KPMvv+feD/AL+n/CgBW/5Ccf8A1xb+a0WHW5/67t/IUQpcNdCaZI0CoVAVi2ckH09qYqXcMkvlRxSK7lwS5BHA46e1AHnPxR0HxJ4i8RpaW2nA2qLGLa4EULJyf3hlZvnGB0Cjmum0Tw/qOhX8H2WVL2AgRyPM21kTPYYxx7Yz39a6LzL7/n3g/wC/p/wo8y//AOfeD/v6f8KAF1L/AFC/9dF/nVXxVpsur+HL7TYJEiluIiiO4yoPbOKluVvpowvkQDDBv9aex+lSeZff8+8H/f0/4UAebaxZxzeMA3ju3aSCLTo0szYw3DxZLt5gO0HkgJn2xXU+CZ0vdc8QahBHOLWeaERPLC8e7bHg4DAGug333/PtB/39P+FG++/59oP+/p/woALX/j9u/wDeX/0GvD/2l/hf4q8b+IdO1XQY7OSC0sjHKJZijbgxbgYOeDXtcS30c0snkQHzCDjzTxgY9Kl8y/8A+feD/v6f8KAPKdX/ALA1HwjphS21T+37WytYodlncIVkTbwTtxwc16tqOf7Ml3ddnNG++/59oP8Av6f8KZcLe3ELQtDCgbgt5hOP0oAfP/x+2f8AwP8AlVHxn4dsfFfhy60HUpLhLW5AEhgkKNgHOMir91FMZIZYQjNGT8rHGQRik8y+/wCfeD/v6f8ACgDwzRPgnp91498UW+qaG9noX+jtpNxBKFZWXrsIOR75r3lYxFbCNSSETaCTk8CofMv/APn3g/7+n/ChnvypH2eDn/pqf8KAH6d/x4Qf9cx/KvD/AI8fBnUvEF/Jrng2fyru9mQ6jZyS7Y5mHSUehGef0r2q3F9DAkXkQNsUDPmnn9Kf5l//AM+8H/f0/wCFAHK/CXwDa+BdEliNzJfaresJdQvJCS00ntnoBk4rqrj/AJCFt9H/AJUeZf8A/PvB/wB/T/hSJHcyXUcsyRxrGDgK5bOfwoAdZ/8AHxdf9dB/IV4t4r+Dtx4k+J3iPxdqWTbCBRp1tG+GnlEIALHsobt3PtXs+y6inlaGOKRZGDfM5UjjHpS+Zf8A/PvB/wB/T/hQBjfDCwvNL+HuhadqEBgu7eyjjmjJBKsByOK2tM/481+p/nSeZff8+8H/AH9P+FR2y30MIj8iBsE8+af8KAPkb4q/Cn4har8SfEOpad4Zubizub+SWGVZIwHUng8tXqn7J/g3xN4StdeXxFpMunm4kiMQkZTuABz0Jr2nzL//AJ94P+/p/wAKPMvv+feD/v6f8KAHL/yE3/64r/6Ea474maFrc+qaH4r8Nww3ep6LJJ/ocr7FuYpF2uob+FumDXVgX32kzeRBygXHmnsSfT3qTzL/AP594P8Av6f8KAOV8I6n4p1vXXutY8F2+h2EcWEkuJ0luXkz228Ba6vUP9VH/wBdk/nSeZf/APPvB/39P+FNkW8nKLJFCiBwxIkJPHPTFADrb/kIXX0T+RrlfHnhnUda1aC/sTCktpaMbd3bBWcOGT8Dgg/WurljmScz2+xiwAdGOM46HNJ5l/8A8+8H/f0/4UAeaSeB/EVtbytClrczTtaS3JLgNJIpkaUqWUgHc4wSOmad4f8AAuqokx1Oxs96Wl5FbZm83a8sgdTnA7ZGa9J8y+/594P+/p/wo8y//wCfeD/v6f8ACgDzey8Ea7pUEEMcFrq0dvcxXhFzLh528va8bNg5CnlSePaix8Ja7Z3I1JtB0q53veD+zzcYjhEzBlZSVx2weOh4r0jzL/8A594P+/p/wo8y+/594P8Av6f8KAPMJ/hzrkdtZwWtxbnyrJJXO8j/AE2IMIiP9kBsZ/2BV7/hAr3+z9RVoLSW7udMjiSRmyRcby7nOOBk8H2r0HzL/wD594P+/p/wo8y//wCfeD/v6f8ACgCeBWSCNW+8FAP1xT6q+Zff8+8H/f0/4UeZff8APvB/39P+FAFqiqvmX/8Az7wf9/T/AIUeZff8+8H/AH9P+FAHKX+m+I3+JdtLDa6YdEaLzpblrZTOjrxsDdeeMH611kH/ACELn6J/Kk8y+/594P8Av6f8KktYXQvJKwMkhycdB6AUAMX/AJCcn/XFf5tXL+PtH1a+1TTb7TbSO6WBJI5YzP5TDdggg4PpXTzJcLdGaFI3DIFIZtuME+3vR5l9/wA+8H/f0/4UAeaf2H4znLR3+j29xbtgmMXaJkggjkL7V3ngrT7rSvCthYXiotxFFiRUbcASScA9+tX/ADL/AP594P8Av6f8KPMv/wDn3g/7+n/CgCsf+QOv/XT/ANnq7fW6XljPaSEhJ42jYjrhhg/zqE2sn9nCAFfMB3e2c5p3mX//AD7wf9/T/hQBwOj6f8Q7HQbDwnDb6fbxWjJCdYS4yWt0I5ERXhyox1wM5rmh8M/EHnT2bwq8UU13PBdNqDbXMofb+628N82CSSOK9j8y/wD+feD/AL+n/CjzL7/n3g/7+n/CgDzux8E65D4J8VaS4tvtOp2McFviT5dy24jOTjgbhUOs+EPEkb6zbWWl6XqMWt2FvbtPczbWs2SPyzxtO5f4hgjmvSvMv/8An3g/7+n/AAo8y/8A+feD/v6f8KAPLh4F8R20Fz4fitNPurS61KG8OryzYnjVAmRsxkt8nBzjmk03wj4q0PXYNUt9E0rVlFpcW7xTXWwqXmZ1IJUjBBGa9S8y+/594P8Av6f8KPMv/wDn3g/7+n/CgDxW++HPjSPRzpMMNndobGCKNkvPIRGQszKw2kuAThecAV6b4A0KbSE1a5vbS3gutQ1GS6JjO47WC4BbAzjBrd8y/wD+feD/AL+n/CjzL/8A594P+/p/woAH/wCQpH/1xb+Yq1VWGO4a7E8yRoFQqArFs5P0q1QAUUUUAFFFFABRRRQAUUUUAFFFFABRRRQAUUUUAFFFFABRRRQAUUUUAFFFFABRRRQAUUUUAYX2i9/57t+lH2i9/wCe7fpUlISKAGfaL3/nu36UfaL3/nu36U7cvqKNy+ooAb9ovf8Anu36UfaL3/nu36U7cvqKNy+ooAb9ovf+e7fpR9ovf+e7fpTty+oo3L6igBv2i9/57t+lH2i9/wCe7fpTty+oo3L6igBv2i9/57t+lH2i9/57t+lP3L6ik3L6igBv2i9/57t+lH2i9/57t+lO3L6ijcvqKAG/aL3/AJ7t+lH2i9/57t+lO3L6ijcvqKAG/aL3/nu36UfaL3/nu36U7cvqKNy+ooAb9ovf+e7fpR9ovf8Anu36U7cvqKNy+ooAb9ovf+e7fpR9ovf+e7fpTty+oo3L6igBv2i9/wCe7fpR9ovf+e7fpTty+oo3L6igBv2i9/57t+lH2i9/57t+lO3L6ijcvqKAG/aL3/nu36UfaL3/AJ7t+lO3L6ijcvqKAG/aL3/nu36UfaL3/nu36U7cvqKNy+ooAb9ovf8Anu36UfaL3/nuf0p25fUUbl9RQA37Re/892/Sj7Re/wDPdv0p25fUUbl9RQA37Re/892/Sj7Re/8APdv0p25fUUbl9RQA37Re/wDPdv0o+0Xv/Pdv0p25fUUbl9RQA37Re/8APdv0o+0Xv/Pdv0p25fUUbl9RQA37Re/892/Sj7Re/wDPdv0p25fUUbl9RQA37Re/892/Sj7Re/8APdv0p25fUUbl9RQA37Re/wDPdv0o+0Xv/Pdv0p25fUUbl9RQA37Re/8APdv0o+0Xv/Pdv0p25fUUbl9RQA37Re/892/Sj7Re/wDPdv0p25fUUbl9RQA37Re/892/Sj7Re/8APdv0p25fUUu5fUUAM+0Xv/Pdv0o+0Xv/AD3b9KduX1FG5fUUAN+0Xv8Az3b9KPtF7/z3b9KduX1FG5fUUAN+0Xv/AD3b9KPtF7/z3b9KduX1FG5fUUAN+0Xv/Pdv0o+0Xv8Az3b9KduX1FG5fUUAN+0Xv/Pdv0o+0Xv/AD3b9KduX1FG5fUUAN+0Xv8Az3b9KPtF7/z3b9KduX1FG5fUUAN+0Xv/AD3b9KPtF7/z3b9KduX1FLuX1FADPtF7/wA92/Sj7Re/892/Snbl9RRuX1FADftF7/z3P6UfaL3/AJ7t+lO3L6ijcvqKAG/aL3/n4b9KPtF7/wA92/Snbl9RRuX1FADftF7/AM92/Sj7Re/892/Sn7l9RSbl9RQA37Re/wDPdv0o+0Xv/Pdv0p25fUUu5fUUAM+0Xv8Az3b9KPtF7/z3b9KduX1FG5fUUAN+0Xv/AD3b9KPtF7/z3b9KduX1FG5fUUAN+0X3/Pc/pR9ovf8Anu36U7cvqKNy+ooAb9ovf+e7fpR9ovf+e7fpTty+oo3L6igBv2i9/wCe7fpR9ovf+e7fpT9y+opNy+ooAb9ovf8Anu36UfaL3/n4b9KduX1FLuX1FADPtF7/AM92/Sj7Re/892/Snbl9RRuX1FADftF7/wA92/Sj7Re/892/Sn7l9RRkeooAZ9ovf+e7fpR9ovf+e7fpT6KAEdtq0sFnNcRCSN0APY0yf7laOj/8eK/U0AU/7Muv+ekX5mj+y7r/AJ6Rfma2KKAMf+zLr/npF+Zo/su6/wCekX5mtiigDH/su6/56RfmaP7Muv8AnpF+ZrYooAx/7Luv+ekX5mj+y7r/AJ6Rfma2KKAMf+zLr/npF+Zo/sy6/wCekX5mtiigDH/sy6/56RfmaP7Luv8AnpF+ZrYooAx/7Luv+ekX60f2Xdf89IvzNbFFAGP/AGXdf89IvzNH9l3X/PSL8zWxRQBj/wBl3X/PSL8zR/Zl1/z0i/M1sUUAY/8AZl1/z0i/M0f2Zdf89IvzNbFFAGP/AGXdf89IvzNH9l3X/PSL8zWxRQBj/wBl3X/PSL8zR/Zd1/z0i/M1sUUAY/8AZd1/z0i/M0f2Zdf89IvzNbFFAGP/AGZdf89IvzNH9mXX/PSL8zWxRQBj/wBmXX/PSL8zR/Zd1/z0i/M1sUUAY/8AZd1/z0i/M0f2Zdf89IvzNbFFAGP/AGXdf89IvzNH9l3X/PSL8zWxRQBj/wBmXX/PSL8zR/Zd1/z0i/M1sUUAY/8AZl1/z0i/M0f2Xdf89IvzNbFFAGP/AGXdf89IvzNH9l3X/PSL8zWxRQBj/wBmXX/PSL8zR/Zd1/z0i/M1sUUAY/8AZd1/z0i/M0f2Zdf89IvzNbFFAGP/AGXdf89IvzNH9l3X/PSL8zWxRQBj/wBmXX/PSL8zR/Zl1/z0i/M1sUUAY/8AZl1/z0i/M0f2Xdf89IvzNbFFAGP/AGXdf89IvzNH9l3X/PSL8zWxRQBj/wBl3X/PSL8zR/Zd1/z0i/M1sUUAY/8AZd1/z0i/M0f2Zdf89IvzNbFFAGP/AGZdf89IvzNH9l3X/PSL8zWxRQBj/wBmXX/PSL8zR/Zd1/z0i/WtiigDH/su6/56RfmaP7Luv+ekX5mtiigDH/su6/56RfmaP7Luv+ekX5mtiigDH/sy6/56RfmaP7Muv+ekX5mtiigDH/sy6/56RfmaP7Luv+ekX5mtiigDH/su6/56RfrR/Zl1/wA9IvzNbFFAGP8A2Xdf89IvzNH9l3X/AD0i/M1sUUAY/wDZl1/z0i/M0f2Zdf8APSL8zWxRQBj/ANmXX/PSL8zR/Zd1/wA9IvzNbFFAGP8A2Zdf89IvzNH9l3X/AD0i/M1sUUAY/wDZd1/z0i/M0f2Xdf8APSL8zWxRQBj/ANl3X/PSL8zR/Zd1/wA9IvzNbFFAGP8A2Xdf89IvzNH9mXX/AD0i/M1sUUAY/wDZd1/z0i/M0f2Zdf8APSL8zWxRQBj/ANl3X/PSL8zR/Zd1/wA9IvzNbFFAGP8A2Xdf89IvzNKNMuv+ekf61r0UAYQ3RytExBIODipKimP/ABMJv981LQBFP9ytLRv+PBfqazbj7taWjf8AHgv1P86AJdRmkttPuLiGFp5IomdIx1cgZC/jXy38OvjX8QfEHiHTWk17ww89xqDQX3hy4h+yXFrFnAZJHxvYegyTX1Fqlq17ptzZpcS2zTxNGJojh4yRjcvuOtfOt78CfH2vXWkaf4q8R+Hr+w0y9FwuqpZsNUmRTlVaTp6A0Lcb2Op0n44aZpegW1xr7alrF3f6reWVmun6bh2MLfc2BiScd+/tU+gftF+BtY1DTLWLT/ENumoXn2EXNxYFIYrn/nk7Z+906Z61S8J/BvW9H1fwxeTapYSJpGt32oyqu7LpPnaBx1Gear2HwT1y28J2ekPqmntLb+MTr5fDYMW4nYOPvfpSh0v/AFt/wQlbW39b/wDANe0/aI8EXGoCBrDX4LQai2my6hJY4tYpwxUKzg9yKo+F/jdFZ+G7y+8VrNe30mv3Om6bZ6ba75p1jPGFzzgdTmvPfh38MviH4r8Ial4dvLyy0nwvP4pnvLiC5tXF4VSYMNhPBVsDB9q6TWf2etWu9FtjHqGkz6hY65c6hBDciQ280Mv8DlcMGAHUU1/X4f8ABB2u/wCu/wDwD2b4d+OtC8deHH1zRXnWKKV4biG4j2SwSJ95HXsRXIeG/jz4N17Uha2VnrYtpGmWC9ez/cTNECWAYEkHjjcBWp8Evh/N4D8JXmn3Taal7f3L3Mw0+EpDGWAAVdxJbAA5PWvLLT4GeKtJ8Rv4gbUNEt4rRLuWZ9Jhlhm1MOh2pLED5Y/AUPR/IErnceGv2g/A+t3+mw/Zdc0601Mutpf3tl5dtI6AlkD5PIA+lW/Cvx18E+IfEVrpFumq2iX3mjT727tTHbXnl53eW+eeh6gV5L8L/hJ458Y/DvwdpnizUbOw8Naa8tytoLZ0vtx3BVYngAZzmt34ffs7ahoev6aNUm8PSaZpbTGG6t4JTeT7shd247EIzyVHOKdhHb6V8evCGqaotnY6b4hkhneWKxvf7Pb7PeSRjlI3zyeOM4rm/CH7R+mN4LbxB4x0PVNPDatJp8Jt7NmWQgnaAC2SwAwwHer/AMOPhj8RvC82i+H5PGOnjwlotxLLClvbkXV0jElY5SRtABPUc1j6X8EPF9umm6fda1o02m6Z4pbW7fbG4kMbMWZG4xnJ4pLdf12G9n/Xc6vWvj14Z0mzW5ufD/inC2QvrtRpxBs4ScAy5IAPfAzxVzwh8QLzxD8YrrQrWWJ9Abw9bapaExbZCZW6k9enauP+NPwX8WeOPF+tahbatpNxpupaeltbw6i8+dPcD5miRDtJPqema6r4Y/DXVvC3jWDXr2+s5YU8N2ukGOLdnzIjy3I6EfjR2/rv/wAAT2/ry/4JP4++NXhjwbrF7p1/puu3K6csbX11bWRaC3DnC7nJGfwzVDxT+0B4N0DVtQ02TTvEF8+nQxXF1LZ2JkjihkUMJGbPAwR19a5D4w/Avxf418T+I7yLWNHubLVVi+yHUHnMmn7MZWNV+Tn1IzW4Pg5rjQ+Pg+p6eH8TaJbafBgNiJ44dhLcdCfShfDcelza8VfHbwhoOZDYa7qFrHZw3txd2lkWhghlAKFmJHYjgZrGv/jZFofj3X11jzJfC9pZ6fLbSW9vmRDc5+d8kfL0+lcf4r/Z58Z6vaTWB1zRb22k0i1sYGvXnJsXiQKxhRfl+YjOSO9bHjH4dS+HdA8X6tr0UurWeq+H7PSUtdNgaWdZol2hwuBxuwaHpsHl/XQ7HxV8efBPh7Xb3RZo9Uu7u1ngtgLWAOss0q7ljVsgbsZJzjpVeb4u2ep3/hWXS5rzTLe/1OazvbW+04iXMaFiuc/L0zuG7Nef+A/gt4lvfghp8OpR6ZJ4gv8AUf7S1O21y2MgnTGxI2YfPGwUA5Xnkit7wh8DvEukx+GzeeILST+zNZn1BoFaSSO3jeMqsUW/JIGc/NQ9BdDsfA3xt8KeL/EFtpOm2OtxrePKlpeTWeLeZoyQwDAnb0P3gK9Or5/8A/BDxLoPxM03xLPqOhWVtZSzSXDaVFJC+pB87RLHnyxjPYdq+gKelkHUKKKKQBRRRQAUUUUAFFFFABRRRQAUUUUAFFFFABRRRQAUUUUAFFFFABRRRQAUUUUAFFFFABRRRQAUUUUAFFFFABRRRQAUUUUAFFFFABRRRQAUUUUAFFFFABRRRQAUUUUAFFFFABRRRQAUUUUAFFFFABRRRQAUUUUAFFFFABRRRQAUUUUAFFFFAGBN/wAhCb/fNTVDN/yEZv8AfNTUARz/AHK0dG/48F+prNn+5Wlo3/Hgv1P86ALlFI7LGjO7BVUEknsK830P4vaLf2NxPLZXXmi88i2t7QC4knjZWaOTC/d3KrHB6YoA9JorkfEHjiz0/SdL1K0h+0w6iu6IMSjYyo6Y6/Nzn0qvY/ErQH8OjV74zWwR/LmRYy+x/JMxAwOfkGc0AdtRXnZ+LmgiSFzpmsm1lg8wTLaF/m8xUCALnJJYYxkVNe/FPRIZbq3t9O1a4u7Z4g0At9rEPIEJAJ/hJ5zj2oA76iuCt/ip4e8oPdx3qKq/vpord3hhcqWWNnwMMVGcY7gdxWppvjvQ73QdQ1llvbS3sFV50ubdkkCsoZGC9SGBGKAOporiNL+IMWr+K7DQ9P0bUUMqSvePdwmI2uwDCkc5JyO+MVnaX8WtPudaksrzQ9WsrdMA3Dw7lQmd4QXx91SVGD7+1AHpFFcl4a+IHh/xJFqbaPJNK9hEZisibPMT5sMvsSpHr7VmWfxAvIrezm1vSbezjvoVuLd4blpRsLAEMNgIYAg8Aj3rpoYOtXi5U1e3p+HclyS3PQKK4u2+JXh+6top7W31S481nwkVozsI0ClpCB/CAy+/OMZ4pl98UPC9mX8434Vbh4N32VgCU++wJ6qvGSK1WWYtvl9m7+gvaR7nb0Vwa/FPw9HMIr6G+tC1y0SF4sgoGCiXr9wkgevtVjxN40uNM8YW/h+1tbF/MtkuDLc3DpkM5XChUbPTuR1oWWYrmUXC103924+ePc7SiuT0z4gaBf3kVrGL2KSc5t/OtmQTJg4dCeq8Hmqtx8S/D6M7obgW8DAXM8kLLGgMbPhTj5mwvSksuxV+X2bv6Bzx7nbUVyOi/ELQdXvLOzso797q6lkjEX2YkxlNpYuRkKMOpznv61V1Txnqej6/qFvqml2kel2FuLqW5iuHklMbNtXEYTls9s01l2J5+Rxs97PRvW2nfXsLnja9zuKK4yf4leHbe5nt7qPUYJIbc3DCS1IJAKggDqSNy9u/FKPiRoHn29s0OpJdTO6GBrYiSMqQDuH/AAJemeDnpR/ZuLtf2bD2ke52VFef6L8UdLuLFLjVNPv7AkFpT5DMkAJbyw7Y4ZgpOKsD4n6CzRrHYa5I0gTaosHzl1LIpB6FlBIz+NU8qxibXs3p/W4e0j3O4oqrpGoW2q6Xa6lZszW91EssRZSpKsMjIPSrVcEouLcWtUWFFFFIAooooAKKKKACiiigAooooAKKKKACiiigAooooAKKKKACiiigAooooAKKKKACiiigAooooAKKKKACiiigAooooAKKKKACiiigAooooAKKKKACiiigAooooAKKKKACiiigAooooAKKKKACiiigAooooAKKKKACiiigAooooAwJv+QhN/vmpqim/wCQjN/vmpaAIp/uVpaN/wAeC/U/zrNn+5Wlo3/Hgv1P86AHavYw6ppd1ptw0iw3MTQyGNtrbWGDg9jiubh+HHhG21qz1ax0xLCe0j8tUtcRRuApUF1A+YgMcHrya66igDnL3wXod5p2n2E0c5h08FYAJOQCQeT35UVlj4YeHFuopo59UjSLlYUuyqb/ACjF5nAzu2HGc129FHW47nFaZ8M/Dmnm2aB78tBOZyTMP3rllbLgAA4KKeAKZH8L/Dcd/fXkU2pRyXhLMFuAAhMgkyvGc7hnkmujn8RaRDq0uktdZvYvK3QqpLfvCQn54P0q1c6laW+pWunSyEXN0HaJApOQoG457dRQI5Fvhb4YbKbtREDL+9txdERSvtKiRl7uAevTgccVtv4R0WSw1CxkhleDUIY4Z1MhztjXauCOhA71vUUBfW5zvhzwdpeh3YvYZr26vMOHuLqfzJJN2M7j+AAqrF8P/D8cmoPi7f7eymVXmyFCymUKvHA3kn8a6yigDlfD/gbSfD9pqMOkyXC/bY2jHnPvWFTn5VAxxlj1JPvXOWPwvvLWJEk8Rm7MaJHE9zAztEinIRMOMDP4+9em0V14fHV8PFxpysn5L9SXFPc8ti+FF3C7TQ+JniuHdjJcRwMskisACjEOMghV9+M5zVrUfhreX0NtFJrkEf2aaWVHjsyG/eHLqSXPBP4+9ekUV1POsa2m57eS/wAifZR7Hmd38MLu41Bb1tfjSQSbtq2p2kZBK8vkLkA8HPvW9/wjev8A9rzap/bdgbiW2W1fNgdpjBJAx5nqxrrqKynmmJmkpNO3kv8AIpQSPLx8KrxYtieJXR0wsEogbfboM/JGS/C8n/GrP/CtLj+xzpLataSWhbeVazYknyynJ8zP3Sfxr0eitHnOMe8/wX+QvZxOB8O+BdX0OeO4tPEFvJMiSIJJrIsSHKZ4Dgf8s1A47e9WNU8H6xqVxdT3Wt2RkuoUhlK2LDKK24AfvPWu2orN5niHPnbV+9l69g9nG1jzG++FtzeaxdanNr0Xm3LM0iLaEISxUt/Hnkop69uKn1P4b3uo3YuLnXYCftP2l4xaHY7/AC4JG/jGwdMH3r0eitP7ZxmnvbbaL/IPZx7Hmk3wvupZdza9GsTIFkgW2YRSlQQrMPM5I3HBrRj8E6rHdG5XW7TzC0bZNi3WOPy1/wCWn9013VFTLNsXJWcvwX+QeziZ/hvTf7H0Gy0vzFlFrCsQYLtBAGBxk1oUUV585ucnKW7LSsFFFFSAUUUUAFFFFABRRRQAUUUUAFFFFABRRRQAUUUUAFFFFABRRRQAUUUUAFFFFABRRRQAUUUUAFFFFABRRRQAUUUUAFFFFABRRRQAUUUUAFFFFABRRRQAUUUUAFFFFABRRRQAUUUUAFFFFABRRRQAUUUUAFFFFABRRRQAUUUUAYE3/IQm/wB81NUM3/IQm/3zU1AEU/3K0tG/48F+prNn+5Wlo3/Hgv1P86ALlJuX+8PzqK+urexspry6kEUEKF5HI+6o6mvGfDstvrvxV8SX2py3tnoYs7XVLaCR2RZdocGRjn5V4VtnGcgn0oDoe2UVztn4ka/8FSeIrK15MLSQxvkhwPun5QSQRg8CqHw48Vap4ke8XUtPgtBAFKGISjdnOfvqv6UAcBqvij4dW/xC1DRdVh8Sar4gtoXW6gh02VtyO4YSYjHIAwAw7V2Pw41Hw14g1ee50NdUtTo8Is2sb60eEwlzv3YcbjkfhXK/tJaLJY3GhePvDM623jHT7uO3s4V66kjthrdgOSMZPtzXqLy2Wl2b65qUCWd3PFGt0Uy53Y4QY64JIFC2CW5sUV5v4N8dyx+HI9a8YahDbC7uZLa2t1tHSRSjN94cnO0DOOAe/NZ58d+JLzUPEcka2+n2lgZ7a0t3gaSeaZcCNsDsxzx6YouC1PWKyte1YabbzP5bEJEzmRQH2kDgbAdzfQCvJh8QvGN4mmw6Zc2M+oTWUU89r9ibd50koXyhk8BVDksfSvSvEvhzSLyCa+l0CxvNTkUKryQBzvxgE+w/kKHsHUo6f4q1W51G20v+yS0jxRGS8UMIg7csApGcAe/Xiuk0zV9O1KLzLO6jkXzGjHOCWU4OAevSuf8ADHhe1i0Tzm0uz0nVLiAxvJbQKrxZGDj9T+NUvC3wz0rQdYs9TS8nuZbRWSLzVH3SOMnuRknPU5pgd3RVTWtRtdI0m61O9k2W9rE0sjewGa89+DWtatqvhzWfEF4MNPczS/ZJnczW7qSPKZeQoAVeB6k0h2PTaK4f4e+L9Y8RalcW2oabb2scce5WjEwJOenzoBXHaD4iuJvF1hqd7qckTtqN9LqavMRFZ2iZhgiZfuqS+wjuTk00tbC6HtNFUp9V02B7pJr2BGtIxLcBmx5aHOGPoOD+VO/tTT/N8r7ZDv8AI+07d3Plf3/p70gLdFch451hbzQbfS9C1FBf69G0djPE+dibdzTDHUKvI98Vzvws1PX9S8LQeK7+31G8lgs1sYrMPtad42KyzENgEll4PoD60WA9RorJ0TV7i8s57nUdJudIWHk/anTlcZLZBOBWD8HJnv8AwrPrbTSyx6rqFxdwB5C4SEyERgZJwNqg49zQB2lFFFABRRRQAUUUUAFFFFABRRRQAUUUUAFFFFABRRRQAUUUUAFFFFABRRRQAUUUUAFFFFABRRRQAUUUUAFFFFABRRRQAUUUUAFFFFABRRRQAUUUUAFFFFABRRRQAUUUUAFFFFABRRRQAUUUUAFFFFABRRRQAUUUUAFFFFABRRRQAUUUUAFFFFAGBN/yEJv981NUM3/IQm6/fNTUARXH3K0tG/48F+prOn+5Wjo3/Hgv1NAFtgGBVgCD1Bqvf2FnfWktpd20c0Eq7JEYcMvofarNFAFbTLG00yxisbGFYLaIbY416KPQVZoooA8K8WaL8bbj4qzeKNL0fwpeWFnGYNIhvryTNuD96XCrjew49hxXT/DGbx/e+LtRm+INxoEEsVukdpp+mXDSBecs7bh97pV2b4cz3mq399qHiS+c3cgkCxO6CM5PAG7AGNg4HYnvWv4b8If2TrsmpSXxuAFcQqUwwL43MxzyflApxCRtapoulapJFJf2UU7QkGMsPukMG4/FR+VXvLjyW2LknJOO9OopAULLRtOs9VvNUt7ZUu7zb58ndtowv04q/RRQAUUUUANljjmjMcsayI3VWGQfwpsMEMO/yYY497Fm2KBuY9zjqakooAKoXui6TeQTw3OnW0kdw6vMpjH71lIILevIHWr9FAEL2ts5kZ7eFjKoWQlAd6joD6imzWVpMjpJbREPEYW+UAlD/Dn09qsUUAVbbTdPtY7ZLeyt41tY/Kt9sY/dJjG1fQYqxGiRoEjRUUdAowBTqKAGyIkkbRyIrowwysMgj0NNtoILaBYLaGOGJBhUjUKoHsBUlFABRRRQAUUUUAFFFFABRRRQAUUUUAFFFFABRRRQAUUUUAFFFFABRRRQAUUUUAFFFFABRRRQAUUUUAFFFFABRRRQAUUUUAFFFFABRRRQAUUUUAFFFFABRRRQAUUUUAFFFFABRRRQAUUUUAFFFFABRRRQAUUUUAFFFFABRRRQAUUUUAFFFFABRRRQBgS/8hGb/fNTVDL/AMhCb/fNTUART/drS0b/AI8F+prNn+5Whpf/ACDP++qAHtfw5+WOZx/eVCQaP7Qj/wCeFz/36NP0z/kH2/8A1zH8qsUAVP7Qj/54XP8A36NH9oR/88Ln/v0at0UAVP7Qj/54XP8A36NH9oR/88Ln/v0at0UAVP7Qj/54XP8A36NH9oR/88Ln/v0adcM5m2BioCg8fjUCyK0jRLdFpE+8ocEr9R2oAl/tCP8A54XP/fo0f2hH/wA8Ln/v0abh/wDntJ/31Rh/+e0n50AO/tCP/nhc/wDfo0f2hH/zwuf+/RpuH/56yfnTGkVJUia6KyPnYpfBbHXA70AS/wBoR/8APC5/79Gj+0I/+eFz/wB+jTcP/wA9ZPzow/8Az2k/76oAd/aEf/PC5/79Gj+0I/8Anhc/9+jUcMizRiWG6MkbdGR8g/iKWRvLjaSS4ZEUZZmfAA9SaAH/ANoR/wDPC5/79Gj+0I/+eFz/AN+jTV3MoZZ3ZSMghuCKMP8A89pPzoAd/aEf/PC5/wC/Ro/tCP8A54XP/fo007gMmaQD/eow3/PaT/vqgB39oR/88Ln/AL9Gj+0I/wDnhc/9+jTcP/z1k/Olw/8Az1k/OgBf7Qj/AOeFz/36NH9oR/8APC5/79Gq5uoFDE36AIwRv3o+Vj0B9D7VIkivI8aXRZ0OHUOCVPuO1AEn9oR/88Ln/v0aP7Qj/wCeFz/36NNw/wDz2k/76ow//PaT/vqgB39oR/8APC5/79Gj+0I/+eFz/wB+jTcP/wA9pPzow/8Az2k/76oAd/aEf/PC5/79Gj+0I/8Anhc/9+jTcP8A89pP++qMP/z2k/76oAd/aEf/ADwuf+/Ro/tCP/nhc/8Afo03D/8APaT/AL6ow/8Az2k/OgB39oR/88Ln/v0aP7Qj/wCeFz/36NNw/wDz2k/76ow//PaT86AHf2hH/wA8Ln/v0aP7Qj/54XP/AH6NNw//AD2k/OjD/wDPaT/vqgB39oR/88Ln/v0aP7Qj/wCeFz/36NNw/wDz1k/76ow//PaT/vqgB39oR/8APC5/79Gj+0I/+eFz/wB+jTcP/wA9pPzow/8Az2k/OgB39oR/88Ln/v0aP7Qj/wCeFz/36NNw/wDz1k/76ow//PaT/vqgB39oR/8APC5/79Gj+0I/+eFz/wB+jTcP/wA9pPzow/8Az2k/OgB39oR/88Ln/v0aP7Qj/wCeFz/36NNw/wDz2k/76ow//PaT/vqgB39oR/8APC5/79Gj+0I/+eFz/wB+jTcP/wA9pPzow/8Az2k/76oAd/aEf/PC5/79Gj+0I/8Anhc/9+jTcP8A89pPzow//PaT/vqgB39oR/8APC5/79Gj+0I/+eFz/wB+jTcP/wA9pP8AvqjD/wDPaT/vqgB39oR/88Ln/v0aP7Qj/wCeFz/36NNw/wDz2k/OjD/89pP++qAHf2hH/wA8Ln/v0aP7Qj/54XP/AH6NNw//AD2k/wC+qMP/AM9pP++qAHf2hH/zwuf+/Ro/tCP/AJ4XP/fo03D/APPaT/vqjD/89pP++qAHf2hH/wA8Ln/v0aP7Qj/54XP/AH6NNw//AD2k/wC+qMP/AM9pPzoAd/aEf/PC5/79Gj+0I/8Anhc/9+jTcP8A89pP++qMP/z2k/76oAd/aEf/ADwuf+/Ro/tCP/nhc/8Afo03D/8APaT/AL6ow/8Az2k/OgB39oR/88Ln/v0aP7Qj/wCeFz/36NNw/wDz2k/76ow//PaT86AHf2hH/wA8Ln/v0aP7Qj/54XP/AH6NNw//AD2k/OjD/wDPaT86AHf2hH/zwuf+/Ro/tCP/AJ4XP/fo03D/APPaT86MP/z2k/OgB39oR/8APC5/79Gj+0I/+eFz/wB+jTcP/wA9pP8AvqjD/wDPaT/vqgB39oR/88Ln/v0aP7Qj/wCeFz/36NNw/wDz2k/76ow//PaT86AHf2hH/wA8Ln/v0aP7Qj/54XP/AH6NNw//AD2k/OjD/wDPaT86AHf2hH/zwuf+/Ro/tCP/AJ4XP/fo03D/APPaT/vqjD/89pP++qAHf2hH/wA8Ln/v0aP7Qj/54XP/AH6NNw//AD2k/OjD/wDPaT/vqgB39oR/88Ln/v0aP7Qj/wCeFz/36NNw/wDz2k/OjD/89pPzoAd/aEf/ADwuf+/Ro/tCP/nhc/8Afo03D/8APaT86MP/AM9pP++qAHf2hH/zwuf+/Ro/tCP/AJ4XP/fo03D/APPWT/vqjD/89pPzoAd/aEf/ADwuf+/Ro/tCP/nhc/8Afo03D/8APaT86MP/AM9pP++qAHf2hH/zwuf+/RqW3uY5yVXcrDkqy4OKgw//AD2k/OlRi2oQsepgOfzFAGZN/wAhCbr981NUM3/IRm/3zU1AEU/3a0NL/wCQX/31WfcfcrQ0v/kF/wDfVAE2mf8AIPt/+uY/lWB8UYbu48GXsWn22oXF4wHkLZOUkDZ65BHH41v6Z/yD7f8A65j+VWKunPkmpdgPOLCTxfD4ytWhi1ddF8yGL7PMiFEjMRLszffJDgDOa6HxxJJHfeG1E0scL6sqzbGKhl8qQgNjtuC9eM4rpqQgHqAfrWsq/NJS5dieXQ840m1vR448T6hPpWpaXY/ZZI0lklJS5PBMudx2+igAYGfWrXhC58QSaX4NaN72W0kgkN/IyK+ePkLsx3D8Afeu+PIweRQOBgcCnLEcy1X9Wa/UbRVn/wCPlv8AcH8zXkMHhTxfZ2OsS2NrfRajeaqJlmGpx72t88rux1x2PqPSvXbg4uWPA+Qdfxryy9+KN/b+HbnWBY6RLGt21pbiK9L7nVm3FyPugquRXn1aEarTb2/UxrYZVrXdrX29Cv4g8O/Egzyx6PqWo+X8vlSSakoxFgZjIxzJn+P0rqPhbp/irTba+h8TyzzbnRrdproTNjGGGR0GefxrCHxQuo5r68m060fT10uO+s4o7jNxOSmSqrj5ucjPbFbHgL4gW+vaR9r1aGLTJXvlsoAH3LcSMoZQnXnqCPY1NPCqE+ZN/eY08FCFRVFJ/foc/c6J8RpNY1yZJ742c0h8pPt4Rnj81TtiIYhCUyM4XHv1q6LDxPY3GiTf2dq08NrbXS3U0+oxzSRhx8mTnLMuOo56DJrrvHuvN4Z8K3mtpDDO1sAwikk2eZk42g/3j2Hc1H4H8RP4l8H2+vCCFJJldvIik37CpPyE9m4wR2NdNtDuvqeS2kvjlfCtnq0eqauk0j28dvb3V00pup2JSVm2rmOMKwbB6FPz9bgTWbCD+yDZz6haQacAL43YE9xP0K4OME9d2ag8D+Itb1ya8XVvDN1ooh2+W0rZ83JOcf571zOufFKbSfEd9oM2iMbm0kdnfLbDAE3B84+8fT2ND7CRSj0f4gNoGl2yWt9ZzW1u8SpFqMabJ/Mys0hU4kTacFeeh45zXeeNbPUb7wbeWFnE1xezwCMCOYQ5J6nceg9u44rhbD4r6leadZzwaDayzXU72aLHcFlNyGXamQOAUYtk/wB01bPjDVhJ4yurnWNGhi0oNFb26zr+7YKp3MeuSSQO2eKmpDni4vqTKPPFx+Ria3pPxLDtqET39nBBbxgwxakpUbEw2FA5yRmofD2n/EjVNChvob7UzZyjm3kvwlyX2kb97L8qhsfJXXzeNraDUtBmTWra4t77TJJ2tFZC8jrHuBUg5ySCMetReAfidb69pt9f63aJo8FvLCiSs+5WMvCocZIbPBFcjy9c13N/f5/1oed/Z0ea/PK3qUo/DPje/fVIdW1HUEWSyCW8kN+oiaby9rZTGQGbkeldj4DtdVtfC8NjrEc8VxGvl7pblZnI2gZ3KAPpXOeJfiFfaTqHiGO202wv7fRIRNKkV3m4kBXIAj7YOMk9jWGfjLJHZ6fNcaPBG01w0dxmf5TGCo3xnvy3T2ralh1CXMm9TqpYWNKXMm3uNl8O/FPyLuKbUJpoocQ2vkXxWWWMyEszHcBvwFwcjhiO1aWheH/HrX2jy6tqd8lv9njfUUF8CwmiDKEXHBWXcrE/7PvVKL4oX89zrN3Ctl9nt9J+021oJN0iSecYwZf7vYkelelyLqQ8m5juI3CWreZDjAllIBU57Dg/nW97I60rytc8z07w34i0zwSLWz8O3/8AajaqLmYvfwt5iiQtuZs/MNpxg5Oa1PEuneMLjVfEU3h7STpc1/ZQJFe+fF8zo+X4BzuKEqCe/cdaD8Rr230OxnmsLSe+mLCVI5vlj2gnDejHHAqSf4g6hNNqdtY6VCsltZyzxb5CTuQKSGA+v6Vn7eJ3f2Zib7fiu50Hw2s9esfDf2fxDPNLdefI0fnOHdIiflUkM2cc9WJ966WsvQdUOpaIt8WtjIFO/wAmTegYDpuriLH4lX08y282n6dE0zbYpvtJ8pcckuccDHSidWMWrvcxpYKtU5lFfDuel0V51B8SZ2kZ5NJiW3RQCFmPms5jZwAMcj5Tz7itzQfGFvdRTnU2tbfy5ooUlgkMkUjSDKqDj7w6GiNWMnZMqpl+Ipq8onU0V51e/Ea7tby7sm0dRcWTSC43MwQAEBCDjnORn0zUum+PtS1BdNFvo9sZL87IlMx++rlZQcDjavze+aSrQfUt5biEuZrT1X9ba+h6BRXPeKL3U9D8L6zqyXEM8tvuuIFkXCrGAPkP5Nz71u20vnW0UwUqJI1fB7ZGcVqjhasySiiigQUUUUAFFFFABRRRQAUUUUAFFFFABRRRQAUUUUAFFFFABRRRQAUUUUAFFFFABRRRQAUUUUAFFFFABRRRQAUUUUAFFFFABRRRQAUUUUAFFFFABRRRQAUUUUAFFFFABRRRQAUUUUAFFFFABRRRQAU2L/j9t/8Ar3P8xTqbF/x+2/8A17n+YoAzZv8AkIzf75qaoZv+QhN1++amoAin+5Whpf8AyC/++qz7j7taOkjdpoX1yKAJdM/5B9v/ANcx/KrFULa4NvbxwSW9wWRQpKxkj86k+3L/AM+11/36NAFuiqn25f8An2uv+/Ro+3L/AM+11/36NAFuiqn25f8An2uv+/Ro+3L/AM+11/36NABc4Wcs3ClQP51SFnpaxNCtlaCJm3MghXaT64x1q79uX/n2uv8Av0aPty/8+11/36NAFUW+nhkYW1uGRSqkRDKqeoHHAqF9O0hmtWNlaj7JMZrfEYAjkwRuGOhwSM+9aH25f+fW6/78mj7cv/Ptdf8Afo0AQzfZpk2TLHKmc7XXIyPY0Q/ZoU2QrHGuScIuBk9TxU325f8An2uv+/Ro+3L/AM+11/36NADPNj/vVE6WjszPHEzMMMSgJI9Ksfbl/wCfa6/79Gj7cv8Az7XX/fo0AVYYLCFQsNvbxqG3AJGBg+vTrTGs9LbzN1laHzf9ZmFfn788c1d+3L/z7XX/AH6NH25f+fa6/wC/RoApLZ6WrxutnaBo/uEQrlPpxxT0t9PjjaNLa2VGbcyiIAFvU8datfbl/wCfa6/79Gj7cv8Az7XX/fo0AVRBYCWSYW9uJJBiR/LGXHoTjmmfY9L2JH9itNkedi+SuFz6ccVd+3L/AM+11/36NH25f+fa6/79GgChcafpM8FxBLZWrR3KNHOPKA8xSMEHjmrMHkQwRwxnCIoVR6ADAqb7cv8Az7XX/fo0fbl/59rr/v0aAKpgsCpU29uVLbiPLGCfXp1pypZq7OsUKuwwzBBkj3qx9uX/AJ9rr/v0aPty/wDPtdf9+jRYfM+5j3mj2NxLvW7vbZcY8u2naNP++RxV0W+niPy/s9uVxggxjn9Kt/bl/wCfa6/79Gj7cv8Az7XX/fo0kkU6k2kmyv5dluDeTBnjB8sdqEjs0jEaQwqgbcFCADPrj1qx9uX/AJ9rr/v0aPty/wDPtdf9+jTsTzPuQOto+7fHE2772UBz9aSNLSPb5ccS7SSu1AMZ64qx9uX/AJ9rr/v0aPty/wDPtdf9+jQF2U9TtrDUrKSyvo0nt5Mb426Ng5was+ZGP4gKf9uX/n2uv+/Ro+3L/wA+11/36NAhnmx/3hR5sf8AeFP+3L/z7XX/AH6NH25f+fa6/wC/RoAZ5sf94UebH/eFP+3L/wA+11/36NH25f8An2uv+/RoAZ5sf94UebH/AHhT/ty/8+11/wB+jR9uX/n2uv8Av0aAGebH/eFHmx/3hT/ty/8APtdf9+jR9uX/AJ9rr/v0aAGebH/eFHmx/wB4U/7cv/Ptdf8Afo0fbl/59rr/AL9GgBnmx/3hR5sf94U/7cv/AD7XX/fo0fbl/wCfW6/78mgBnmx/3hR5sf8AeFP+3L/z7XX/AH6NH25f+fa6/wC/RoAZ5sf94UebH/eFP+3L/wA+11/36NH25f8An2uv+/RoAZ5sf94UebH/AHhT/ty/8+11/wB+jR9uX/n2uv8Av0aAGebH/eFHmx/3hT/ty/8APtdf9+jR9uX/AJ9rr/v0aAGebH/eFHmx/wB4U/7cv/Ptdf8Afo0fbl/59rr/AL9GgBnmx/3hR5sf94U/7cv/AD7XX/fo0fbl/wCfW6/79GgBnmx/3hR5sf8AeFP+3L/z7XX/AH6NH25f+fa6/wC/RoAZ5sf94UebH/eFP+3L/wA+11/36NH25f8An2uv+/RoAZ5sf94UebH/AHhT/ty/8+11/wB+jR9uX/n2uv8Av0aAGebH/eFHmx/3hT/ty/8APtdf9+jR9uX/AJ9rr/v0aAGebH/eFHmx/wB4U/7cv/Ptdf8Afo0fbl/59rr/AL9GgBnmx/3hR5sf94U/7cv/AD7XX/fo0fbl/wCfa6/79GgBnmx/3hR5sf8AeFP+3L/z7XX/AH6NH25f+fa6/wC/RoAZ5sf94UebH/eFP+3L/wA+11/36NH25f8An2uv+/RoAZ5sf94UebH/AHhT/ty/8+11/wB+jR9uX/n2uv8Av0aAGebH/eFHmx/3hT/ty/8APrdf9+TR9uX/AJ9rr/v0aAGebH/eFHmx/wB4U/7cv/Ptdf8Afo0fbl/59rr/AL9GgBnmx/3hR5sf94U/7cv/AD7XX/fo0fbl/wCfa6/79GgBnmx/3hR5sf8AeFP+3L/z7XX/AH6NH25f+fa6/wC/RoAZ5sf94UebH/eFP+3L/wA+11/36NH25f8An2uv+/RoAZ5sf94UebH/AHhT/ty/8+11/wB+jR9uX/n2uv8Av0aAGebH/eFHmx/3hT/ty/8APtdf9+jR9uX/AJ9br/v0aAGeZH/epYwRfQA8EW5/mKd9uX/n2uv+/RohZp70TiOREWMr864JJI/woAy5v+QjN/vmpqhm/wCQjN/vmpqAIp/uVpaN/wAeC/U/zrNn+5Wlo3/Hgv1P86ALlFVNauprLSLu7trWS7nhhd44Ix80jAcKPqa8V8PaJ8S9MvItDvHvLa21OcX9ze6fMZPLdo381CzjKEv5ZAHHXFAdD3WivGNNHji+8V6H/bMWulob6JnXylFoIBE2XYj+Pd178+lX9Vm+J6eOJNPskuH0Z7wQC52r8scjeb5oPoiqYvqwNO2tgPWKK8u+GM/xBeTXG183bSeQzQx3EG1FuNzgCNjwUwF6ce/JrnNTvfiEPChXT18WteO26aSaFQUnEeSqBRuMe/jsvvikFj3SivNfCf8Awm0niS01LUZ9T+zT3ckE1rMirFHAIAyvjGQfMBGffFc/qF58To9X8QsV1V4t8qRxwQfKse9RE8TYIztJztBJ56cU2gWp7UelAIPQg14RDd/E57fTFmi1uf8A0WaGWFrbYHPzgO7HIPG3hsH0PWtHwzL4wsPE2n6E000Eeq3MtxNG23dbRxSbmYDqFkDBPY0lvYdtLnsxIAyeBRXmPjZfHcmu6lYafFNNpixrdwSbFIdiAnkfgw3/AErnNNuPi0NP1G43ajJdLMi+RJbhQGcshKE8FFBR+OPlPNCCx7iSAMkgCjvXmumDxvefDHWH1qGc605MMEG1ckR7U3qP9sqz/wDAqx59L8T6b8Pmm0248QDWFvpYZnkUyStD5zMMY5CkEYZQevSh6OwraHsVFeX+NLvxx/Y/he402LVo7gqGvraGMM7v8uFdwML/ABdV2nviuRj1j4jX+nNdaRN4hljllkXUXltxtiQXG1fs20ZJ2bs7c8DPWjrYdtLnv1FeM6c/xAupYbXWJPESzSWapA1rAkcLKRIHaYnO1x8nfPoOtUfJ+IVr4Qke3uvE7uZY7aCNkHmRIsRJc4Xe2ZMDPH1AptCPdM0V5bpy+MP+EF8R323ULXWbqO2khb7Puk3/AGeIOVTI/iDcDvnFYOi2fj+81iwkmu/ElibtYoriRsMixJI+T8yjazDb1G7FLrYHtc9worxmXVvH9xa2lrcWniK3gt1ji1SeC2Amf95JuaH+8ceXkjseKS3m8aaT4iTVmh8UXdvcRW7XEMkKudv2eVR8q8B/M8vcB656UAez0V4jqH/C0j4fTUGvNXjlmnijmgjhBeCMQKSyqo3EmUkE89PSup8S6n4y07RtEuo7O/u53025S8jtIAzm6Ma+SSufl+bdz0Hem1YD0UkDqcUV4kZviRJqd9FLBqtypeKSMvAFjhIkTAUHIY43HKnscgGqfiXVPGnhzTok1bWtcSzltUnadfL+0faTbljGuf4BIBkDpSA95oryzxE3jjU9D0KbSr3U7Z20hrieS3Rcvc5i2Bsj0LnHQ1j65N8RtP1K1srRtfuYLa9YrP5YfzovMTIfaOflL4LED2Jp21sK+lz2ugV4FbzeMrS5utDs7rxTNe26u8ETxh4nLztkysR93YeP05pxs/iDNpc+kn/hJbeT7NLHshVRALcQ5Qo/XzS+B69e2Km+ly+XU963LnGRn0zS14Pc6b4ojubad7fxLHZLfea01rFm62FpuSOvQpke9a2vx+O7Tw1oeo2f9rDVLlw+oxQxgvJt4jDEZEZ24zwVJznFMTVj2LvjvQSB1IFeV/EVfFEfiy3vdFj11LhtLhSAWkatbtP5xJSbPAG0nPtnvisme68e6vpcFjc6Xqvm29rGl08luFDz7pA5Q9+NvI45GKOgW1PasjOMjNFeH6Jo/jaG/g02K48QW8Mlz5d1duBvjjJzhHI4XpW74rn8dr8PdAktX1NdUUn7asEOZZSFO0MVyUycc4I9eKOlxdbHqdFeDXusfEe8/tCbQm157hby4hu0lhUwQwKwA8kgcyDkcc8H2rT0u6+ICPYDUJPEDssf+hmG2VUkO85+1b+ny45OD360JAz2aivBfButeMPEWvxWFprmttCv2ebU5NsZEblZy6RsMgISsY/EYqxos3xM1Ez2tzJ4gsknuIpGkaMB4hsl3orEYxuEf3Rjnj1oegHuVFebaFF44s/C+uR3N5qN1qDWEUtpLOilluGQ7goAxwccVh6qvxGstRuLOxu9eu7qOPbayNGhtpYjbks7tjiXzeAOvQDim1YFqeyk4GTwKK8R1WTxprd+dSFl4ihgi3Q21u0OxZGNumWdP7u8MMnvRfj4nW2kI8V1rMhuwr3n7oM9sPNcYiCjI+UJ0ycc0ra2A9uorlfh1LrUmmp/b7ag2oC2h87z4RHFuweUA/i6bh611VNgFFFFIAooooAKKKKACiiigAooooAKKKKACiiigAooooAKKKKACiiigAooooAKKKKACiiigAooooAKKKKACiiigAooooAKKKKACiiigAooooAKKKKACiiigDBl/wCQhN1++alqGX/kITdfvmpqAI5/uVo6N/x4L9TWbP8AdrS0b/jwX6mgC5RRRQAUUUUAFFFFABRUUs2x9oUscZpv2hv+eR/MUAT1H5MP2g3Hkx+cV2eZtG7bnOM9ce1M+0N/zyP50faG/wCeTfnQBPRUH2hv+eR/MUfaD/zyP50AT0VB9ob/AJ5N+dH2hv8Ank350AT02NEjTZGiovoowKi+0H/nk350faG/55N+dAE9FV/tB/55N+dL9oP/ADyP50AT0VB9oP8Azyb86PtDf88W/OgCeioPtB/55N+dH2g/88m/OgCeioPtDf8APJvzo+0H/nk350AT1BeWdpexiO8tYLhAwYLLGGAI74NH2g/88m/Oj7Q3/PI/nQBOOBgcCioPtDf88j+Yo+0N/wA8m/OgCUIgcyBFDkYLY5Ip1QfaG/55H86PtDf88j+dAE9FQfaD/wA8m/Oj7Qf+eR/OgCeioPtB/wCeR/Oj7Q3/ADyb86AJ6Kg+0H/nk350faD/AM8m/OgCZERAQiqoJJOBjJPU0tQfaD/zyb86PtDf88m/OgAtLO0tPM+y2sFv5jb38qMLub1OOpqeoPtDf88m/Oj7Q3/PJvzoAnoqD7Qf+eTfnR9oP/PJvzoAnoqD7Q3/ADyP5ij7Q3/PJvzoAnoqD7Q3/PJvzo+0N/zyP50AT0VB9oP/ADyP50faG/55N+dAE9FQfaG/55N+dH2hv+eR/OgCeioPtDf88W/Oj7Qf+eTfnQBPRUH2g/8API/nR9ob/nk350AT0VB9ob/nk350faG/55H86AJ6Kg+0H/nk350n2g/88m/OgCxRUH2hv+eR/Oj7Qf8Ank350AT0VB9ob/nk350faG/55N+dAE9FQfaG/wCeTfnR9ob/AJ5H86AJ6Kg+0H/nk350faD/AM8m/OgCeioPtDf88j+Yo+0N/wA8j+dAE9FV/tB/55H86X7Qf+eTfnQBPRUH2g/88m/Oj7Qf+eTfnQBPRUH2hv8Ani350faG/wCeTfnQBPRUH2hv+eR/Oj7Q3/PI/nQBPRUH2hv+eR/Oj7Q3/PI/nQBPRUH2g/8API/nR9oP/PJvzoAnoqD7Q3/PI/nR9ob/AJ5N+dAE9FQfaD/zyb86PtDf88j+dAE9FV/tB/55N+dL9ob/AJ5H86AJ6Kg+0N/zyP50faG/55N+dAE9FV/tB/55N+dTqwZQw6EZFAGFN/yEZv8AfNS1DN/yEJuv3zU1AEVx92tLRv8AjwX6n+dZs/3K0tG/48F+poAuVkeMdWudD8PXWq21rHdNbrvaN5fLBH1wefwrXqhr2j6brunPp2rWwubVyC0ZdlBx9CDV03FSTlsBh23jWFvE0Xh+60y7hnbYjXA2tB5jJvCA53HgHnHatXxBq76Zc6VBHbiZtQvBbAl9oQbGct054Tp71DF4R8OxX0V8mmILmJ0kSQyOSGVdqnk9hxVvWdJh1SWwmklliexuhcxFCOWCsuDnsQxrWTouS5Vp19SdbGBpnirUpvEmr6Tf6YlobeOSWxD7wbpExl92NuORwORV3RfFUWoWehyyWFzHJq0bMoRd6RFRyGbt7VcXw5pMV5e31tbeRe3kbRy3AYswB64ySB68CmaV4X0mwttKj8j7RLpSMlrPKcum77x445pylRa0X9Wf62CzNCf/AI+m/wBwfzNeajxn4iXw94j1y7gsre3srtoLWNHRmVVk2szHdhjjnGBXpU3/AB9N/uD+ZrkCPhu1pcwtD4cNu1zsuEaGPY0wyfmBGC3Xr71zdShj+OoP+E1t/DUOntKZZvINx9pRcN5e8nZ94rjvXVWN5a31stzZXEVxAxIWSNgynBweR71yltZ+EdR8ZWUlrEzXlvp/nWbQrtg8lsplSBye3XiteG48NeE7Cx0X7XZ6ZAkey2hkkC5UdcZ69eT70wMvVvGR09vEUr2Ykh0iSC3iUPh55pFDbehwPmUdPWse1+K1rcX/AIfs10WYPrfETNdIBEwYq4bPTGOP73atwy+FZL/xDLqFukQUQrqQvUHkygA+W4B4PGRnvio7Jvhy+p22n2dv4fN3PGtxbpHBHllDHaV46g5oW+oFnwx4iafT9VuNcvNPiFhqU1qZozsj2qwCZyTzyB7mtnXdSg0jRbvVLj/VW0RkbnGcdB+Nc9dQ+AWsbi3mi0q1tTqIE+EWJJbqEh8MRjeQVyc+hrbTU9G1SWTTfPguhJai4aNhuSSBuN3PBWk9tA66nBzfF63g0/TrmXQJhJe3bWXl/akHlzBlHzEgYXDZ3EADp3FaWm+K9auNV8UQRS6VfwaXbtJA0KsqpMCSYGbcd5C7dzAAAnFb9j4e8H3Vos1loeiT28ikK8VrGysM8jIHPIH5VRlXwFDFq9nE2kWDSD7PqLW4WGT5zjDMBnJJ/OgEbum6kt94dttYjhfbPaLcrEPvfMgbb9e1ZPgfxVN4m+1+d4e1PRzbkAfbFx5mfSrOn69oYutN0fTpfMS4gf7I8K7oSsQwVDdMgDp7Voavq2m6TbrcapfQ2kTNtVpWwCab3Etjkn8eGTxHd+H109rORbuWxgvZJo5EMyxeaCYwQwXb39fzqvY+O9SKeFxJpMV4mqwSNdXUdxHEkTIcHAdunfHNWvI+H+larreoXV5p8t1co11e/aCjlYyo3YyMhSoHy5PGK2tJ0vwlqOjWj6ZpmkT6aG863EVuhjViPvKMYBoW33DZF4r8WWWi6RdXlsq6lNbXEdvLbwSAsjv03YBI45wAT7Vzr/E2GXS7e4hskhkuo4jEXuFYIZEcqSvBIDIQa17jVPAt9o+sXgj0q/t4JS1+ixIxeVOAWHdsjAJp7jwLc63DpEtjo0mqQWqSQ2z26GRIjnaFGPrwKnoM5Wy+LkjQ6fbzeHXe+uLZbiTZfQiIKYi+4NnGeD8vXpWs3j77MdRvpfLurL7HaXNlboojlUzPsCOxbHBxluMCmT6f8O77TtO1W6tLTSbS1u5Fjt5IUhRph8rB48YbGPwroRZ+EptXvUj0vTJ9Q+yiS5K2yMzRMDtDHHIOOBVXte6Ejnrb4iXk3iG00z/hHSsReeK8n+3RbIZIin3WJG9cODwM9scGmW/xOjudP12ePSJIZdMVTEkkvM26XywcY4G7uCR71qS3vgmGPS7G70u0t1aNbm1hkshtg3EDPTCnJwasNbeB5oL7SYk0mL7a5huY4AsbyP1wcc5yCfrUKS7mroVFq4v7iw+rX8XjWw0eV7T7Pc6c87KAfMEqsoODn7vzHt2rO8eeKZNP0S2vtA1LS5ZZbkwRxyAyfaXGQY0wwAIIOSegBrctLTQbxoNYggsrmWCMxxX2xWkVVGCA/X1rHs7T4fx6HaWKRaPPYWm9rcTKsoQ5y7Atk5y2SfeuiNWkpRbWi38yFTm72Rp+ItdTT9E1S4szb3WoWFn9oa184AjK5Xd6A+vfFYOl+JdaiXwvHrbWiy6p5pnMO3aMRl1UDcew6gn0q1c3Hgy31rVYJIrae6v7cSX4YCRHSJcBWB4AAPA96njtfBONKMum6NDLsV7BJIEDRgnI2cfLz6d6w5o33LdGokvdZzJ+LcLWs08Hh+eRVjhkjxdIxZZGcLuVAzKfkJIwSOPfG3Y+Mvtep2uyONbW50U6jHH5qEswPKlu2PyqxceGfB+lyX+papa2jrfSo0xvFVk3AkqFXGBgsx9ealS28HzayNulaU9ytl5n2j7OnywHjG7H3cdumKOZLQlU5PVLQ5KX4xWyWdtMvh28lknMzKkMwkzFFty4Kg9dw2ggZ65FdQviW7vh4kFhHBbjSoY/KkuATulaLzDuUEfKAVHXrmoo/wDhW620VrHD4cWDzd0cYhjCh+OQMden6VbuV8Mx3WtTLDFeTyQouo2iASb1QEDMfTocfTFOM4XuP2NS/wAL+45+bx3fDWPDFl5MUcGoWUNze3KxeYoaTACKNwKjdnn5senetrx1r2pWehPdeF/sd7cW935V0CVfykVWL8F0G4YHG7vV63t9AWbRVt9GtgChksXW1ULbjaG44+TIPaotH0vwteaZdWNpY2t1apfStcxTR78XBYlywbvk/lXS6tJyi4x0W/3mbhKO4zSvEjX2tWFhHGrQ6ho41C3mwVOQVBDL2HzqfwNXPBusPrvh+HUZYVhlMkkUiKcgMjlTg+nGatDSbFdVOprEVuvsv2RWBwEiznCjtzj8hT9H0200nTYdPsY/Lt4s7QTk5JJJJ7kkk1zu19ALdFFFIAooooAKKKKACiiigAooooAKKKKACiiigAooooAKKKKACiiigAooooAKKKKACiiigAooooAKKKKACiiigAooooAKKKKACiiigAooooAKKKKACiiigAooooAKKKKACiiigA7VYt/9RH/uiq56VYt/9RH/ALooAw5v+QhN1++amqGb/kIzf75qagCKf7laWjf8eC/U1mz/AHK0tG/48F+p/nQBcooooAKKKKACiiigCpcDdcOuSMxjkfjXlrfByzk0++06fX7uS0vzF9oTyEDOI2Yr82Mg5Y5PevUrjP2h9oyfLGB7814p5PxebTtTgjj1WK9mnjls5muITFCct5in5iTHjbgYHrgULcZ6Fo/hW60/WdPvm16WdbPTxY+QbeNQ65zuOBwc+lYfiXwHq+rXWiwSay11Bb291b3l5OiGd1mK8AFcdBjIwelU/DGm6/L4/wBL1HUfDWo2aW2nBZ7+a6ikkuZiuCshVugxwAMEnNTePJPiFqmnaLcaHpl/plyXlN3axXMZCkEBN77hwRk8BhzyKbEadx8P3uJbsya/cmKX7MYIzAhEJt/9UckfNjnIPWpNM8AW+najZaja6k63cLO1xKbaMmfc+8gcfJzx8vauBiufiVq8OsDw7fai/k3s8UzXEsRBjEnypAPlZWC55YjI79K2NCsfiZ59gur3OrsQF8mSGWFI0wTkXKlmL/w9CTj0NF72YW6G1qfw5XWPDFz4b1HUGjsH1Wa9UxIC7o7mRVJPQhmPI6gCtex8N3ttrMN5JeRzi10Y6fCzRhTI5IJdgOAPlHA96880y88dXzajFHL4luHt7m1ika1uYCAfn+0FCwVcHgY5IyOlWvE9r8TodfuY9ITXJ9N8hYInS6i3EbBiTLMPn3Zycdupot/XyDr/AF3PTfCGlyaH4csdLmkjmlt48SPHGEVmJycKOg5rirn4TW08urb9euzFqsbQ3KGBCWjaXzCNxGc5JG7riqPh+DxtajRofEj6pJbf2ujSvNKsjlTE20MUP3N+OvtS2kXjOO88VyeIE1n+xJLK4/s4NcRs0XzHhgh3FjwVI6LgHmh6O4LsdNongmbS5vD/AJWvTyQaIkkccTW6DzUfjDEDsOM/jUfirwE3iPRk07UNfu5Sl1LOsskSMyq4I2D0Cg8GptMn13+2PC9rctfj/iVNJqQCL5JlCqBvYjO/cTgA+uai+Lcfi6bQ7aHwilz9pMrNK9vKqOuFOwfMwBUt157dDRIImfB8JdDj1q41CS7nnScSFo5UVjvePy2bcfYdK2dLt9e8OWMGmWNhHrVuijE7Tx2wUAY2hFXHQde9cYyfESXX7u5v9F1i/wBFlsXQaa15Am+4MS53ENxGTkAA5ByTxiul+HUWuaH4V0mym8O3Cy3F5IbyNpo1WyRucqAxygPAUHPfvRYCSbwKzafrNlaas1hb6uHMkSWkTeV5md/OPm68E9KtQeD5IdXsdXXV2F7BapbTy/ZY906oSV5xleuDjqK4O4tPi3JFrRgfUEElzGYt8qbzFvfcIgHwPl2c5TjPGa1NAtvGWj6xputeJb3VJrc6csd6TNBHbwFXYlpRkn7pU5UnJBpLp/XQH1LeqfCqLVbGG31LX7i5kguZ7iJ2t0AHnDEilRwfY9q6Tw14e/sTxDfzW9xHJa3NpbR+Wf8AWI0S7PyIA/HNYnjG+/4SSLTrrwdrdxevp14st1BpNzDvdCCOd/H51V1Sz8Ualqvia1g0zV7BL/Skitr3z4MLMobKqQSQDkDpjOelDk9WO2p0niXwnba5rUOo3F9JFLBCEgRQvyMHDbxnr0xjpWMfhjYOLrzdUuy1wwYuiqrqQxOQw5zziqhj8Q7vCtxJ4a1i6u7K5fz7m4ltzKkRRl+YqwGCSpwM8L61h2lt8UYNC8TNrlxdyFov3YTaefN5MJDkgeX2wv0zUSowbudVPH4inFRjKyPULHR7Wy8Nr4et53RBbNCHBHmYIIL/AF5rmbf4cW9vZS28Grzx+Y7sWWFOA8YRgBjuAPxFdJf2MM2mPeWcUr3Q054bcpJtcqy5ABPQ5xyehrzPy/EmjXFhp8S6laNeTS+XHDMiPIREu0vkso+bPQjPJxWdWyesTrwXtaik4VLN6u9terOxt/AotpvMg1iZQIpY1DQIxxIBuJOMn2z0p58DxPHFHNqk8iiOKOX90gMixNuQA4+X8OtYKWvxK+03DXFzO2V/eCBowjLx/qiW+VuvO0Vft9P8SQappWoZ1y4iWOSOWCS6hLrlwV8w9CMZ6c8VMeX+Vmk/arX20X93r2/p+Z0vi3QYvEOnxWc07QiOYShggbJAIxz9azj4PGUX+1J3gSw+xeUY1G5Md2xnrisaGy8Xf2eZZJNeL/amWWH7VF5hgyxQxnOAR8uSTkjNUBceL01+003ULq/kunt2cpazoF2hDgMMff3Yy2cUSlHdxepNKjUUXGFVWVzQ034f3M1tI+rX6x3DmZQIokYBXCgc46jYOlaFt4GW01O+1OHWp0mu4ZIpGaJD8rtuPJ9Mce1YupWfj1dE05tPl1Zr0sZLoTTxkhhtwvBA2EbvXntV3wzY+K21121j+020y4EiSRXNxG6qrb8cKcjHyfnSSje3KzWpOtyOXto2100/L8js9EtHsdLt7N7prvykCLKVAJUDA6cdKoeF9Hm0ybV7m4kR5dR1B7ranRFICqPrhRn3qjrUM1v4s8J2+nCdY4vOSYKTsEAjAG7t1xjNWvBM+o3NtqM+oNekHUZ1txdIqsIg2F2hQPl44zziupHiTd3c36KKKCQooooAKKKKACiiigAooooAKKKKACiiigAooooAKKKKACiiigAooooAKKKKACiiigAooooAKKKKACiiigAooooAKKKKACiiigAooooAKKKKACiiigAooooAKKKKACiiigAooooAD0qxb/6iP/dFV6sW/wDqI/8AdFAGJN/yEZv981LUM3/IQm6/fNTUART/AHa0tG/48F+prNn+5Wlo3/Hgv1NAFyiiigAooooAKKKKAK88cnm+Yi7sgDGaZtm/55f+PCrdFAFTZN/zy/8AHhRsm/55f+PCrdFAFTZN/wA8R+Yo2Tf88v8Ax6rdFAFTZN/zy/UUbJv+eX/jwq3RQBU2Tf8APL/x6jZN/wA8v/HhVuigCptm/wCeX/j1G2b/AJ5f+PCrdFAFTbN/zy/8eFGyb/nl/wCPCrdFAFTZN/zy/wDHhSNHIylWhDKeoJBBq5RQBRjt/Lz5drGmeu0AZ/Kn7Zv+eX/jwq3RQBU2Tf8APL/x6jZN/wA8v/Hqt0UAVNk3/PL/AMeFJ5cx6wj8xVrzE37N67v7ueadQBU2Tf8APL/x6jbN/wA8v/HhVpWVs7WBwcHB6GloAqbJv+eX/j1GybP+q/UVaDKxIDAkHBwelLQBU2zf88v/AB4UbZv+eX/jwq3RQBU2zf8APL/x4UFZv+ef/j1W6KAKmyb/AJ5f+PCjbN/zy/8AHhVuigCpsm/55f8Ajwo2Tf8APL/x6rdFAFTZN/zy/wDHhRsm/wCeX/jwq3RQBU2Tf88v/HqNs3/PL/x4VbooAqbJv+eX/j1Gyb/nl/48Kt0UAVNk3/PL/wAeo2Tf88v/AB4VbooAqbJv+eX/AI8KNk3/ADy/8eFW6KAKmyb/AJ5f+PUbJv8Anl/48Kt0UAVNs3/PL/x4UbJv+eX/AI8Kt0UAVNk3/PL/AMeFGyb/AJ5f+PCrdFAFTbN/zy/UUbJv+eX/AI8Kt0UAVNs3/PL/AMeFG2b/AJ5f+PCrdFAFTZN/zy/8eFGyb/nl/wCPCrdFAFTbN/zy/wDHqNk3/PL/AMeFW6KAKmyb/nl/48KNk3/PL/x4VbooAqbZv+eX/jwo2Tf88v8Ax4VbooAqbJv+eX/jwo2zf88v/Hqt0UAVNk3/ADy/8eFG2b/nl/48Kt0UAVNk3/PL/wAeo2Tf88v/AB4VbooAqbJv+eX/AI8KNk3/ADy/8eFW6KAKmyb/AJ5f+PCjZN/zy/8AHhVuigCpsm/55f8Aj1Gyb/nl/wCPCrdFAFTbN/zy/wDHhRtm/wCeX/jwq3RQBU2Tf88v/HqNs3/PL/x4VbooAqbJv+eX/jwo2Tf88v8Ax4VbooAqbJv+eX/jwo2Tf88v/HhVuigCpsm/55f+PVZiXZGq9cACnUUAYEv/ACEJv981NUU3/IRm/wB81LQBFP8AdrS0b/jwX6n+dZs/3K0tG/48F+p/nQBcooooAKKKKACiiigAoopsq+ZG0ZJAYEZBwRQBmDxHoRuDbjVbUyhnUr5g4KfeH4UkXiTQZTAI9VtWM6s0f7wfMFzn8sH8q5aP4Z28U9wE1e6a2uHLSJIqlgQDtwwx3Yk+tSt8PfO3faNVZhOCbrbEBvYFypXn5QC5z64oA7HTb6z1KzS8sbiO4gfO10OQas1w3iDSZtL8KwWJ1CfzL3VoPtM0B8osHkUMFx90YFaX/CEaX/z/AGtf+DGX/GgDp6K5j/hCNL/5/ta/8GMv+NH/AAhGl/8AP9rX/gxl/wAaAOnormP+EI0v/n+1r/wYy/41HF4G09WkL6lrTBnyo/tGX5RgcdfrQB1dFcx/whGl/wDP9rX/AIMZf8aP+EI0v/n+1r/wYy/40AdPRXMf8IRpf/P9rX/gxl/xqO48C6e6AR6lrUZ3Ak/2jL07jrQB1dFcx/whGl/8/wBrX/gxl/xo/wCEI0v/AJ/ta/8ABjL/AI0AZXxX8Pa3r8mmrpD+WIBNJIxzjO0bQMMMMTwDzj0rJurj4kf2jqMtjp93Hbpbo1vFLKj7pFZRgH3UsT7iur/4QjS/+f7Wv/BjL/jR/wAIRpf/AD/a1/4MZf8AGgDO0QeNIPBmrHVFmu9WjZorRUdUaRFUKJAQMAsctWNpk/xKSwtori1uXuJPlDkpiMCQ/NJ35TFdNF4F05XlL6lrTBmyo/tGX5RgcdfXJ/GpP+EI0v8A5/ta/wDBjL/jQBw1jp/xBj1C/voILwXEy/6y58okssIB246Ddnb+GeK6eT/hK/8AhA59ragt/wDaT9nBVTcGDd8ocjgMR1I6CtL/AIQjS/8An+1r/wAGMv8AjR/whGl/8/2tf+DGX/GgDhvE2qeNNKeFpXurP7TdItvHCYmZnPlAh+7LjfyOc1emi+I1voU/zX91d3EaMCJEUwSb3yFwORgJke/1rpbnwDpUrwuL7Vw0bhsm/kJx3AyeKm/4QjS/+f7Wv/BjL/jQBH8OLXWobXULnXrcw3l3NFM4yMFvs8StjH+0GH4V1dcx/wAIRpf/AD/a1/4MZf8AGj/hCNL/AOf7Wv8AwYy/40AdPRXMf8IRpf8Az/a1/wCDGX/Go4PAunpv8zUtafLkr/xMZeB6daAOrormP+EI0v8A5/ta/wDBjL/jR/whGl/8/wBrX/gxl/xoA6eiuY/4QjS/+f7Wv/BjL/jUc/gXT22eXqWtJhwW/wCJjLyPTrQB1dFcx/whGl/8/wBrX/gxl/xo/wCEI0v/AJ/ta/8ABjL/AI0AdPRXMf8ACEaX/wA/2tf+DGX/ABo/4QjS/wDn+1r/AMGMv+NAHT0Vy/w8WSGLWrJrm4nitdUkihM8pkZU2RnGTz1J/OuooAKKKKACs8a3pP2a8uft8PlWUhiuW3cRuMZU+/I/OtCuVl8L30zav5mpxAXt4l3DiD/VMgTaDz8w+QZoA6a2nhubeO4t5FkikUMjqchge9SV5J8YUvND8PeGdKsdRvIgbl45HglMTSYiZuSO2ecVwF6NfjhEkOsaw4G1nP8AaD8A9QPpXqYPKa2LhzwaSvbVny2ccW4LKcSsPWjJytfS1tb92ux9NUV83XMskCDPiLXSTHuXGoPhunH51DavqN5IiRa/r0YADOWvnwc/w5rdZDiXHmurfP8AyPJ/4iLln8k/uX/yR9L0V8zX01/aXkKt4i1xi6kGFb5zls9c9qR11qHUBayeIdcZpWDLuvmAVePlHr3qo8P4hq/Mvx6b9Cv+IiZZ/JP7l/8AJH01RXzMbq/wJP7Y11VVyjq2oPnIFPt31FYy91rmuDapmZV1B87McD86T4fxKV7r7/8AgC/4iJlv8k/uX/yR9LUV8tvcatM+YvEmvQxNEXybxyVPp+FazfalgjlTXtel4BZRqD5I9ac+H8TC12tfX/IJeIuWL7E/uX/yR9HUV83ym/2r5es6+XMhUqdQfgAdc1U0/wDtu4iKv4h1xZS524vmxt7EmlHIcQ4uXNFL1/4Af8RFyz+Sf3L/AOSPpuvOPixb63b6hHrWiW9xcz29o3DoDBFjcTIDuG1x9GBwBXlLtqiX0jf8JNr3kpEiMhvHGJM8tk1sXFnctBYxjxBrwM0bM0gvmIYjse1c9fKatFwUmveduvZy7dkbR4+y6Sk1Cfuq70XdLv5nUQv8TLi1sJrWa8S0kcMXnRGm3GOM5YL1j3eZx6Yq/f2fi64NvdS/239ttbucusUiCJtyMIig7p93Oec150q6lDZNPPr2tgoGBUX7jJB6j8KY0t9NC/2bxBrbSBdwAv3Jxj+ddCyDEPZq3z/yMP8AiI2WX+Cf3L/5I9EuIviNZxxiG6u5phab2lmMfkg+SxcNxw4k247YqHwlfeLtYW6vbe61SewtnulgR3jV5mVYvLUsBgjd5nIrzJL7VPto83W9ca1kQsN184xjG4fXrV2ya7Fok7a1rcEG1mWNLxxhRjn24NXPh3FQ3a/r5FPxDy1L+HP7l/8AJHfaZb/E+6gj+1XN9ZiLdswYy0gMiY35HJCF/TpXonhNdTj0ZYtWaR7lJHUPIRudAx2sccZIxXz0j6ndWkN1b+JdZjjeTndfucr2FTapNf29m01vqviCUKhIcag/Uf4mp/1fxPMo3V9t/wDgB/xETLL25J39F/8AJH0rRXzFDLqjIXk8Qa4jSKHWP7e37oYBIJ755pJZdXeJI4fEGtLM5HzNfvtXPb8BVLh3E3tzL73/AJB/xETLP5J/cv8A5I+nqK+ZnkvF0qSdPE+tySLn5vtz8D1xUZfV2t0MXiHXWbaGZjeuMD1oXDuJf2l+P+RP/ERcs/kn9y/+SPp2ivmuxTUZrYs3iTXD+8IL/bnG0Y/Wm3U93/YdxNba9rnnwTBdzXz/ADDFYSyTEJpXWrS69fkaQ8Qctm2lCenkv/kj6Wor5htrjVVtTcTa7rUiZBJF+4KqfX8cirdhJdtF/pGua8WJG1hfv35Faz4exUE3dff/AMAzfiLln8k/uX/yR9J0V872kN5Ppcs6a/rZcEFc378DJ4/SqJN9NcBbfxJrqqYdwD3j4BzjrWFLJ69RyV0uV2e/a/Y0n4g5bC14T112X/yR9LUV8zPPfRSQ2p1/X5LhZVWYi9cLg+laGlx3DeI7axuvEOuFWuMMBfPgqWAAzWk8ixEVdtbX67fcOl4gZdUnGChO7dtl/wDJH0TRXP8Aw5lmm8Gae880k0gDqXkbczBZGAye/AFdBXin3QUUUUAFFFFABRRRQAUUUUAYE3/IQm/3zU1Qy/8AIQm/3zU1AEU/3K0tG/48F+prNn+5Wlo3/Hgv1P8AOgC5RRRQAUUUUAFFFFABRRRQAUVAt5aMwVbqEsWKABxnd6fWlW7tW2bbmE72Krhx8xHUCgDB+IP/ACDtN/7C1p/6NFdJXMeO5optL054ZEkX+17UZU5GRKK6egAooooAKKKKACiiigAooooAKKKKACiiigAooooAKKKKACiiigAooooAKKKKACiiigAooooAKKKKACiiigDmvAv/AB9eJP8AsMyf+ioq6Wua8C/8fXiT/sMyf+ioq6WgAooooAKKKKAPK/2hCwi8N7c5+2y8Dv8AuWrinkfybVVUSOxJYA/KccV3Hx/WNk8OLLu2m8lB29f9S1cHFGsVzaRWhZFTc0inkj2r67JbPCryb/I/EfEK39rLvyL82JEEW0ut8cI+cqufVjUWppNbxrF9oDRgjaoGMDdwKLuMpHIBNHIbq5Xyg3TGSf0pssLITDcSBzIxCnqQoJxXuU7c3Nfrt8l+Wp8K9OpdhgRpJ5Zp4yXQbQe2Oaa6NdhpolOyJ1KM3UnuRVOTYbWOQ7GfJWJD1z0FKbRo4Y7Kado5nUxkq5wAPT3x1qOSzvza/otyuVPdkd1PZySXEb7/ACyRtCn8yPrU1rvlW5xjyjaqEZ+mQeM1BBpKW5uIYZN0FtGArE7iO5B96vIhaKKzkUyQmIAsBjvnJrSpKny2g77fo/vE7RehlXEzPfXYjkQFUBAI43E4/Krl3b3Tae1vBs86JBlucHjOKS4lSziN5JaiOJwEc9dwzxirNpHImotbl2MEkW8jPOR71VSpaKlHZfpa4+zsV7W/We2lguIiDjcrcgk9CKZvl01Lc2se5SGE0bnkE9OfwqbWJ4oohNhQvm4PH3yBWc03nNFcJcA24kZXjIyxGKqnTU481rRfT5BG71toaFz50tvINQ8pfkG7noe3Nb8FxG3h+x8hlUmNiCw7A8muZjSS4tRYzrK8MikNIw6lm4H4Ct3U9Pgt9DsLXzzHhWAIP3h6e1eHmsabq4anJ2fO9Ft8Ejuwy5aVfXp/7dEzdTWNp4b6SVjbkFCqkY5PU+9MtJGaci2tliZRkswxgE9ffApzRW8liluA2Y4wSh6nnvUDTM0skch/5YlW7YJxjFevGN4cva/3enU89SV9i5La2d9I0KzKVgOSp4GT3pJ7wSXXkNHGLcIPNBzk+mMdqqKsxuR/o7fNKqscD5x7/wCe1Mu2m+0/u4dwzsDjso4PFKNG7UZO+mnkPZ6E9oq29v5xhVYtwGw8gNnjFOnhZ4541eSF5ZGLsTkKB0HtUMGJpfs4dt2GYbzjkdMAVa03Zc2yXFzMBGxK7RxvJ4OaKrcG5N/10/Id9LlHRWunvLtJI45hJEjQnHQAYINXYkVrmRrj5EhXCxkjDNjrUK3EDa0LWHcp2FUboODmrU9qLaFftAVkRt/ByxHpRVleeujkl6hN2d7dCkZYWtvs7W6RqUY7k65HP41JKs13O8UZP2dYwOOMEDJBpunXEawZMOWyWVsDcATjFX40mWNCoCSSSDzeeo9f5UVZum3Zff8AmTpsZFrK32YyojlHkwELDAHpVzUmVdHjXZuX7QvliMffbHOc8cVFHNb2skttJGsqxlhuHTfn+dXfJZdCvFvkTDyqyBD0BH6VljJq8JW05o289Tpw6tKT8mYsbt/a8sixlbTarPGTyvU9PTg1aMzTbJbX5kEO9tuPmHY1nlrqOW4uVhLR+WVUfxcHp+Oantp4vsEUltKkB/1LrjgjH3c16VSm9GvJf8OZtJ2f9bGvomHsr62hY/upY+vTb1rO1i/be0MEbGZXHAHUelalo0Npod4yxsQrRiUjnjocfQVnQXFteva4V7aWWR9hPJ4GADXmYRr29ao43Sl/7bFmtZcyhK3T9WSadfW7azDDHGHnIAmMmcKM9vep7F9vjq1t2/eZvk27eic55qDRrJF1GPfIC4lOQQMk9c1raTZyL4wtrhFiKyXeCG68Ecj8aeInTp1ZpP7D+82wPL7Wnb+ZfoeufDT/AJEqw+sv/o166Ouc+Gn/ACJVh9Zf/Rr10dfnZ/TAUUUUAFFFFABRRRQAUUUUAYE3/IRm/wB81NUM3/IRm/3zU1AEU/3K0tG/48F+p/nWbP8AcrS0b/jwX6mgC5RRRQAUUUUAFFFFABRRRQB53e+A9RutevNRF1a26XcikogJMO1gd6Hsxxj6UkPgHUAY911aR5bDeWpHkgGM70/2j5fP+8a9FooA851LQbnSPDltbzTxpJNrFljyBhUClEyM9ztyfc16KgKoFLFiB1Peuc+IP/IO03/sLWn/AKNFdJQAZGcZGfSivO9enlH7QXhm3EriM6JesybjtJ3x4OPWvRK6sRhvYxpyvfmjf8Wv0JUr3CiiiuUoKKKKACiiigAooooA4DwfrF7efGLxppcl881nZQWRih3ZWJmVt2PQniu2sb+zvnuEtZ1la2lMMwX+Bx1U14l8OtasNG+Mvxdu7y4jjFubech2C5Cx9Mnjk4Fa/wCyjrlz4k8Aajr12zNNe6zdSncckAtwPwFfUZrlLhTniErRjGivVygn+jMKdTW3r+Z6/XN+OfF1h4X0uW5lH2i4VGZIFPLbcZBPbg5rpK+Tvjv4kZ/ivdeG4nZGhmM0g7OrQoP5jpXLw9lKzPFezltFcz9EVWqckbn1dbyedBHLjG9Q2PTIp9Q2H/HjB/1yX+VTV4UlZs1CiiikAUUUUAFFFFABRRRQAUUUUAFFFFABSMMqRnGR19KWigDl/h+jRy+IkaRpCNZkyzdT+7irqK5rwL/x9eJP+wzJ/wCioq6WgAooooAKKK88k0zxUdL1u3VbpZrhl2P5wbcwclmTngFCoC8dD0oAoftAbtnhvYCT9uk4HX/UtXG6dby+bNMkQYHKnOc7q3vi02pafoHgdbwB71LpkmMj558lgTnuatQW2QHXGcV6sc1jl+BXPtJv9D8g41wE8Xm65f5Y/mziYdMl8mS0vJjLyJsqCNqeg/KrUlvbyFHj+YxOCAf7p966mSHdJ0A7dKY9gMrHsVVGMkegrp/1opuzqO11ff7z42eVVm3y9GcrdWKzW73lvb4MUmUUnHKnBP5cio4bCeS9ka+jeQTDerA/cYdvy/lXTGyC3IwwEBYkxgYByKmuLeGNDM6nCjg4+771quIoxUY/zbd/T/MTy6o3K3Q5AtPbLcW9tCrI8wWVj1OeCT+FWrf7ZGGYDdDFJtbcOWTBroVsoXtN7DLSgM7hcbiOhqaS1TYUdQwYYOR1BpT4joSXLy6vT7tweWVN/wCtTldStrm4lkVI42gMeYWHO1s8f41BEuoJHbNNCsV0qspbqrMTwPyrsfsMafu44wo24AHSla0WRwzL2xjtRDifDqCVtP8AgfqJ5XX1jb+upy02l/2gixXEYR0bdlei8Ut5pjwWK28Ue7PBIHzE54rqmtY8bzkN1GO9NkgxJ8py/Lc1jT4pUppLZdPP/IqeUVYxRy+l2N4srw3TFklG84P3W9BW5rVgLiyshPldu4YFaPkwRIrfKB3YCtC80+KW2iVpD8uenfNfL53xvhsPisPWqvkjzPW391r9V5n0GU8L4vFUa8KS5pWWnzT/AEOD0qwl/fsA6yybQsjnPyjv+lVbldvnqwaa5VvmYdAM5/lXewaKu9NkoEaKRt+tQv4ajjuGki2qzj5uetenh/EnJKlZ3rLVX2fTo36dDkrcF5xSheVF3v5HLwxTHfcLLHwDlmOAOKhksZSNyxss7fMxRsqDxn88V2Ft4eXy5FmWNt4KsvZgfWnnTNvyqgAyOKpcfZY60o0qidren/BMHwnmMKSnKm02cXJaStmaE5mZcZA+6R1qhrXnxpDZx5WaUCRcLwhH+PNehf2WI4z8gxz0qpc6PHNLueMMQoH0Gcj9a7cHxxl9SfNzXSv/AMD+v8zKpw7jaNrw17HJaf5ShrhsK9spiVT97jqfxpWvXvrZJoAv2iMsVQ8FsA9fbpXUT+H4ZFP7vY5OWYd6bb6GlrGnkxqzIAoZjk7SckZrpfFmVTfNz3l/S+5mP9h41XvBnJJaS21siCEvIIyzYOc55I/Oq11d3Nu9kk+5JZHbLYyFGOtd6ulYlLqCCM8etMfS085t8O4MDyRkCtqXGGAlLVp9SHkuMWsoHDWkIZHRuQlwZBOo4JI71pbTc6RcRLvK+eqgt/EQua6aPRoVRwLcIhI6dKl/s/bCqeT92QMPrjrXPieLMDVkuWWqae66am1PKMVG7lHozi72OeaG3tYUYKRnzMevQGqmnwrJHJB5eI4Vw6beDIK7qfS5SnynY2c5A706HRo4vPKRqhlYs+B1bHWulcY4CFP41r5+ZhHJcY7x5GYGh2skdhO2wqkjIfmOc9eMdqyL/TfJkhnt22MrDqfmPzEnH513MmmSPpzxM3OBll9cVlr4fKRhPPY7HypYZIGOaxy/ibBTqVantVrLb5JGmIyvGU+T3en6sxdKjW6uYXkfZcRSdV7jNaekssviaAMzl4r4LjGMDOf8Kmk0iaG+g2lRboQx9TWXayyR+L7WaBlZpbzaFYkA7WAr1aeKo42Up0ZXXI7eXl+Zhh6FWlWpxmrPnX6Hs3w0/wCRKsPrL/6Neujrm/hlu/4QjT9wAb97kDpnzXrpK+KP6VCiiigAooooAKKKKACiiigDAm/5CE3++amqGb/kIzf75qagCK4+5Wlo3/Hgv1NZtx9ytLRv+PBfqf50AXKKKKACiiigAooooAKKKKAI1uIGICzRkk7QA46+lAngbbtmjO4lVww5I6gV53N4L1q71a4vpDZ2bTzceS5xCoYFXUf3yBg/WiDwNq6mL99aw5fH7tm/cYMf7xP9pthz/vUAdF49kjk0zTmjdXH9rWoypyM+aK6avN9R0W+0jw1bwyywxzS6zZlBGCyJhkXdz3YqWPua9HQMEAdtzY5OMZoA8w8RzbP2lPCce3PmaFern0+dD/SvUK8d8U3Ei/tX+EYScodCusD0JJyf0FexV7ObQ5aWF86a/wDSpmdN6y9QooorxjQKKKKACiiigAooqre6haWVzZ29zMI5LyUwwAj77hS2PyU04xcnZID89f2ldWvI/jJ40sI3CW9zdxiVR32KpWvoz9h7XNLT4WRaO10gvWv7jEXfjax/RhXy7+0YSfjf4sz/AM/7f+ginfBPxJc6H4mtpBva2tZftbRoxUuQyZH4gV/Rma5Isz4apUIuzUYS9Wo2PIhV5KzZ+lFfDvx5unt/2k/EM20N5FiJQDxnbGDivt+CTzYI5QMB1DY+or4S/aSu7ey/aH8TPcvsV9P8tTjOWaIYFfmnhzDmzCtG3/Lt/nE7MY/cXqfWHxK1m4g+BWp61ayvbXC6UkwaJvmjJCk4P412ui3cV/pNpeQtuSaFHBPXlQeffmvlLxV4qmt/hv4i0u2vkng1S5niKlt+Y47ONvkPYBgOnrXRfBP4hf8ACQR+EbazW6tVufEFzHIC/wArxx2gOD+LLx7VzYrhissA6kdoyk7+XKnb/wAlY411zWPpUuocIWUM3QE8mlrzD4v+IH8M+MPDWr+W00Vvb30kkQOC4Ea8Zro/Enja30O+0KC4tJHTVoJ5QysMx+VEJCPfIyK+Y/syvKnSnTV+dN/+A3v+Cub86u7nWVj6Lr9tqmuazpMMMqS6VJHHKzYw5ddwxVXRfGWi6l4Ul8SLM0NnbwrLcbxzEDGsmDjr8riuP8L+IdN0/wAbePbh7qHzHEF3BG7bTIiW+4n6dPzqqGXVJQrKUHzRWnrzRT/B/qDmtD1Ksq61R4fFNjo4iUpc2s05fPIKMgx/4/8ApVzSbr7dpdreFNnnwrJtznGRmuS1fWtLh8d2N/JfRLa2ljex3EpPyxsskIYH6GufC4dzqSi43sn99nb8Rt6HbUVyvxavbmx+G+tXtjcPBPHbho5UOCp3DkV0lgzNYW7MSWMSkk9zisnQaoqtfRtr7kn+o762JqKKKwGFFFFABRRSNnadpwccGgDm/Av/AB9eJP8AsMyf+ioq6WuW+HqzLJ4iWeRZJBrMmWC4B/dxdq6mgAooooAKKKKAPK/2g7eS5PhaONtuNRdic44ETVLarwuwDbjg+9TfG0brrwwpOAb2Uf8AkFqdaKsUexuoAIrweLMU6WApRWrvLT/wHX5aHwuY0fa51K+iUI/nL/IjjVSBldrbjxSmPeGJwMdRRIRuQjOTmnyqNpYDDdzXxM601KLvbm28tfyM40oOMla9vx0K7WqZO5flPPNIbfdCrdATnB6irSSK67GXJWmysSnyLkcYreGY4xSUJPW632/pmMsDhXFyjtZ7b/0isPmUb17elGzn6+vap94JVSuefm9qQqu8so6DGK6frcr2at+RzfVY2unf8wW3GFww471GYlJ8vJ45zUjkkBjwM44oVH85dvPPzA1hDEVo3lOff715/gbyoUpWjGHb7n5fiNkgVgDkBR+tGI2fcvYYFWGjVoznuaSOILjapPrXKsx/d+9J3V0u2u50PAfvPdirPV9yv5CKMKuAParUzSJApRyM06TJGRgYwMUyckKuFyvP4VyyxMsXOn7RXs3o9enmdKoRw0KnI7XXTTqUvtFxhjuZmUHC5wCaQyzNKmXIyOlSbW3H6cUkMUjyhnjIAr6WM8LBSqckVp5dV0R4Eo4mbjDmk9fMvRnbbhmy2TtPPrTo5FbdhuecfQUNH50KqG2YYHp6GmLb/uvkcktk1+QY6tKeLm2ran67l9GlHBQV7v8AruTIzbzvZQOox6U5SpB27W/DrVfbcNOjDCpjDA+lTMsm99oCgkBTXFJ1OdxV18zq5KXJFtp6eXz6CxuGQtIoUZ/MUqomMfKQeRxTIfODEyhSMcY6dadiQHCnJOce3pWinU5Lxk18zCdKn7Rxai/u9RFZWzxgr97jrTjtABOD0poUs4VuDg7sdKc0aj5ugGP0qpTqStuvL1IUKML6p+enQVl3cYG30I6UMvPPQe1DbtwKnvz9KYyySR4LjLAjI+tKo60kt1bt/Xl+QUo0Yt7a9/6/rUcTHvAx7dKCvJVsHuTQwYMu0jGfmpwK5OeSOCa2jVqK1r/0/wADCdGlbpqMaMLG6gjpxxUPlKz4ZQDjt0qw+0Z9cc1CSuQMn617OXVq/K227vr8v+AePj6VDmVkrK2n9epUu4zvAVVbA5ycVxMKy/8ACY2Qit0Yi7X5mP3RuGcV291JGp3YZst261yOkFm8X7Fbdm7U4znABr9z8O6k1RrKS2j1+fn5n5fxLGKxlCUf5/8AI9V+Gn/IlWH1l/8ARr10dc58NP8AkSrD6y/+jXro67z9mCiiigAooooAKKKKACiiigDBm/5CM3++alqKb/kITf75qWgCKf7laWjf8eC/U/zrNn+5Wlo3/Hgv1NAFyiiigAooooAKKKKACiiigAooooA5v4g/8g7Tf+wtaf8Ao0V0lc38Qf8AkHab/wBha0/9GiukoA+efHNzPD+2v4NjjkIV9HdGHYgibP8AIV9DV85fEI4/ba8E/wDYLP8AKevomaaOK2e4Z1EaIXLE8AAZzX1HEUf3OBsv+XMf/SpGNLeXqSUVjeCdYbX/AAtY6wwjH2pC48v7uNxAI/AVs181VpypTdOW6dn8jVO6CiiioGFFFFABXjn7U+sReH9H8H61PJ5UFn4mtpZW54QK+7pz0r1TxHeyab4e1HUYlVpLW1lmUN0JVCwz+VfO/wC3XqkMvwl8OwvxNe36TIAOMLE2f/QhX0vCeEeIzXDxa92Umvwd/wADGvK0GfKPxS1+HxR8Q9d8QW6FIb68eSMEc7eg/QCqfhLUINO1GSa4DEPCY12jJyWU/wBKx6WNtjqw7EGv6dhhacMOsPH4Ukl6I8Xmd7n6uaJcw3mk2s9vIsiNEvKsDg45HHcV8AftgEj49a31+5F/6AK+tv2W9T/tD4MWGq3G2I3NzdTMueAWmc4FfHn7U+qWWsfGzWb7T5fNt2WIK+MZwgr8Y8PsFLCcQ4mjuoKUb+kkeji5c1KLKvhjV5r3wmbacKBEL8hvXNqo/pUfwZ8Z6r4e16z8lhLbacLu+hhJ24la3Klg3UcAflXLabrKWOim0WMvK0k2c9ArxhM/Xiqug36abeSTyRmQPbyxYHYuhUH9a/V6mXQqUq1OULqV7L7/APM4VNpp3PrL42+Ko9T0TwgIrueS8s7SSLUmZeXZ7NZDz/FnrVj43eNrGGbwdqt63k6bZrKI3VSXYS2C4BA77nAr5v8ACHiC+1C4l025leeIRT3CvKxZwRblMfTAFbHxCvZb34U6UZJ2lWLUFij3H7qi0h4FfGU+GKeHr4ehJ6R5l/4He/62Oh1203/Wh614e8QXEHhTxbp9pMFjlisoJ0bncv8AZrZ+nKDmoU1gal4k8S30sQi26DJDtU5zi0j5H51xVrfwwa9qtk1yEkniiIi3cuBprgHHsSPzqPTn23kzM+B9gmyScf8ALlHWf9mwU5ytZuKf4R/+RBTZ9C6B8U7yz8O+JdIWMf2hoq/6FI+GRo1WHgj28wCvOPFGtahcXuuQyXciwLrOvQFc4HlhYXwfUbua5LxPqU1vrniB7KYBLlbtGZe6/Zbdhg/VRT9XvJlsdSld2Z5NU1nLHqWa2iJJ/EVw4PJaOHmqsIq81f58v+d38y5VG1Y+kPiF4ss9U+HOt6WkTrN9nkVGBDKyxNHk5993Sui8GeLY38Larq2tTJBa6dezQbtv3Y4yAOnWvm5PEd7J4X1e1YR7ls7/AOfHzZ2Qvn860LjxVC/gebQ5Jll1CSPWNQnXOGCiIhTjpgkt+VfN1eGV7BUUvtN+itq/LRG3ttbn1LoGt2Otx3klgzstpdyWkpZcfvExux7c1pV5f+ztrFtq2ha+0O4SLrUskikfd8xEcD34NeoV8JmWF+qYmdHt/kdUJc0UwooorhKCiiigDmvAv/H14k/7DMn/AKKirpa5rwL/AMfXiT/sMyf+ioq6WgAooooAKKK4pvHDx6bqV3Jp4JtinkojliweQxjfxwQRkj0oAx/joyrc+Fd2cHUJBx/1xaraQ/IjDkbRWN8XdRjvtO8G6htWQT3bsAgONxhb15rfhbMaL0OBxXxHiBiKlDC4aUF1nf090+b+rwrZvWU39iFvW8iPYJEGVI/CmlCGK9RVhiFycc9qbIfl3AfMOmK/NqOLq81vsvby/rudlbDU+W/Vb+ZA0PyrjOKQKrAZHc4Ip/mFz/s98evpT2bafu9jj2rvdevG0JfFqcSo0ZXlHYrhOvPGc04KAMNgNjmnJtbg9cc09GRnPHGOtXWxM9bp6f1/XyIpYeGlmtSMrxuXGR2NIiOGJUg55FOkU43JyR196Rv3g3DCkcYqo1ZOG6s9Hfp6rffqTKnFS21WqEMJY4OdwHHpUqB44wu7JY9TTjuWMZORj9aQZ3hN3Q8Vw1MROtC0mml+n/B1sdlOjClK8U03+ozG6XLce1NvDJGqhF3AnmpZFZnDdf6UsjfJ3PH5U6eJUa1KTSa/lFPDuVKpFNp9ysmWZh6e1LFLJ5jq2MHge1Ee0SnaDtHU0HCzKD0zkV6lWNOblCUdOVNX6df8vkefSlOPLOMtb2f5f5/MsDDrtcZAOR7mnouMNnjFKNrYZTx6Uu3Kbc8e1fEVZc1RzUVqfZU/dpqm5PT/AD1GjLYYr/8AWoYZXucHOaTcV+XbgdRQqhlUgkdeM+tbS9pR99RVr9H/AF/W5jH2Vb3HN3t1QbsoV5H+FB++OSCOmO9ODDd83HFIjgqT0JJp8s+XSnp69/8AhiVKHNd1Nbdv67iIzNyw78Y9Ke3TnpUTHy0CKpOT604SMfvDGQOKI4appOMdPUc8RTu4OX4aDgwwTtIx+tAA2DGRnmmyn5clT16+lIH3EDbkDPJqlTqzV4x0337EOdKDs5a7bdx7ZA6ZpCGKHcBn+dMkCnG7OQRTlZix4HPSnTjWUeblXff+vUVR0XLl5m9+g2TzCvuDxUJDq3C+vNTueDnr1qJ3c4wcZ616+BlU5eXlXU8vGRhzc3M+hTkV/NYY7Z9q4nS5fJ8WwRhlUtqC7sDJbn9Ov6V3G6QMFGScck9SK81sLr7N46XzYGaKTUUy/UggjoK/dvD5SqLExklpBbfP/hz8zz2nF16Di38fX1R7l8NP+RKsPrL/AOjXro65v4ZEN4I09h0Pmkf9/XrpK1P2gKKKKACiiigAooooAKKKKAMCb/kITf75qaopv+QjN/vmpaAIp/u1paN/x4L9T/Os2f7laWjf8eC/U/zoAuUUUUAFFFFABRRRQAUHoaKKAPLYtC8XNK4t4bi0VZZvsxe6z5akseeed2Vx6Yp0fh7xd+78jzrf5HFvuut32YEvlW/vFgUwe2PavUKKAPPNRs9Ss/B1hDcKYJTrdu0Mcr+YYkMq4Unv3/Ou5vr2306y+1ahOkUYKqzkcbmIUD8SQKxfiD/yDtN/7C1p/wCjRXgf7UPxWvdNu/FHhKGdbZra3sjaBGG6SRn3s/8AwEKBx7V7GSZPWzfFrD0vK/krpX/Ezq1FTjdnI/Hz4gWuh/tVW+sjbdw6RYi1/cOCQzxvnnpkNJ09q9pi8WW9j+zzaIt0s2oNoaB0YksA0fJz64Oa+BtZvpNS1W51CXJknkMjEnJJNe0af4oaX4I3Gn3s8819PZziJ+yRxqoAz6dgK/Z854TprC4KmtXDki/O1/w1k2edTrvmk+59dfs9tv8Agr4Ub/qHp/Wu8rw39nH4keHF+Gngnw/d3tvb31zby28aGQD5oj3HXnnH0NdL8Vfipo/hmz0hLTU7ZpNWdPJljdWKpvT5tv8AdI3jPtX5HmWUYyrmtWjGm7ynK2nTmev4P7jvhUioJ3PTawbPxfoF14suPC8N8j6nApZohz0ALDI7jIyD61x3gj41eE/FN/rX2e4FvpumPDELqXgSPIzLj6fKMH3r5E8Y/EzUvDH7QPiXxZ4L1CCVZ7mVI3ZfMjdGABOD7gc+1elkfBmLzGtXw9WLhOEbq+iu7WTfo/UiriIwSaP0GjuIJJpYY5o3lhIEiKwJTIyMjtkVJXxz4U+OWo3HxigsbTZFHqmrWi31y7bRJHHAImBHQZYls+wr3/x38WPDukfD7V/EWk38V5NaxsII+m+QAYwDjI+YH6VwZjwpj8FWpUXG7qJW9Xpr21v8i4V4STfY63x4ceBteP8A1Dbj/wBFNXyZ+2v4it73SvDHh2OFt9jDHc+cGBV1li4A+m39a9ovPjB4S1z4W3hm1IRXd5oM8jZXChvJAbvx8zgD3r5G/aF8Q2uteLLKDT7gSwWelWdvKV5BlSLDYPtnFfY8A5JXp5hGVeDXs3J637Jf5nNiqqcNHueaUUUV+6HmH1J4E8fWPhv4EfD2y/fPdPrzv5a8K6RyneCfpIpr5t8UXr6h4hv7t5jNvnfY57qCQv6Yp0utXLaBYaSryBbK4lnibd90uFzj0+6Kyzyc14eU5NTwNWrWXxTlJv5ybX4M1qVHJJdgooor3DI3/AcyQa3I75x9knXj3jNbGoXElx8GLJpZNzjXJVHPO0W8QFcdZ3U1pKZbd9jlSucdiMGh7q4ayjs2kJgjdpFTsGIAJ/QVw1sI6lZVOzT+6/8AmWpWVjrvDGqTaz4/F/Mqq7WciYUcYS2KD9Fq54r1aP8AsSO6sZVljlcQFhnH/HsisPwIrlvCF/DputrdXDlEEMqZ255aNgP1NZhnmNsLYyMYVYuE7A+tYvAReIUkrRikl+P/AAA5tDs9d8SPcaXHcaezQpJcvEdw+YqYIkYfTireva+lt4212C4upPsY+2mFByvmyxbQcds4AzXnwdtoXcdoOcds1JeXEl3dSXMxBkkbcxAxzVLLaasuiTXnrYOdnoPhTxpm0vbK8aNVmtbtAztyC8ajr35UAVafX0sfH2vR6hMiQLpN7aQ7uMNJGSB7ksf1ry+nzzSzytNNI8kjHLMxyT+NZzyijKcmtE01/wAFD9oz7N/Yh8WR6pbeKoLp7a2eS8t5o4t/zEmPyzjPX7i/nX0zX5//ALKmtWWh+JLm7vp4oYRc2e9ncLhfN5PPpX0D4d+NWqap42sLGRrSHS72W2McmzHySPKuOvU7Vr8V4y4ar1M1rVcNH3Uk/wDyVaLuejhqyUEme/0UUV+aHaFI2dp28HHFLRQBy3w+Eok8RCZlaT+2ZMlRgf6qKuprmvAv/H14k/7DMn/oqKuloAKKKKACqf8AZem4nX7Db4nJMo2D589c+tXKKAPL/jdAY28J29miRKl+4VQMAKIW4Aq0rEIvsOtV/jsSJ/C5DlCL+QjHU/uW4qaPbIgJOCACR718zxel9Xw7ltefT/CfF46T/tWqo78kPzkSyuzAjPoaVmZWVg3HTmm26rtY7s84JqSROevGBivzacqVOp7K2i8u6R2xjVnD2l9X5+bGKVxuUYB/U0z53KnoMdKl+Xbtzn6UgZVjBY7RjkmqjU5byUdSZU+a0XLQRic7sj8KZAuJg244I4FSBc/MTwOeO9NkZeFDEbcMWq6dTmi6UOqs/L+tPvInC0lUn0d15jhuZyNw+XrSMq+WWzk/yoQbZSCwOeBTjtIdhgZIBrKU+SS5dtNvl/wfyNIx5ovm31/r8vzAFwArfdx196SPzDMen+IqRwwGGGRwKYjAlmLfd4FYwlzU5SjFa/m3+vU2nHlnFSb0/QUMfO64701mZi6xYyDk578UvzMF7cZpsWELbuAW/OuHGYaNSVNdVppvon/kejgMS6MKkrXW+u2rX+bJIcBRuwM9SDSO8aqWkGdpOAPSlRArs0mBg8fSmx7GfHUgn8aaoq02pylpe/y7/mZuu3KF4KKvt8/6sPhKyw+YnUgcelOZmAx93pmogyx5IIjGcVIWWRBhgQe9ZvCzp2bV46a22tb5d7FvFQqN2dnrpfe/49rig55VtwHrSb2Azxk1Gp/dr/dzzildVbLfdB710uhFT5ZLT/LocyrScLxev+fUeM98YwaGU7l/ugc0wZYFgQMDFNjlDAOGAXPNOOHnrKPTf1a/PsKVeGkX1/Qni+b5gR6GkO5pO2MdKjChXK+ZgtziiRnxyccVksM5VLxlvtdf15o0+sJU7SW2+pKWbkcYFIN24MSATn8qYWGPvYwcHPrSyE7AVOR0PtUKhy2iklfy8v6ZbrXvJtu3n5/0hu98ltyn5hwKk+bBwQT2qJNo+b16U1Gw5IILY6V2VMOp35UtPLfpb/gnJTruNuZ7+f4kjmRVxx8x9aikZgygYJPQ0SMHKSdRnn2okYFQOMZ4PvXXh6PJy80ddb+v/A0OavV578stNLf194w7lY7sYHeuN0u2tX8XLGJQWW8Wbkcg7h/gRXYwlJF3FgwPHHqK4eLcfGdsdwVftaKCg5zvzg1+r+Hqk6uKhezUVf8AH/gnxHEf8TCyvo56fej134af8iVYfWX/ANGvXR1znw0/5Eqw+sv/AKNeujr1j9gCiiigAooooAKKKKACiiigDBm/5CM3++alqGb/AJCE3++amoAin+7Wlo3/AB4L9TWbP9ytLRv+PBfqaALlFFFABRRRQAUUUUAFFFFABRRSSbtjbPvYOPrQBznxA/5B+m/9ha0/9Givzw+OmrXGtfFfxDfXUivKbx4ztGAAp2gY+gr7kv5fEZ8MxtexyyXI1ez8lbv5cybxvGR/BnpXwF8Qjct4711ryJYrg383mIpyFO89K/WvCelF4rET6qKX3v8A4BwY9+6jCq9bavqFvbSW6XDGF4Wh2MchVbrgdulUaK/b5QjJWkrnm3L8er30f9n7Jiv9nsWtyvBUlt3Ue9JrWrXmrXEU95IWaKFIU5OAqjAx6VRoqVRgpcyWv+YXZYt769t7d7e3u54oZGDOiOVDEdCQPTNVz1ooq1FJ3SAATnOTn1rS1DXtWv7BLC7vZZbZHDrGTwCFCg/kAPwrNopSpxk02tUFy9p2qXNjHdpGQ4ubY2z7+cIWVuPxUVRoooUIptpbgFFFFUIKKKKACiiigAooooAKKKKACiiigAooooAVWZQwBwGGD710Wl+MNUsNX0TUI9pOkGLy4yTtkEbll3D8TXOUVlVoU6qtNX/4I02tj9N/hr4/0nxnausFxbJfxE77ZJgzbRgb8ehrsq+C/wBiWTUF+L9wbCOGWY6XMMTOVXG5PSvubSZNVcSf2nb2sJGNnkyFs+uciv5k4vyGnk2YSoUpXjZPz1Paw9V1IXZeoopGztO3k44r5Q3Ob8C/8fXiT/sMyf8AoqKulrlvh8ZWk8RGZVST+2ZNwU5H+rirqaACiiigAooqhBrWlTJeSR30LJZEi5bOBHjqSfTg8+xoA4H46oXuvCij/oIuf/ITVaRQiABc8YJqr8Xry2nl8HXkMiyW8967RuOjBoWwa0cARbieADmvh+PcZ7Gjhoy2bn/7afNSwsq2a1nFaqEPzkRwgfNlcdyPenydenHFCyJIBsOcgc06RlGDwRn9a/KpY+lKp7S+/n2SPbWX1ow9lbVeXmxu1Su7H5UKi7B8ucCpVC7Tt6c/nUa4/gbIHGaccZzXipWd+pEsG42ly3XkN6cdQetI6LkMq5LYBHqKeHRsjjGeDQPlckqcAcGrjjFGLqLSy+/+v0Jlg5OSpyW7+7+v1GIC0jbgvH6U7aAHA7EH2Jp4YK/OFLHFKV4P6VlLG80k47afoWsFyRaktdRrKSMscU1YwCy4Hzc0qyqbjyifm29KHdYwZGbKk46VlHGNQlFSW39fcbywDc4txev32f8AmJ5bDbjnjFQ2g8yWbdkgPwDUzTRqglJxkcDvWM9xeXF6ws38jeQvzD9azqY+Ts+u99t7/wCZ34HKHONRPRba7aNP9GbQPLhhuz0pv7uIF24AySfSqIhvYpEaS83ueMBeMVNeLIbefzWXyhGQ3rmq+uayVmrq2nUzeVK8P3ikr7/Pb/IniMcyB0YMp5BPepG8tFXGOeAB3rOtGjW0tJhny1AVV749anlmhjkjViS4YkVhPMJymk3oun9aG/8AY0IX5U29fla//AuWFXKgdh1pWABIAJx7VG13Hsby8sV6470sl2qxhipHzYPtWjzFufNLY5Vk8uXlitf67jwm0FVxyKbFEoAVQNueRStJGzqvuOnegsCX3KVCnH1ojmdRpxT3/r7+xMspgrNrb9f0FHLE7BxxmkaNsdjUcssbRM5VztyuFoikWUh13qFJyD24qVmU4zbirJdzX+x06acm/P8Ar8CYx+ijnk59aV13AKMDHJFVoryB5vKCuWA+X3p7SR7PN+YOcZUdc1H9oTunfb/L+kW8o5bxcXr/AJ/0x6Kv3euOlIsfzFcY464pr3EflCQkDcMj8KcbiFdw3NxznHSuqpmcoX5Xv+G2pyU8nlL4ovTy36WEeMKUQD5c80kkYwCMcnge9OEys6hc5PX24qSRQTuzjbXRRzRtx5pa638/+HOWvlTjfli7O1isiCNSpACgdh3rz/TEeHxXZmRgWN6PMx03FuMV6Pt3nJYHI6V5xHaTN45gZXVolvEYnuAH6fnmv2jwsxarVcYpPVxTf4/5n5zxfhvZzwn8vP8A5HsHw0/5Eqw+sv8A6NeujrnPhp/yJVh9Zf8A0a9dHX0Z+pBRRRQAUUUUAFFFFABRRRQBgTf8hGb/AHzU1Qzf8hGb/fNTUART/crS0b/jwX6ms2f7laWjf8eC/U0AXKKKKACiiigAooooAKKKKACiiigDm/iB/wAg/Tf+wtaf+jRX57/H7RdQ0X4pawuo2Uto91cPcxiQY3IzHDD2r9CPiD/yDtN/7C1p/wCjRXinx78F2HiD44aV/acaTwXmkyxhShPlFUkw34EAivvvD3OI5bjqjmvdcHfv7uuhy4unzxR8S0Ve1/TZtH1i6024wZLeQoSOhx3Fe5T/AAnkt/2fIfG13GkMkOnSyRhcN5wldNhPcEDca/ecdm+HwSpSqPSo1Fer2PLjTcr26Hhmk6bdaleRW9vDK5l3bSiFvujJ6egqkQQxHevt79kn4b6afh3oHizULcrqK/amtiD8pSU7QzDucDH0q7oX7MvhvTfFVnq8l6Lq3WKQXVu8P+tdkADDnjBy31NfI4jxEy/DYqvQqp+5dLzacrr8F82brCTcU11PhQA4JwcDrRX114E/Z/0/XPA/jAKyK91qk0Wl8jMawyMg3H3P8q+ePH/gLVPD/i/V9It7OaSCxkKhzzkBgv4/MQK+hy3ifAZhiKmHpy96Hf5fq7fIynRlBJs5/wAKaPP4h8S6dodswWa+uEgQk8AscU3xJo19oGu32j6hEUuLKdoZccjIOOv4V7D8E/h/cWvxg8JyXH7pV1bZJDMp8xHhgWZlI/4Fj8K9y+K3wabxx4r8XTKF0+GSCzkhm8rO903l9oHUkcfU15eYcY4bA5hGlOX7twUr9nz8vz0v9xcMO5Qutz4dMUgGTG4GM9KbX1rqvw4kufBV3qL6c6f2T4b3mOSMqzzGDYpAx2UNn8K+aPHvhubwn4kl0S4uFnkjhhkZlGB+8jV8fhuxXr5PxBh8zlKENJLpv2/zX3mc6TgrmDRRRXvGQUVbn029h0m21SSBhZ3MjxxS9i6Y3D6/MPzqpSjJS1TGFFFFMQUVJbwS3EhjhQuwUsQPQdajour2GFFafhjTo9V1ZbOV2RTFI+V6/Khb+lZlQppycOq/W/8AkAUU7y38kS4+QsVz7/5NNq7iCip7WzuboH7PE0pAZiF5IAGSfpil0+yub+dobWMyOsbykDsqKWY/gAalzir3ewyFI5HV2VGZUGWIHQdOa1v+Ed1BpNMSMK41ERmNhnCF32qGPbkV3P7OvhqLxT4jutJu4vMsrnyIZxuxw0q9+3SvfvBXwn/sjxrZ6JJD/aC6PLYST/3An7193vg7a+VznimhltWdGXxRV7d1/wAO0b06DmrnpXwQ+E+leAkuNSks7NtYuCU+0wgjEOFwmOg5GTXqFFFfzXjsdXx1Z168ryZ7EYqKsgooorkKOa8C/wDH14k/7DMn/oqKulrmvAv/AB9eJP8AsMyf+ioq6WgAooooAK5JPBUJtr60m1GcwXQCL5Y2OiBy6jI68sc5HI4rraKAPJPixpo06y8C6UsktyLa9MQkdsM22Fhk4qLUr+aS8Nr80cQByF/vdq2fjOobVPCOe2oyH/yC1Y5jhDT3YYyN5x2nsCK/LvE+a5cJHtz/AIuJ18Mxj/aeKnJX92ml6++P+3SQiAsMkHBUHksfWp7W9fe9xIAsacEHnJ7CspI5LzU2mDGPKnqvGeKtRvCqRwRMGdCCPevyWUYqx9rUoQcbW1e/kakOoxPuVW2lhuAPb2qNbxo8BF43L5i/3RiqkEccc8rSHJOSC3QnsKR5nLOqbRgANnrx1p+835nEsJRTaitDWuJCMlGA/u/WoXnumtk8thlpPvD+VVhIsiox37ym7pwfao5pJlkCxqyQu26P1U4/lUPmTcZbkUsNHSyWnkakbKY8ySZAb92e9EF4kn7x28vYdpBNZIcrIZHDsYcNsHf3pLyW0itldl3iT5m54POKqL0sKWAUp9bvTT+uxcjuoUuyyZwxOHPT6UPewiN4fM3eWpZvqD/9eqSCGSLyY5VWNDuZe/XqKzLrUbS0v2iZZHSRACwXt/kU4UuZuyOyGDjVlZJ3X6HQ2c6TQecvPzA89h6VV0qdG1CWRWZyzlsAcYqo94lxYB4z5bsuQnQnFM0DUIYGkg8tmLfdwv51cIu3YU8JKNKpJRu+x09wwhti2cSNwCeuaS52f2fIpAIEZye3Ssqe6+0KjFXAJ444U1R1DxBDFDDAsMrCZtshx90etKn7SUuZPVHn08qnJRhGOt235dSFr54Git2O1hghT3GO1Rf2tE0ZmjV2kWM5HXBPpWN4l1e3iurMm2aRoSOf72elV7TVrV03RZjIjVsj+L5uldUcK3FT5T66ngG6am47nVnXUCwFIAr/ACmQ57nrmqcmryvdZaByWZsr6+gFY8mtW8t2I44EEkqkHtsPrVq2vlaf5LhWWGNm3t3IGaTouK1iYxy+FL3uTX1Nh9YlmlEUNu8YGNjjPHGcUv8AbjTTf6soo4fqcgd6xLPXftt3GokABAyAMcnqagm1eNXWExlIwD+8HfB6ULDP4XESy33rez1/q50EGuSRxPKsL4bgA+oPWrQ15TGAqEy5ZmQdxXIR6zNGXeZVeKRn2Pj7uOlOsdQWRFSNtsxj5KjkDtVTwzcbNaBLJ6d3Pk19f62+86ePWnUO3kcrGfLHenR+IMxDzoCrblUY6g1z76pM0sUgSLdEAEIHf6Uk1639oNHKyqGAkdscA4rL6tpawnltNu7hr6m0PEBUK0lqfKC/N0zy1WbnWoVljXyt6sN7BeoArnIr8I5G0MuW+YjtU8F7C94kiQ7A3K54BAFN0LL4SamXUr35PxOksNUjluCkOAq/OSc8f5zV6HU4ipLAhOcGuV0vUbSWRmWHaqj5s8b2OeBWwL6GNBujDJ8oOB39K55wcJWsebi8vhzW5GbsUiSRrIpYAnbyK85EwT4gjT2DbZ7lGGwkYAbnBHevQdMnWdA2wqNoOD2rgIGn/wCFnxKDiEXI+UgcHdyQffiv3DwdqSnisbGetqa/P/M/DfEPDQpPC2Vv3j/Sx6/8Mht8EaevJx5o5OT/AK166Suc+Gn/ACJVh9Zf/Rr10dfcn2wUUUUAFFFFABRRRQAUUUUAYE3/ACEJun3zU1RTf8hGb/fNS0ART/crS0b/AI8F+p/nWdP9ytHRv+PBfqaALlFFFABRRRQAUUUUAFUNRvLyC4SKDTZp4nHzTq6AR+5BOTV+igDzKLxfrz2NjJav9slKygqLYj7Q6s4xwPlwAp980sXirxLugEe65GT5WbUr9qGTu7fLsH516ZgegoxQB5zfanf6h4Osbq63XUi61bLG4j8oyjzFPQ4xgkj8K6qbQIrrxP8A27cN1082ZgKg4BYsTn8cVX+IP/IO03/sLWn/AKNFdJWlOrKm3yu19BNXPgf9q3wfJpXxSsNF0y3FxNPZPcKsKclWnlYA/wC6vGfavqDVfCr6h+zJbeHdPlwf7DhdWfk4EYc/1rh/jNoMl/8AtWeDlmkEdtqmkXFoGXllISYMcfRxX0Joenx6XoljpcbGSO0to7dWIxuCKFzj8K/Qc/z2f9n5ck7yilP1d2vwaOWlSXNP7jjf2eIHtvgr4Whk+8LFeoxjk131JGixoEjVVUdABgClr4PGYj6ziKle1uZt/e7nVFWSRDZ2ltZwmG0gjhjLs5VFwNzHJP1JJNeZ/GH4cxeIJrC80vS4XlN0gvtrbWkiM8bsfyVjXqVFXgsfWwddV6b1X4+opRUlZmNL4Y0R9YtdWFjEl5bTNOkiDBaRo/LLN6nbxWzRRXNOrOpbmd7aIaVjL8W6dLq3hfVdLt2RJruzlgRm6BmQgZ9ua+Kf21vCNt4d8XaFqEKET6jpyrdNuyryRBUyB24xX3VXzR+3v4budQ8GaN4itoRIum3DRzkLllSQDB+mQPzFfbeH+ZSw2c0aTlaMrp+rWn4pHPi4XptnxbRQQQcEYNLGu+RU6biBX9JHjH0P4f8Ahf4i8a/s5eEbbQbdZ3l165nnfIAgiYBNzd+CvavANVtTYapd2LMWNvO8RJGM7WI/pX6Gfssae2l/Bqw0yRxI1tdXULMOjFZmGa+NP2mtJ0/Q/jRrunaXbrb2ySK6oCTyw3Mcn1JNfnPCnENTFZti8BL4YylKL/7ed7/erHZXpKNOMjzq0tp7p2S3jLsiNIwHZVGSfyqKt/wOnmajeqSR/wAS25P5Rmq3hS0jvdRnikRWC2dxIAwyMrGxH6ivvpV+VzvtFJ/mcti34AjSTXZFkUMv2Oc4PtGap3Wg6hbeHodclWMWk1wbdcNlt2xX6emGFdp4a0O803S7K6u7CS2lK3kchkTDcwB0HrypyK6nWPCrad4A0+w1KEyQtcXU0ZPRmXTkbIx6MP0rxa+bQpYhcr0enqlzXsaKndHG+HdCbTfGMslvlrOGJoizn5t72jPjH51heIdBj0nQ4WYiS4a4AMgBAKtErgY9t1eltZyR6tfGJHkXdBMxC8KDpjk/gM1AujRava3zTRJLHZWLXO1wfvC1iCkfQmuSlmko1VUm9OWN/P8Aq4+Tocfq/hNrHTfs8KyTzR3ErSBvl2oIInPHtuNSSeG7dfF2sr9hxpkK3SQc8CRIiwA78cGvVtX8Pzaj4k16Nll4W8aExjJdhBaocD6OfyqtrWmJFfahaxxtLHDr2tRyZHWNIIlyfz/WuWnncpRiubVxd/nr+lkW6Rw8Xh+10XUXks5JDHJDdxhG527YFPX33Gq+l6dFF8Rtft/LCiLSbx0VOAD9nP8AjXv2ueGdPh0O9uILeBPs0upEgpksP3KqAe2BxUus+BbG98LeI/GcKQQz6adVtpTtO+VHAVFHYBct+deOuJ6bjepf3k4X876fft8y3RYz9j3wxpcfiHxiJrQCaxubLyiMrsIQvjH+9X08sUSytMsaCRwAzBeSB0ya8y+AOj6fZR+KdQt4dt1ca1LDNJuPzrGFCcdOMn869Qr8l4px0sZmVSpd7RWvlFJ/ijvoR5YJBRRRXzpsFIxIUkDJx09aWigDlvh87ySeInkiaJjrMmUJBI/dxeldTXNeBf8Aj68Sf9hmT/0VFXS0AFFFFABRRRQB5x8Z8/2p4R2ttP8AaMnOO3ktXGeJrqWzvkgt32xxN5rY/hzXZ/GiRItQ8KNJwDqEg/8AILV5n4lvFUypMMsZPvZ6p2r8z8RKbnVwunSX5o97gmj7TM8TdXVof+3G9bariKaZ5AxOw4+uc/41DYXknmJdzskcbk7cHkg1zl9dXVxI0pjRUEChUT0wcGoI5vtz28z/ALogfIN3yggc5r82+qJxP0WOXRUW9r7+Wmx00muXt9cm3t1QxxAgE8biPSptM1phe7bhVZ1DM4I5wQMVkRafOY4kRk8xwWZl4VT7+9OghhkvpGMnmymMSE9BkAcD8unvUSp07NeRlLDYZxcYrS3Q6D+17mVZ4UXl4yEyMbR1qSC5mFks0xDSBgNgPQelYP8AaU13OyQxhHLD5WXnH+FRLeM244ZmOVl28bcelYPDaWtYw+o6W5UjftdWVnlkd0ilPyYLdQKbPdQjSpyAsr7T5a56HPSuRnt4t0rySMUAXa2eSKtRudhsvOEcUZ3IzdeetbPDRT5kzWWW09HF9vw/E04JJpr1FWSNX8r5gT0x2qXUGmhDM21s4MeR0Udaw9OgFwJiWdJ412hy2Q5HIPtTEvL2a1aa4dmZJFjIxwQTVugr6dDd4W9S6eisrGlp+oeZJ5lxG4cBkAH8PpVrRtUaKWeFow7sVIJ7Z71jos0bNG7Asqkgp1HGRmuR0/xxpdrqE32y+AKN5eM9cdz+Nb08DLEKXs439Df+z1iIy5VfY9nS6VIIyc5WT5iRww/zipL6eK606YpEiyIu7BHX/wDVXn7/ABH8O3FrHNBqVs7QNuFvk7mA6mrFn448PzaTcbtQiV2YjG7pu/oK4XlmKjq6b37Hi/2PX0qcjun59zk/Gus6hDffaHCiMMBGOm7kDAxWHpuvNIkgaVLZlJjRTzn5+vHp/WqnxA1W3u7t3tbhXjdRtlB6bTnAFYFvPOYYv9FBdWl2/iN3OK+3wmAi8NHmjZn6JhcLBUYxlGx1er65qH9slRKqxxFsY4ypxnmpU1eXzZZ7ZyYyVWMFvlJxznvXEyX+oPqEcn2ZNs0W3aq7z05I96lI1hlCw2flKyjCf32z1/8ArVu8vgopOy0OhYakoqNjtdM1G8jmk826BDRfuivB5bqPpU93qkhaWKW8CFHcIhHOcDk1w9tLq0cNpCsJLqHLN/d+bI5qxLba09/IksAGTkFicsSM5zWMsDDnu2vwIeFpuXM7I6y01y4ayWF7gSeWztgjhiFyKlbXZ4mgmRlV9yP15O7tXLpJfeUspszG7bQFC4Q5G0k1StYtYDMy24dkVWQlCV3AntU/UaTu9BPB0nfRHbLrkzXVxFb78MVKOx6AH5gKhOsXyieRrgHdEzDODk7uBXO2b30i/Zo4JjfNkBCBtC55I9zzWXjWZZ5oo7STy8uIyc9VohgKd3sEcJST2R3v9oXy3sfl3RcbiHUHI5XJH1qS31O4meGRZwzgD93u+4K5K2GpRRSeVDIreYCuM55XDUtobhhb/Z7WUTugZ5GOAoyc8enes5YOFuhEsHT8juNO1iRrx4Y5lZAQVAPIznpXRQ6nL5bq9wqoWDLJnjOBXl9jHcWes2qShy7vlgp+U46EfnXSRrfTWZjjthDEHXamck9jz9K87FYKndWeh52LwFJtNWsej6NqlzNbb/tK4ePhwepx0qlpCXUnxEdluY2C3EZVCOSCRkfzrC8KuxtJIfsrXBSUKCWIwB3wK6C18pPHtqqLGZzeod23B298Gv0Twkp+yx+NjH/n3+qP518aMPCgsGkv+Xnl2R7B8NP+RKsPrL/6NeujrnPhp/yJVh9Zf/Rr10dfcGwUUUUAFFFFABRRRQAUUUUAYE3/ACEZv981NUM3/IQm/wB81NQBFcfcrS0b/jwX6ms24+5Wlo3/AB4L9T/OgC5RRRQAUUUUAFFFFABRRWdqmqx2Mywtb3TM6kiRIGaNPdmHQUAaNFeeN49v44Ypvs1lcxHewaIsPtCgsAYxk4+7znPFIPH2oIyhrOzm2MFcxM377ccDy+f4f4uv4UAdB8Qf+Qdp3/YWtP8A0aK6SvPdV1ybVfCdlfXMcbPFrVqpNtllcb1Py9++PqK9BRtyBsEZGcEYNAHinxPVm/af+GW1ScW14TgdBsNe2V5b4q/5OU8Gf9ga+/mtepV7ebT5qGEj2p/+3zM6a1l6/oFFFFeIaBRRRQAUUUUAFYPxEs31DwLrVlHbfaZJrKRUi2htzbTgYPfNb1FaUajpVI1F0af3CaurH5X+OoDa+MtYt2hMJjvJV2FcbcMeMU7wZZx32qvBJGHJi+TPZiygH9a6T9owEfG/xZkEf6e3b/ZFbP7KGi2HiD4w2elanE0lpNbSl1DEZ24Yc/UCv6qq49Usm+ty6U1LT0ueGo3qcvmfevgbw9a+GfD8emWbyvGZZJ2Mhyd0jF2/DJNfBf7Wwz8fNfHq0f8A6AK/RADAAHQV+e/7X8Sr8f8AV1jU5dYCQO5KCvyDwxrSq51VnN3bg3/5NE9DGq1NHO6N4V1TQ7m8vbqMC2e2vbaNs/MzrBuPH0YUvwj8L3Gr37yxyFGeK6t2Ur9wfZnfca9f8Y6JP/wru91ZrGb91qN/tkCnasZtFBJx0+ZQOa2/gp4Vjt/FmmWd5E0barNes7qcF4XsImXHpjzGr7rE8Rv6lVqtrms9v7qb/L8TljR95Iw/FVk18sBDKFijEzgj7yjTogR+tdp8ffDaWum+FLHTUkc30eoSJCi5Kk2OAqjv0rX+KngxdKv9M0nR4mnnvba9EYVcuwS2jRFPqcL+tdl4ut5W+IfwvTy/mhN00gP8IFuoP86+FnnCcsNWpvRRqO3pGX6o6vZ/En5Hm3hbwpEPhj43129tW+0LpsQtS3Bjb+zo1fj1+bHNc3pOg29l4u1LR4o2VJdCHmgtk5a2iDc19N+G9PdLnxFHeWv7i61FnRXUFZIzDEucemQR+FZlt4Ctbf4gS+K1uA5m3B4GiGADGEAB9OM15dLidRlW9o946eto2X4P5st0NrFPwT8PbfR/EcniKW6MsrSTvAgHCpKsQwfceWPzrx/xHoUemReLriSRZmuLzW7qI4wY9zwKR+h/Ovp8cDA6V47438Iajd6ncaJbyQvPqlvqc0JJKqokkhIBPrXDkubVJYlyrz6L7ldlVKemiHeLvDbad8L/ABLfXinz988tuQ3BjlMXUf8AAasW+hahd/Cjxno9nA811eXV35CEY37yCMZ+tdJ8Y08v4S63H/dtFH5MtdZpv/IOtv8Arkn8hXJLM6qwkam79o3/AOAqDRXIua3kQaHplnpdmYrS2jgMredMFH35CBuY+5xV+iivn5zc5OUnqbJWCiiipAKKKRjtUtycDtQBzfgX/j68Sf8AYZk/9FRV0tct8PpBNJ4ikVXUNrMnDrgj93F2rqaACiiigAriopdeh1XW2u4dUmtfLk8tYsfMdxMYi9Pl6574rtaKAPHfiF/aH9keB2vFklujfSlxOMMuYnIB9SBgZ74zXl+qmJ7uaQ72YEllIz064r2j42mT7d4TEa7mOoSDHt5L15XrMcFlNLJGu+eb7wI4Ren51+d8eStVw3pL80fXcATUcdi11ap/+3DdJ1G2k01YrkSJtHGByR2H06U6CO3W0ez+zhn+bbzyrDuawhcWiNLbtexrPEC6YPXJzitqC0GwXovCyvCZG+bAXIyf51+d1aag29rn6TWpRptu7V9epaW58vSdsUw+0uASSfunPSobKS4tpUkVlZhnJx0BA5/nTFhhu5rea1YMpVR8hGDjvVm5UKYklkECuxIYnnGCMVg+VXXc5moq8e+5HCt5dXxvI3LLITgtwSg70kTvbxrcRyZhlcozPx1PJNU77ULrTbtYbCza5VP3YIbK9M1k61rmqxWzxzaCWYtuARunpxXRDDzqNJJWfmjop4apVaslZ+a29Do7fFughuNnlBvXrxxk+maI5IruBpJGSOXnAJ6YHX6VyNprGvtCIZNIJSRRkHPC59a2dPvtUlglebSFEMbjOP4l9M/Sqq4ScNW1f1RdXBzheTav6olje8F5HLvKxsd5XP3jjFXdNjUiQIzSqMEA9uazr2G5aRFs7diGcFV39O/6VYM0ljZSNPGy3G9UjGerZz+tTOPMkk9yaseaK5d30+ZVuYL6xu7qF5miBO0vn5lHeuH0n4d2WrXUsv8AaJmVZCJdv8JNd5A/9pxXheIx3EinarHJLHk4ql8PrGfT2uL5oSZbgMkka/w+ld1HF1cNSnKEuWWnzOn2jjQne3MrdFqY9/8ADXQbOxkEk8kUysAH3cFc8mtvRfhbobaYjTSFllAcNu9P8a6PxZaNf6fbCGNW48uXj7mcn8xW7o9v9htba3uctaoDhjyCDXDiM4xjor967tnlVMyrQw0XTnZ3enp2PLvEXgXR4buNrWEsuFCwluuSCf0q9a+H4Whz9mAwkuAPQniuz1ixS41kLJxGq7odo5PTFTxaOY7R9szMwRUCY5HOSaiWaVHTipz1Nf7YkqUOaWv+ZxFn4WFldfabaEkoU3MeSpPUVr2eho+UaJd6uxZj0HPWulSzd5Hkt2MQCkkdd2OBmiKKNLldmfugSKfpz/SuapmFSe71OepmlWot9TD/AOEbt1lm85fLUxhlCLnnOcUxvDbRuZhb7jiVsnuSOK66OzmaQPKQTcrvjA/hxSfZ57m4lbzduF2j6dz+lYPHVLvU4o5pV/nuuv5f16HJ3Hh3bCuVBEYUYH05H1qaDRXt4IxIdsZZd5HUZHIrsrHTUCRsJi5JdvZiRxTX0ngq0vBiByxzzjk0ljakla5jPO9XGUvwOMl0gyXMKx7VmMZwUX5gc8ZqWXSmtbeRGtVBKnD7ck5PGPTvXTzW4tLhZ42GQqgnGSOOaWC1uZLeRpGJllQiNenO7g0SxUtNSv7Uk0pfZ/r8Eczpmg2scsjTbVySFU9xiqkvhwFlVY9jxxoRtHQZzXYrpyrcrFv3ZQvuP97/ACKeLR2u1kab91Kdr4Xpx0pRx073uH9q1IyclLochpfhWGS9FzGqt5LEDJ5xnNbcfhuOO2SXccOo2/7wP+FbUFl5D/umCqTtZu2RWtFZ/KyyfL8w47EVlUxlaUr3OHGZ1Nte/p/X6mRo/hyG1s12BULHdkHn3rm7m4a08Y26cSPJfr5OeFX58cmvSLUbYguM7BgfSvO54ml8aWalGCpqKuvoTvr9g8GFN4/Fur/z7/U/EfE3H/WvqntHf94eu/DLd/whGn7sbv3ucdM+a9dJXOfDT/kSrD6y/wDo166Ov0E+lCiiigAooooAKKKKACiiigDAm/5CM3++amqGb/kIzf75qagCKf7laWjf8eC/U1mz/crS0b/jwX6mgC5RRRQAUUUUAFFFFABSMqspVlDKRggjgilooArQ6fYwiMQ2VvGIySgWIDbnrj0pUsrNPL2WkC+Vny8Rgbc9cemasUUAcv46hht9J0yKCJIoxq1rhUUAD96OwrqK5v4g/wDIO03/ALC1p/6NFdJQB5d4pDN+0p4O2qxC6LfEkDgcr1r1GsS80+aTxvpuqJADFFY3EMkvGQWeIqvrztP5Vt1343EKrTopfZjb/wAmk/1IirNhRRRXAWFFFFABRRRQAUUUUAfnr+1BoupXHxh8ZavBavJY2dzCtxKvSMug25+uK9N/YA0vT7q68QajcWySXdk0X2eU9Y96sGx9QK9Hj8F2+v8AxJ+LWhXy/aINWsrSRR90K5Rtoz2IKg5rT/ZG8M2nh74VR/6JDHqUl1PHeypyZGSRlAz3A7V+vZvxLCfDksEviSpRVu0oKWv3ST+R59Oi/bc3qex18E/tTxSf8NJ3E20+X51ou7tnC8V97V8r/tC6fZ/8J4LpoEeaW/bexGc7YU2/lk1834f4tYXMpyaveDX5P9DbFxvA9e+LOi2tp8DPFVpp8Dg3dnJMyKSxaR8E4+prX8FeCtNsbLw/qd1byDVrCyRC3mHAcwJE3A4+6oFdZZqrWEKsoYGJcgjrxU9fLyzOsqDoJv4pNu+90lb8DfkV7mJq/h2HUfFGja9JcSJJpQm2RgcP5i7Tk+1S6locN94k0nWpJCJNNSZY02ghjIFBOe2Av61rUVyLE1VbXZNL0d7r8X95VkFFFFYDCkKKXDlVLAYDY5ApaKAMjxlo3/CQ+GL/AEX7R9n+1xeX5m3dt5Bzj8K07aPybeOHOdiBc+uBUlFaOrJwVO+ibfzdv8kK2twooorMYUUUUAFFFFAHNeBf+PrxJ/2GZP8A0VFXS1zXgX/j68Sf9hmT/wBFRV0tABRRRQAUUUUAee/F/d/anhXaM/6dL/6IevMZbdZLu+8wCWRJAxHYDpyK9M+MTbdS8KuGK7b6VvyhavLZ5lm1i8Zf3IYkvIW4J96/NPECMva4eS7S/NH0fBN3jcYv7tP/ANuOH1L4c/a9QfVLC7YqgeSWM8HA6Yq7ZR3dto/9mTWVy4CFd2cFgec128bLNDBHDtLKr5CHggcn9KitZFfYsswdY8Mqt1wOg+lfCyzOtUio1NVHb+kfqKzGq4tVFezv5nH+FtMfR7VhFFdznzRIpbsP7v61u6vaS6lNsljlgWIZV16lic/y4rorFbZbC6P2hRIz8cc4JGcUl7INsUkTIkajksfvMnWuSpjZVKvPbXuc1TMJ1K3Ny69/kZOlPsiNktjMpkIEk5OeBUkunotzLcN5pf7jDHAJPB/GrVtqMEU7s0qMMECP61Mb2PG9mHlmRSUPXr3rGU5810tzGVSoptxja/4iRWsRs5PLVk+XoRnAX1otls5Y0tgzx54JJwKkuXia6lXEieY+SoOAgFNvJrKS1nCyoWL7VkA5UD2rG8nvc5k5PvqZs9rJG7SW+4AMcere9UNX01r+3t1aWTEdyshkHXI6j6V0H9qWm6DzImWFVCs+fvk+npUdsFjvVDzj7M254RjJ9q6IVqkHzW1R1U8RUh7zVmjyrxPceLItRTT7S2YCRspceufU12XgzTNet9MlmlnDXIGSmfvY5Fa9wp1GaXycKYurMe+TjNXvCupTvcSQMq+TFgM+OuK7sTjpTw6jGCVtztxePqSwzUYJNWv/AF5nJaK3i7WNQmbyha28ZJdGzg8Hmu3199U0vQ4RaQi6VECuG5CkjrVt8RWsl7GzCJhjYRkk84/DIrSguGudPNtdx7TJFj3rzK+LU5KTppJdDwsbj3VqQqRhHki9V/XY5G3TUohDLezJ50keYggyQDjg+lad3PexXcUMD7pDFw47nuKp+IXktjbL55PlRZDAduBzUdrrSsEniG+eNCsZ7NnkUnB1EppKx0OE6sVUUU9/TyNqydlvljV920/vN3TOOTUlpZq1413JKiQsMYLe9Yv9pzEStHCY5gyiQgZGCMn8aY968KD5wy7RuTP3g3Q/Ssvq8vvOZ4Wq27aX0OtZv38Y3ooiU456j1FVk+W92LwGD4z0I61z/wDaHkSxrMyyIIMq3uTyDVhdWja4K7cJFuVpC3DYWs5Yee+9zmjgJwVorSx0sJ8+3LRyLtDhhtPQ+gqCeSGSN3NwyYBXb3IrDttQ+zJbSwqAx5aIHkH2/Sp7XUEllSG8tyZNhUYOMZ5FZuhJaoz+pTi2+htQw+bmZvmWSMY9Rz3pLgsLlVcDeT8pU9KwRqEzLDNHGzxJ94K3PBxTItSKuLqbzCm2RmAPQ54xTdCQLBVLuX9f1odXbW8VuqQtkvwxPXmoojG0rorbE3g7SenqaxEv5F8p3clg2HAPqM0y3vlkeKXOWKjAXuCT1qHRlZmSwVTWUnqdPbQwfvMMTH25z0PU1dXZIArMMjByD1rk9P1ASSbY32AP5ewnOeeTWx9qjt7Xzdxl5A64xg1HI4vU8/GYKpe13fobh59eK4qFVuPGVtG7M3l3QdQB93nGP511dlMZY1y24gZP41zdoIl8UK0cf7xrhWYntz/9ev2XwlqNV8VZfYVtu71PxTxCpeznhYyevP8A5HoXw0/5Eqw+sv8A6NeujrnPhp/yJVh9Zf8A0a9dHX6OfcBRRRQAUUUUAFFFFABRRRQBgzf8hCb/AHzUtRTf8hGb/fNS0ART/crS0b/jwX6miigC5RRRQAUUUUAFFFFABVS91G1tJVgllCzSD92pU/MfqBxRRQByEPxEha3+0NprGKNpFuGSXOzaSBtyAWyVPpin/wDCfrGxW40tkMLBbrbMG8vef3e3j5s9+mKKKdgIPEuvx33ha01C8g+xfZ9YtVmTd5gX51IOQOeGHaui/wCEu8Pf9BD/AMgyf/E0UUgE/wCEu8Pf9BD/AMgyf/E0f8Jd4e/6CH/kGT/4miigA/4S7w9/0EP/ACDJ/wDE1Fb+NPDszzL9uK+VJs5hfngHP3feiigCX/hLvD3/AEEP/IMn/wATR/wl3h7/AKCH/kGT/wCJoooAP+Eu8Pf9BD/yDJ/8TUV3418O28aub4tlwuBC/c/7tFFAEv8Awl3h7/oIf+QZP/iaP+Eu8Pf9BD/yDJ/8TRRQBDD4j8KQ3M91DcxpNcbfOkW3cM+BgZO3nFR6XrvhDS7Y2unzRW0JdpCkdu4G5jlj93uTmiiqc5NWv/S2Alg8aeHZZJl+3FfKfZkwvzwDn7vvXknxa0aLxJfJcabqFo5a/afMiyLsQxKvPy+o7UUV2Zfj6uAre1pb+ZM4Kasz1y18V+H47aKNtQG5UAOIZOoH+7Un/CXeHv8AoIf+QZP/AImiiuJu7KIrjxp4dhMQ+3FvMkCcQvxnv92pf+Eu8Pf9BD/yDJ/8TRRSAP8AhLvD3/QQ/wDIMn/xNH/CXeHv+gh/5Bk/+JoooAP+Eu8Pf9BD/wAgyf8AxNRW/jTw7N5n+nFdkhTmF+cd/u0UUAS/8Jd4e/6CH/kGT/4mj/hLvD3/AEEP/IMn/wATRRQAf8Jd4e/6CH/kGT/4mornxp4eh8v/AE4tvkCcQvxnv92iigCX/hLvD3/QQ/8AIMn/AMTR/wAJd4e/6CH/AJBk/wDiaKKAD/hLvD3/AEEP/IMn/wATR/wl3h7/AKCH/kGT/wCJoooAofDi6t73/hIbm1k8yJ9Zl2tgjP7uLsa6yiigAooooAK5OPxlvtruQacwdHjW2Qy/64SSGNSTj5fmBz14oooA5X4paha6nZ+ENRmlaziluZWPBYqRC+RwPUVwMzeFGuBJJeSttySAjjce3aiivzXjdTrYqnTcmlFNq1uu/TyPe4cbw9atVpuzkop/Lmt+bHw3HheK2Ef2uXcrl1wjjAIwR0qcX/hVolLXDl1XaCEcAfpRRXw0svi9XOX3r/I+oeMrP7RHNq3hZp1jW5lDMu4sUfkDjHSpTf8AhB43RppTvYsTtfv+FFFOWWU0lacvv/4Ali638z0KRPg51dZLmUszBgQr8fpU8l14TmVhJdS8gbiqOOnTtRRQ8BH+eX3/APANHjsQ9eZkEeoeG49QnSO/m2vFuGUc45x6VYjvPCsSSqtw4kkz8xRzg+o4oopzy2Gnvy+9f5C+vV3vISS58KfZooRdzHYvLbH6+vSmNceFiYtt5KDERg7H6flRRU/UI/zy+9f5AsdXS+IW31DwqmqXUiXEv71dzKUbHPHpTtO1Xw1FeTgzOIcbCAjDPv0ooq55ZTd7yey6/wDAEsZWcWm/I2LbxN4YjhWNmaQJ93KP+XT3qQeLvDhiIaVnbbtyUfgflRRWH9k0e7/D/I5JRU22/wA3/mY2s614b1QGCO7kt/KXy2Plsd4OD6ccisy0j8OQMh/tR1CEHAifoBx2oordZfCmuSMnb5f5HbRx9enDkjLQsG50EWskS6rL+9yXJifk/lVVIvDgXb/a0xXH/PN+fQdO1FFCwSW03+H+RosyxEb2kPZ/C88jqNQnXY+OUfkYB9PepI28NAYGoS4wNw2Pyfyooqp4FLTnl+H+QlmWJt8RYt7zw9CFEeoy7lzgmN+Mn6dqZNeaMy7G1aTjo3lPkd/Siis/7Phf4n+H+RKx9bmvcfZ6xobWs1uuoyKokYf6tu/PpTxqGhuqx/2gdgbJBifBGPpRRRPLaab95/h/kZrG1bXuSG/0MyA/2my/u9jYifnB69PwqSG+8MwxkLfy5AIU7H4H5UUVm8ug/tP8P8ifrlZq1yPT9W8OxTxXEd4+Ip2yGjbk+vStGXxJ4bkD5uZQDzjY/wBfSiiieU0pS1k/v/4BDxE6nvSepas/GXh+EOgmYh267H/wq5aaloX9sxXX9pYy6nb5L4xn6UUV9Dw3Krldd/Vptc1k9npf0PiOLsqwuMdKVaN2nfd76Hf/AAvkWXwLp0sZyj+YynHUGV66Wiiv2U5QooooAKKKKACiiigAooooAwJv+QhN/vmpqKKAP//Z"/>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Rectangle 6"/>
          <p:cNvSpPr/>
          <p:nvPr/>
        </p:nvSpPr>
        <p:spPr>
          <a:xfrm>
            <a:off x="523875" y="6176963"/>
            <a:ext cx="7223051" cy="369332"/>
          </a:xfrm>
          <a:prstGeom prst="rect">
            <a:avLst/>
          </a:prstGeom>
        </p:spPr>
        <p:txBody>
          <a:bodyPr wrap="square">
            <a:spAutoFit/>
          </a:bodyPr>
          <a:lstStyle/>
          <a:p>
            <a:r>
              <a:rPr lang="en-US" dirty="0">
                <a:hlinkClick r:id="rId3"/>
              </a:rPr>
              <a:t>https://www.dataquest.io/blog/jupyter-notebook-tips-tricks-shortcuts/</a:t>
            </a:r>
            <a:r>
              <a:rPr lang="en-US" dirty="0"/>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84249"/>
            <a:ext cx="7899221" cy="3976579"/>
          </a:xfrm>
          <a:prstGeom prst="rect">
            <a:avLst/>
          </a:prstGeom>
        </p:spPr>
      </p:pic>
      <p:sp>
        <p:nvSpPr>
          <p:cNvPr id="5" name="Rectangle 4">
            <a:extLst>
              <a:ext uri="{FF2B5EF4-FFF2-40B4-BE49-F238E27FC236}">
                <a16:creationId xmlns:a16="http://schemas.microsoft.com/office/drawing/2014/main" id="{C2B98EB8-4A93-429D-9DFA-0FC901F5488D}"/>
              </a:ext>
            </a:extLst>
          </p:cNvPr>
          <p:cNvSpPr/>
          <p:nvPr/>
        </p:nvSpPr>
        <p:spPr>
          <a:xfrm>
            <a:off x="523875" y="5807631"/>
            <a:ext cx="3795847" cy="369332"/>
          </a:xfrm>
          <a:prstGeom prst="rect">
            <a:avLst/>
          </a:prstGeom>
        </p:spPr>
        <p:txBody>
          <a:bodyPr wrap="none">
            <a:spAutoFit/>
          </a:bodyPr>
          <a:lstStyle/>
          <a:p>
            <a:r>
              <a:rPr lang="en-US" dirty="0">
                <a:hlinkClick r:id="rId5"/>
              </a:rPr>
              <a:t>https://jupyter.org/try</a:t>
            </a:r>
            <a:r>
              <a:rPr lang="en-US" dirty="0"/>
              <a:t>   (Binder demo)</a:t>
            </a:r>
          </a:p>
        </p:txBody>
      </p:sp>
    </p:spTree>
    <p:extLst>
      <p:ext uri="{BB962C8B-B14F-4D97-AF65-F5344CB8AC3E}">
        <p14:creationId xmlns:p14="http://schemas.microsoft.com/office/powerpoint/2010/main" val="21309381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Notebooks</a:t>
            </a:r>
          </a:p>
        </p:txBody>
      </p:sp>
      <p:pic>
        <p:nvPicPr>
          <p:cNvPr id="8" name="Picture 7">
            <a:extLst>
              <a:ext uri="{FF2B5EF4-FFF2-40B4-BE49-F238E27FC236}">
                <a16:creationId xmlns:a16="http://schemas.microsoft.com/office/drawing/2014/main" id="{9D5EAAF7-7F08-470B-858C-DC0262B96723}"/>
              </a:ext>
            </a:extLst>
          </p:cNvPr>
          <p:cNvPicPr>
            <a:picLocks noChangeAspect="1"/>
          </p:cNvPicPr>
          <p:nvPr/>
        </p:nvPicPr>
        <p:blipFill>
          <a:blip r:embed="rId3"/>
          <a:stretch>
            <a:fillRect/>
          </a:stretch>
        </p:blipFill>
        <p:spPr>
          <a:xfrm>
            <a:off x="939725" y="1516036"/>
            <a:ext cx="6618595" cy="4594832"/>
          </a:xfrm>
          <a:prstGeom prst="rect">
            <a:avLst/>
          </a:prstGeom>
        </p:spPr>
      </p:pic>
      <p:sp>
        <p:nvSpPr>
          <p:cNvPr id="10" name="Rectangle 9">
            <a:extLst>
              <a:ext uri="{FF2B5EF4-FFF2-40B4-BE49-F238E27FC236}">
                <a16:creationId xmlns:a16="http://schemas.microsoft.com/office/drawing/2014/main" id="{60D636AD-19AE-4CF9-B098-7033897B5781}"/>
              </a:ext>
            </a:extLst>
          </p:cNvPr>
          <p:cNvSpPr/>
          <p:nvPr/>
        </p:nvSpPr>
        <p:spPr>
          <a:xfrm>
            <a:off x="7813696" y="5658235"/>
            <a:ext cx="4543647" cy="646331"/>
          </a:xfrm>
          <a:prstGeom prst="rect">
            <a:avLst/>
          </a:prstGeom>
        </p:spPr>
        <p:txBody>
          <a:bodyPr wrap="square">
            <a:spAutoFit/>
          </a:bodyPr>
          <a:lstStyle/>
          <a:p>
            <a:r>
              <a:rPr lang="en-US" dirty="0">
                <a:hlinkClick r:id="rId4"/>
              </a:rPr>
              <a:t>https://www.dataquest.io/blog/jupyter-notebook-tips-tricks-shortcuts/</a:t>
            </a:r>
            <a:r>
              <a:rPr lang="en-US" dirty="0"/>
              <a:t> </a:t>
            </a:r>
          </a:p>
        </p:txBody>
      </p:sp>
      <p:sp>
        <p:nvSpPr>
          <p:cNvPr id="11" name="Content Placeholder 2">
            <a:extLst>
              <a:ext uri="{FF2B5EF4-FFF2-40B4-BE49-F238E27FC236}">
                <a16:creationId xmlns:a16="http://schemas.microsoft.com/office/drawing/2014/main" id="{537F380D-0FAA-42FC-BB2A-2E996D630CDD}"/>
              </a:ext>
            </a:extLst>
          </p:cNvPr>
          <p:cNvSpPr>
            <a:spLocks noGrp="1"/>
          </p:cNvSpPr>
          <p:nvPr/>
        </p:nvSpPr>
        <p:spPr>
          <a:xfrm>
            <a:off x="7767422" y="1690688"/>
            <a:ext cx="45436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Jupyter Notebook combines data and code in a document</a:t>
            </a:r>
          </a:p>
          <a:p>
            <a:pPr marL="0" indent="0">
              <a:buNone/>
            </a:pPr>
            <a:endParaRPr lang="en-US" sz="3200" dirty="0"/>
          </a:p>
          <a:p>
            <a:pPr marL="0" indent="0">
              <a:buNone/>
            </a:pPr>
            <a:r>
              <a:rPr lang="en-US" sz="3200" dirty="0" err="1"/>
              <a:t>JupyterLab</a:t>
            </a:r>
            <a:r>
              <a:rPr lang="en-US" sz="3200" dirty="0"/>
              <a:t> Environment - </a:t>
            </a:r>
            <a:r>
              <a:rPr lang="en-CA" sz="3200" dirty="0"/>
              <a:t>work with code, data, and the Jupyter notebook format</a:t>
            </a:r>
            <a:r>
              <a:rPr lang="en-CA" dirty="0"/>
              <a:t>.</a:t>
            </a:r>
            <a:endParaRPr lang="en-US" dirty="0"/>
          </a:p>
        </p:txBody>
      </p:sp>
    </p:spTree>
    <p:extLst>
      <p:ext uri="{BB962C8B-B14F-4D97-AF65-F5344CB8AC3E}">
        <p14:creationId xmlns:p14="http://schemas.microsoft.com/office/powerpoint/2010/main" val="121256761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8A01-D5D6-40DF-96C4-EA8E0D7AAA45}"/>
              </a:ext>
            </a:extLst>
          </p:cNvPr>
          <p:cNvSpPr>
            <a:spLocks noGrp="1"/>
          </p:cNvSpPr>
          <p:nvPr>
            <p:ph type="title"/>
          </p:nvPr>
        </p:nvSpPr>
        <p:spPr/>
        <p:txBody>
          <a:bodyPr/>
          <a:lstStyle/>
          <a:p>
            <a:r>
              <a:rPr lang="en-US" dirty="0"/>
              <a:t>A gallery of interesting </a:t>
            </a:r>
            <a:r>
              <a:rPr lang="en-US" dirty="0" err="1"/>
              <a:t>Jupyter</a:t>
            </a:r>
            <a:r>
              <a:rPr lang="en-US" dirty="0"/>
              <a:t> Notebooks</a:t>
            </a:r>
          </a:p>
        </p:txBody>
      </p:sp>
      <p:pic>
        <p:nvPicPr>
          <p:cNvPr id="11266" name="Picture 2" descr="files/images/Jupyter_Perl_Tiger.JPG">
            <a:extLst>
              <a:ext uri="{FF2B5EF4-FFF2-40B4-BE49-F238E27FC236}">
                <a16:creationId xmlns:a16="http://schemas.microsoft.com/office/drawing/2014/main" id="{6DE9CCD8-38A9-44D1-B273-030E4D4F6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575" y="2226470"/>
            <a:ext cx="3936206" cy="270748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A9BC19-0884-4C3F-B774-B8861654ADB0}"/>
              </a:ext>
            </a:extLst>
          </p:cNvPr>
          <p:cNvPicPr>
            <a:picLocks noChangeAspect="1"/>
          </p:cNvPicPr>
          <p:nvPr/>
        </p:nvPicPr>
        <p:blipFill>
          <a:blip r:embed="rId3"/>
          <a:stretch>
            <a:fillRect/>
          </a:stretch>
        </p:blipFill>
        <p:spPr>
          <a:xfrm>
            <a:off x="6222705" y="2014798"/>
            <a:ext cx="3663660" cy="3942311"/>
          </a:xfrm>
          <a:prstGeom prst="rect">
            <a:avLst/>
          </a:prstGeom>
        </p:spPr>
      </p:pic>
      <p:sp>
        <p:nvSpPr>
          <p:cNvPr id="5" name="Rectangle 4">
            <a:extLst>
              <a:ext uri="{FF2B5EF4-FFF2-40B4-BE49-F238E27FC236}">
                <a16:creationId xmlns:a16="http://schemas.microsoft.com/office/drawing/2014/main" id="{78786F98-6B81-4E96-9056-03D97C7E731E}"/>
              </a:ext>
            </a:extLst>
          </p:cNvPr>
          <p:cNvSpPr/>
          <p:nvPr/>
        </p:nvSpPr>
        <p:spPr>
          <a:xfrm>
            <a:off x="2152651" y="4982210"/>
            <a:ext cx="3433157" cy="923330"/>
          </a:xfrm>
          <a:prstGeom prst="rect">
            <a:avLst/>
          </a:prstGeom>
        </p:spPr>
        <p:txBody>
          <a:bodyPr wrap="square">
            <a:spAutoFit/>
          </a:bodyPr>
          <a:lstStyle/>
          <a:p>
            <a:r>
              <a:rPr lang="en-US" sz="1350" dirty="0">
                <a:hlinkClick r:id="rId4"/>
              </a:rPr>
              <a:t>https://github.com/jupyter/jupyter/wiki/A-gallery-of-interesting-Jupyter-Notebooks#machine-learning-statistics-and-probability</a:t>
            </a:r>
            <a:r>
              <a:rPr lang="en-US" sz="1350" dirty="0"/>
              <a:t> </a:t>
            </a:r>
          </a:p>
        </p:txBody>
      </p:sp>
    </p:spTree>
    <p:extLst>
      <p:ext uri="{BB962C8B-B14F-4D97-AF65-F5344CB8AC3E}">
        <p14:creationId xmlns:p14="http://schemas.microsoft.com/office/powerpoint/2010/main" val="30163657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err="1"/>
              <a:t>Cretivity</a:t>
            </a:r>
            <a:r>
              <a:rPr lang="en-US" dirty="0"/>
              <a:t> and Consensus</a:t>
            </a:r>
          </a:p>
        </p:txBody>
      </p:sp>
      <p:sp>
        <p:nvSpPr>
          <p:cNvPr id="5" name="TextBox 4">
            <a:extLst>
              <a:ext uri="{FF2B5EF4-FFF2-40B4-BE49-F238E27FC236}">
                <a16:creationId xmlns:a16="http://schemas.microsoft.com/office/drawing/2014/main" id="{5B3308D2-0748-4784-A326-CA38939DDE5C}"/>
              </a:ext>
            </a:extLst>
          </p:cNvPr>
          <p:cNvSpPr txBox="1"/>
          <p:nvPr/>
        </p:nvSpPr>
        <p:spPr>
          <a:xfrm>
            <a:off x="7396953" y="2077923"/>
            <a:ext cx="3432308" cy="2246769"/>
          </a:xfrm>
          <a:prstGeom prst="rect">
            <a:avLst/>
          </a:prstGeom>
          <a:noFill/>
        </p:spPr>
        <p:txBody>
          <a:bodyPr wrap="square" rtlCol="0">
            <a:spAutoFit/>
          </a:bodyPr>
          <a:lstStyle/>
          <a:p>
            <a:r>
              <a:rPr lang="en-US" sz="2800" dirty="0"/>
              <a:t>Workplaces, are beginning to create self-organizing consensus-based co-production networks.</a:t>
            </a:r>
          </a:p>
        </p:txBody>
      </p:sp>
      <p:pic>
        <p:nvPicPr>
          <p:cNvPr id="3" name="Picture 2">
            <a:extLst>
              <a:ext uri="{FF2B5EF4-FFF2-40B4-BE49-F238E27FC236}">
                <a16:creationId xmlns:a16="http://schemas.microsoft.com/office/drawing/2014/main" id="{0E74346A-89C1-4E3C-9F97-7823E67C9E2C}"/>
              </a:ext>
            </a:extLst>
          </p:cNvPr>
          <p:cNvPicPr>
            <a:picLocks noChangeAspect="1"/>
          </p:cNvPicPr>
          <p:nvPr/>
        </p:nvPicPr>
        <p:blipFill>
          <a:blip r:embed="rId2"/>
          <a:stretch>
            <a:fillRect/>
          </a:stretch>
        </p:blipFill>
        <p:spPr>
          <a:xfrm>
            <a:off x="311770" y="2317250"/>
            <a:ext cx="5826760" cy="3839473"/>
          </a:xfrm>
          <a:prstGeom prst="rect">
            <a:avLst/>
          </a:prstGeom>
        </p:spPr>
      </p:pic>
      <p:sp>
        <p:nvSpPr>
          <p:cNvPr id="6" name="Rectangle 5">
            <a:extLst>
              <a:ext uri="{FF2B5EF4-FFF2-40B4-BE49-F238E27FC236}">
                <a16:creationId xmlns:a16="http://schemas.microsoft.com/office/drawing/2014/main" id="{E4FBBD06-B7EA-46ED-A264-C14F93635F56}"/>
              </a:ext>
            </a:extLst>
          </p:cNvPr>
          <p:cNvSpPr/>
          <p:nvPr/>
        </p:nvSpPr>
        <p:spPr>
          <a:xfrm>
            <a:off x="6243320" y="5781606"/>
            <a:ext cx="4485640" cy="646331"/>
          </a:xfrm>
          <a:prstGeom prst="rect">
            <a:avLst/>
          </a:prstGeom>
        </p:spPr>
        <p:txBody>
          <a:bodyPr wrap="square">
            <a:spAutoFit/>
          </a:bodyPr>
          <a:lstStyle/>
          <a:p>
            <a:r>
              <a:rPr lang="en-US" dirty="0">
                <a:hlinkClick r:id="rId3"/>
              </a:rPr>
              <a:t>https://www.sciencedirect.com/science/article/pii/S000368701630093X</a:t>
            </a:r>
            <a:r>
              <a:rPr lang="en-US" dirty="0"/>
              <a:t> </a:t>
            </a:r>
          </a:p>
        </p:txBody>
      </p:sp>
    </p:spTree>
    <p:extLst>
      <p:ext uri="{BB962C8B-B14F-4D97-AF65-F5344CB8AC3E}">
        <p14:creationId xmlns:p14="http://schemas.microsoft.com/office/powerpoint/2010/main" val="40151059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F0EF-1D54-40B6-99BE-A32EA729B728}"/>
              </a:ext>
            </a:extLst>
          </p:cNvPr>
          <p:cNvSpPr>
            <a:spLocks noGrp="1"/>
          </p:cNvSpPr>
          <p:nvPr>
            <p:ph type="title"/>
          </p:nvPr>
        </p:nvSpPr>
        <p:spPr/>
        <p:txBody>
          <a:bodyPr>
            <a:normAutofit/>
          </a:bodyPr>
          <a:lstStyle/>
          <a:p>
            <a:r>
              <a:rPr lang="en-US" dirty="0"/>
              <a:t>Jupytext – Notebook plus version control</a:t>
            </a:r>
          </a:p>
        </p:txBody>
      </p:sp>
      <p:sp>
        <p:nvSpPr>
          <p:cNvPr id="3" name="Content Placeholder 2">
            <a:extLst>
              <a:ext uri="{FF2B5EF4-FFF2-40B4-BE49-F238E27FC236}">
                <a16:creationId xmlns:a16="http://schemas.microsoft.com/office/drawing/2014/main" id="{9DCD7758-D7B5-40F2-99BE-58DBA378D9FE}"/>
              </a:ext>
            </a:extLst>
          </p:cNvPr>
          <p:cNvSpPr>
            <a:spLocks noGrp="1"/>
          </p:cNvSpPr>
          <p:nvPr>
            <p:ph idx="1"/>
          </p:nvPr>
        </p:nvSpPr>
        <p:spPr>
          <a:xfrm>
            <a:off x="8272130" y="1825625"/>
            <a:ext cx="3081670" cy="4351338"/>
          </a:xfrm>
        </p:spPr>
        <p:txBody>
          <a:bodyPr/>
          <a:lstStyle/>
          <a:p>
            <a:pPr marL="0" indent="0">
              <a:buNone/>
            </a:pPr>
            <a:r>
              <a:rPr lang="en-US" dirty="0">
                <a:hlinkClick r:id="rId2"/>
              </a:rPr>
              <a:t>Jupytext</a:t>
            </a:r>
            <a:r>
              <a:rPr lang="en-US" dirty="0"/>
              <a:t> saves two (synced) versions of your notebook. A .</a:t>
            </a:r>
            <a:r>
              <a:rPr lang="en-US" dirty="0" err="1"/>
              <a:t>ipynb</a:t>
            </a:r>
            <a:r>
              <a:rPr lang="en-US" dirty="0"/>
              <a:t> file and a .</a:t>
            </a:r>
            <a:r>
              <a:rPr lang="en-US" dirty="0" err="1"/>
              <a:t>py</a:t>
            </a:r>
            <a:r>
              <a:rPr lang="en-US" dirty="0"/>
              <a:t> file. (Other formats are possible as well.) Y</a:t>
            </a:r>
          </a:p>
        </p:txBody>
      </p:sp>
      <p:sp>
        <p:nvSpPr>
          <p:cNvPr id="4" name="Rectangle 3">
            <a:extLst>
              <a:ext uri="{FF2B5EF4-FFF2-40B4-BE49-F238E27FC236}">
                <a16:creationId xmlns:a16="http://schemas.microsoft.com/office/drawing/2014/main" id="{D71376ED-8E14-458F-9A1A-9B714010F1CB}"/>
              </a:ext>
            </a:extLst>
          </p:cNvPr>
          <p:cNvSpPr/>
          <p:nvPr/>
        </p:nvSpPr>
        <p:spPr>
          <a:xfrm>
            <a:off x="8016948" y="6065506"/>
            <a:ext cx="3721916" cy="369332"/>
          </a:xfrm>
          <a:prstGeom prst="rect">
            <a:avLst/>
          </a:prstGeom>
        </p:spPr>
        <p:txBody>
          <a:bodyPr wrap="none">
            <a:spAutoFit/>
          </a:bodyPr>
          <a:lstStyle/>
          <a:p>
            <a:r>
              <a:rPr lang="en-US" dirty="0">
                <a:hlinkClick r:id="rId2"/>
              </a:rPr>
              <a:t>https://github.com/mwouts/jupytext</a:t>
            </a:r>
            <a:r>
              <a:rPr lang="en-US" dirty="0"/>
              <a:t> </a:t>
            </a:r>
          </a:p>
        </p:txBody>
      </p:sp>
      <p:pic>
        <p:nvPicPr>
          <p:cNvPr id="6" name="Picture 5">
            <a:extLst>
              <a:ext uri="{FF2B5EF4-FFF2-40B4-BE49-F238E27FC236}">
                <a16:creationId xmlns:a16="http://schemas.microsoft.com/office/drawing/2014/main" id="{6EAC2CE4-7312-4DEC-AE66-54E68939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17" y="1690688"/>
            <a:ext cx="7233126" cy="3526354"/>
          </a:xfrm>
          <a:prstGeom prst="rect">
            <a:avLst/>
          </a:prstGeom>
        </p:spPr>
      </p:pic>
    </p:spTree>
    <p:extLst>
      <p:ext uri="{BB962C8B-B14F-4D97-AF65-F5344CB8AC3E}">
        <p14:creationId xmlns:p14="http://schemas.microsoft.com/office/powerpoint/2010/main" val="33929088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52" y="1825625"/>
            <a:ext cx="9892164" cy="5307991"/>
          </a:xfrm>
          <a:prstGeom prst="rect">
            <a:avLst/>
          </a:prstGeom>
        </p:spPr>
      </p:pic>
      <p:sp>
        <p:nvSpPr>
          <p:cNvPr id="2" name="Title 1"/>
          <p:cNvSpPr>
            <a:spLocks noGrp="1"/>
          </p:cNvSpPr>
          <p:nvPr>
            <p:ph type="title"/>
          </p:nvPr>
        </p:nvSpPr>
        <p:spPr/>
        <p:txBody>
          <a:bodyPr/>
          <a:lstStyle/>
          <a:p>
            <a:r>
              <a:rPr lang="en-CA" dirty="0"/>
              <a:t>Creating and learning – code and outcome - combine in a single environment​</a:t>
            </a:r>
          </a:p>
        </p:txBody>
      </p:sp>
      <p:sp>
        <p:nvSpPr>
          <p:cNvPr id="3" name="Content Placeholder 2"/>
          <p:cNvSpPr>
            <a:spLocks noGrp="1"/>
          </p:cNvSpPr>
          <p:nvPr>
            <p:ph idx="1"/>
          </p:nvPr>
        </p:nvSpPr>
        <p:spPr>
          <a:xfrm>
            <a:off x="8612372" y="1825624"/>
            <a:ext cx="2741427" cy="5595856"/>
          </a:xfrm>
          <a:solidFill>
            <a:schemeClr val="bg1"/>
          </a:solidFill>
        </p:spPr>
        <p:txBody>
          <a:bodyPr>
            <a:normAutofit/>
          </a:bodyPr>
          <a:lstStyle/>
          <a:p>
            <a:pPr marL="0" indent="0">
              <a:buNone/>
            </a:pPr>
            <a:r>
              <a:rPr lang="en-CA" dirty="0"/>
              <a:t>This is simulated circuitry that can compute as you watch. The switches on the left turn the current on and off at random, and the logic gates direct the flow of the current.</a:t>
            </a:r>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p:txBody>
      </p:sp>
      <p:sp>
        <p:nvSpPr>
          <p:cNvPr id="6" name="Rectangle 5"/>
          <p:cNvSpPr/>
          <p:nvPr/>
        </p:nvSpPr>
        <p:spPr>
          <a:xfrm>
            <a:off x="754912" y="5667154"/>
            <a:ext cx="7667846" cy="1754326"/>
          </a:xfrm>
          <a:prstGeom prst="rect">
            <a:avLst/>
          </a:prstGeom>
          <a:solidFill>
            <a:schemeClr val="bg1"/>
          </a:solidFill>
        </p:spPr>
        <p:txBody>
          <a:bodyPr wrap="square">
            <a:spAutoFit/>
          </a:bodyPr>
          <a:lstStyle/>
          <a:p>
            <a:endParaRPr lang="en-US" dirty="0">
              <a:hlinkClick r:id="" action="ppaction://noaction"/>
            </a:endParaRPr>
          </a:p>
          <a:p>
            <a:r>
              <a:rPr lang="en-US" dirty="0">
                <a:hlinkClick r:id="" action="ppaction://noaction"/>
              </a:rPr>
              <a:t>https://www.bloomberg.com/graphics/2015-paul-ford-what-is-code/</a:t>
            </a:r>
            <a:endParaRPr lang="en-US" dirty="0"/>
          </a:p>
          <a:p>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38355014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6A86-E9F7-48FE-8CD1-AEB4A95C4D71}"/>
              </a:ext>
            </a:extLst>
          </p:cNvPr>
          <p:cNvSpPr>
            <a:spLocks noGrp="1"/>
          </p:cNvSpPr>
          <p:nvPr>
            <p:ph type="title"/>
          </p:nvPr>
        </p:nvSpPr>
        <p:spPr/>
        <p:txBody>
          <a:bodyPr/>
          <a:lstStyle/>
          <a:p>
            <a:r>
              <a:rPr lang="en-US" dirty="0"/>
              <a:t>Agency</a:t>
            </a:r>
          </a:p>
        </p:txBody>
      </p:sp>
      <p:pic>
        <p:nvPicPr>
          <p:cNvPr id="4" name="Content Placeholder 3">
            <a:extLst>
              <a:ext uri="{FF2B5EF4-FFF2-40B4-BE49-F238E27FC236}">
                <a16:creationId xmlns:a16="http://schemas.microsoft.com/office/drawing/2014/main" id="{2F09ACC0-8F09-4FD5-B6A8-14D3E4FB0D1F}"/>
              </a:ext>
            </a:extLst>
          </p:cNvPr>
          <p:cNvPicPr>
            <a:picLocks noGrp="1" noChangeAspect="1"/>
          </p:cNvPicPr>
          <p:nvPr>
            <p:ph idx="1"/>
          </p:nvPr>
        </p:nvPicPr>
        <p:blipFill>
          <a:blip r:embed="rId2"/>
          <a:stretch>
            <a:fillRect/>
          </a:stretch>
        </p:blipFill>
        <p:spPr>
          <a:xfrm>
            <a:off x="2840104" y="1825625"/>
            <a:ext cx="6511792" cy="4351338"/>
          </a:xfrm>
          <a:prstGeom prst="rect">
            <a:avLst/>
          </a:prstGeom>
        </p:spPr>
      </p:pic>
    </p:spTree>
    <p:extLst>
      <p:ext uri="{BB962C8B-B14F-4D97-AF65-F5344CB8AC3E}">
        <p14:creationId xmlns:p14="http://schemas.microsoft.com/office/powerpoint/2010/main" val="4238550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118D-A0A1-46A8-B0F1-5DCB9EC3B7CD}"/>
              </a:ext>
            </a:extLst>
          </p:cNvPr>
          <p:cNvSpPr>
            <a:spLocks noGrp="1"/>
          </p:cNvSpPr>
          <p:nvPr>
            <p:ph type="title"/>
          </p:nvPr>
        </p:nvSpPr>
        <p:spPr/>
        <p:txBody>
          <a:bodyPr/>
          <a:lstStyle/>
          <a:p>
            <a:r>
              <a:rPr lang="en-US" dirty="0"/>
              <a:t>Open Case Studies</a:t>
            </a:r>
          </a:p>
        </p:txBody>
      </p:sp>
      <p:sp>
        <p:nvSpPr>
          <p:cNvPr id="3" name="Content Placeholder 2">
            <a:extLst>
              <a:ext uri="{FF2B5EF4-FFF2-40B4-BE49-F238E27FC236}">
                <a16:creationId xmlns:a16="http://schemas.microsoft.com/office/drawing/2014/main" id="{A4717C23-0E9D-4D46-B69D-657855A586AE}"/>
              </a:ext>
            </a:extLst>
          </p:cNvPr>
          <p:cNvSpPr>
            <a:spLocks noGrp="1"/>
          </p:cNvSpPr>
          <p:nvPr>
            <p:ph idx="1"/>
          </p:nvPr>
        </p:nvSpPr>
        <p:spPr>
          <a:xfrm>
            <a:off x="2181746" y="2125266"/>
            <a:ext cx="3527713" cy="3263504"/>
          </a:xfrm>
        </p:spPr>
        <p:txBody>
          <a:bodyPr>
            <a:normAutofit fontScale="77500" lnSpcReduction="20000"/>
          </a:bodyPr>
          <a:lstStyle/>
          <a:p>
            <a:r>
              <a:rPr lang="en-US" dirty="0"/>
              <a:t>case studies that can be used by anyone, at UBC or elsewhere. </a:t>
            </a:r>
          </a:p>
          <a:p>
            <a:r>
              <a:rPr lang="en-US" dirty="0"/>
              <a:t>Many focus on topics in sustainability</a:t>
            </a:r>
          </a:p>
          <a:p>
            <a:r>
              <a:rPr lang="en-US" dirty="0"/>
              <a:t>cases on this site are open educational resources: they have an open license to allow for revision and reuse of the cases in other courses and contexts</a:t>
            </a:r>
          </a:p>
        </p:txBody>
      </p:sp>
      <p:sp>
        <p:nvSpPr>
          <p:cNvPr id="4" name="Rectangle 3">
            <a:extLst>
              <a:ext uri="{FF2B5EF4-FFF2-40B4-BE49-F238E27FC236}">
                <a16:creationId xmlns:a16="http://schemas.microsoft.com/office/drawing/2014/main" id="{ACA6A712-2912-4C9D-B92F-966EE7991444}"/>
              </a:ext>
            </a:extLst>
          </p:cNvPr>
          <p:cNvSpPr/>
          <p:nvPr/>
        </p:nvSpPr>
        <p:spPr>
          <a:xfrm>
            <a:off x="2250172" y="5449907"/>
            <a:ext cx="3077830"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Quoted from: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http://cases.open.ubc.ca/</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7B2B8B2C-4E51-45F4-8ED9-230F9995DD9B}"/>
              </a:ext>
            </a:extLst>
          </p:cNvPr>
          <p:cNvPicPr>
            <a:picLocks noChangeAspect="1"/>
          </p:cNvPicPr>
          <p:nvPr/>
        </p:nvPicPr>
        <p:blipFill>
          <a:blip r:embed="rId3"/>
          <a:stretch>
            <a:fillRect/>
          </a:stretch>
        </p:blipFill>
        <p:spPr>
          <a:xfrm>
            <a:off x="5680364" y="2058651"/>
            <a:ext cx="4032365" cy="3668257"/>
          </a:xfrm>
          <a:prstGeom prst="rect">
            <a:avLst/>
          </a:prstGeom>
        </p:spPr>
      </p:pic>
    </p:spTree>
    <p:extLst>
      <p:ext uri="{BB962C8B-B14F-4D97-AF65-F5344CB8AC3E}">
        <p14:creationId xmlns:p14="http://schemas.microsoft.com/office/powerpoint/2010/main" val="10419494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006" y="896153"/>
            <a:ext cx="4436269" cy="513554"/>
          </a:xfrm>
        </p:spPr>
        <p:txBody>
          <a:bodyPr>
            <a:normAutofit fontScale="90000"/>
          </a:bodyPr>
          <a:lstStyle/>
          <a:p>
            <a:r>
              <a:rPr lang="en-CA" dirty="0"/>
              <a:t>Agency</a:t>
            </a:r>
          </a:p>
        </p:txBody>
      </p:sp>
      <p:sp>
        <p:nvSpPr>
          <p:cNvPr id="9" name="TextBox 8"/>
          <p:cNvSpPr txBox="1"/>
          <p:nvPr/>
        </p:nvSpPr>
        <p:spPr>
          <a:xfrm>
            <a:off x="821006" y="1433537"/>
            <a:ext cx="9598901" cy="923330"/>
          </a:xfrm>
          <a:prstGeom prst="rect">
            <a:avLst/>
          </a:prstGeom>
          <a:noFill/>
        </p:spPr>
        <p:txBody>
          <a:bodyPr wrap="square" rtlCol="0">
            <a:spAutoFit/>
          </a:bodyPr>
          <a:lstStyle/>
          <a:p>
            <a:r>
              <a:rPr lang="en-CA" dirty="0"/>
              <a:t>This part of the workshop addresses two conceptual challenges: first, the shift in our understanding of content from documents to data; and second, the shift in our understanding of data from centralized to decentralized.</a:t>
            </a:r>
            <a:endParaRPr lang="en-CA" sz="800" dirty="0">
              <a:effectLst/>
            </a:endParaRPr>
          </a:p>
        </p:txBody>
      </p:sp>
      <p:pic>
        <p:nvPicPr>
          <p:cNvPr id="14338" name="Picture 2">
            <a:extLst>
              <a:ext uri="{FF2B5EF4-FFF2-40B4-BE49-F238E27FC236}">
                <a16:creationId xmlns:a16="http://schemas.microsoft.com/office/drawing/2014/main" id="{9111FEEA-2B19-410A-9DFF-E10B01DE3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69" y="2380697"/>
            <a:ext cx="8405945" cy="434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700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Agency: What is It?</a:t>
            </a:r>
          </a:p>
        </p:txBody>
      </p:sp>
      <p:sp>
        <p:nvSpPr>
          <p:cNvPr id="5" name="TextBox 4">
            <a:extLst>
              <a:ext uri="{FF2B5EF4-FFF2-40B4-BE49-F238E27FC236}">
                <a16:creationId xmlns:a16="http://schemas.microsoft.com/office/drawing/2014/main" id="{5B3308D2-0748-4784-A326-CA38939DDE5C}"/>
              </a:ext>
            </a:extLst>
          </p:cNvPr>
          <p:cNvSpPr txBox="1"/>
          <p:nvPr/>
        </p:nvSpPr>
        <p:spPr>
          <a:xfrm>
            <a:off x="5828178" y="1626782"/>
            <a:ext cx="6004560" cy="3477875"/>
          </a:xfrm>
          <a:prstGeom prst="rect">
            <a:avLst/>
          </a:prstGeom>
          <a:noFill/>
        </p:spPr>
        <p:txBody>
          <a:bodyPr wrap="square" rtlCol="0">
            <a:spAutoFit/>
          </a:bodyPr>
          <a:lstStyle/>
          <a:p>
            <a:r>
              <a:rPr lang="en-US" sz="2000" dirty="0"/>
              <a:t>The relative standing of the individual with respect to community, institutions, and governments</a:t>
            </a:r>
          </a:p>
          <a:p>
            <a:endParaRPr lang="en-US" sz="2000" dirty="0"/>
          </a:p>
          <a:p>
            <a:r>
              <a:rPr lang="en-US" sz="2000" dirty="0"/>
              <a:t>Self-Efficacy</a:t>
            </a:r>
          </a:p>
          <a:p>
            <a:endParaRPr lang="en-US" sz="2000" dirty="0"/>
          </a:p>
          <a:p>
            <a:r>
              <a:rPr lang="en-CA" sz="2000" dirty="0"/>
              <a:t>Self-efficacy refers to an individual's belief in his or her capacity to execute behaviors necessary to produce specific performance attainments (Bandura, 1977, 1986, 1997). Self-efficacy reflects confidence in the ability to exert control over one's own motivation, behavior, and social environment.</a:t>
            </a:r>
            <a:endParaRPr lang="en-US" sz="2000" dirty="0"/>
          </a:p>
        </p:txBody>
      </p:sp>
      <p:sp>
        <p:nvSpPr>
          <p:cNvPr id="9" name="Rectangle 8">
            <a:extLst>
              <a:ext uri="{FF2B5EF4-FFF2-40B4-BE49-F238E27FC236}">
                <a16:creationId xmlns:a16="http://schemas.microsoft.com/office/drawing/2014/main" id="{269777D1-1981-469B-A72E-0610B1F3370A}"/>
              </a:ext>
            </a:extLst>
          </p:cNvPr>
          <p:cNvSpPr/>
          <p:nvPr/>
        </p:nvSpPr>
        <p:spPr>
          <a:xfrm>
            <a:off x="5828178" y="5117949"/>
            <a:ext cx="5557520" cy="1754326"/>
          </a:xfrm>
          <a:prstGeom prst="rect">
            <a:avLst/>
          </a:prstGeom>
        </p:spPr>
        <p:txBody>
          <a:bodyPr wrap="square">
            <a:spAutoFit/>
          </a:bodyPr>
          <a:lstStyle/>
          <a:p>
            <a:r>
              <a:rPr lang="en-US" dirty="0">
                <a:hlinkClick r:id="rId2"/>
              </a:rPr>
              <a:t>https://opentextbc.ca/introductiontosociology/chapter/chapter17-government-and-politics/</a:t>
            </a:r>
            <a:r>
              <a:rPr lang="en-US" dirty="0"/>
              <a:t> </a:t>
            </a:r>
          </a:p>
          <a:p>
            <a:endParaRPr lang="en-US" dirty="0"/>
          </a:p>
          <a:p>
            <a:r>
              <a:rPr lang="en-US" dirty="0"/>
              <a:t>https://www.apa.org/pi/aids/resources/education/self-efficacy </a:t>
            </a:r>
          </a:p>
          <a:p>
            <a:endParaRPr lang="en-US" dirty="0"/>
          </a:p>
        </p:txBody>
      </p:sp>
      <p:pic>
        <p:nvPicPr>
          <p:cNvPr id="6" name="Picture 5">
            <a:extLst>
              <a:ext uri="{FF2B5EF4-FFF2-40B4-BE49-F238E27FC236}">
                <a16:creationId xmlns:a16="http://schemas.microsoft.com/office/drawing/2014/main" id="{C153D920-139E-4040-BFB8-41E1743B8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21" y="1988289"/>
            <a:ext cx="4667693" cy="3500770"/>
          </a:xfrm>
          <a:prstGeom prst="rect">
            <a:avLst/>
          </a:prstGeom>
        </p:spPr>
      </p:pic>
      <p:sp>
        <p:nvSpPr>
          <p:cNvPr id="7" name="Rectangle 6">
            <a:extLst>
              <a:ext uri="{FF2B5EF4-FFF2-40B4-BE49-F238E27FC236}">
                <a16:creationId xmlns:a16="http://schemas.microsoft.com/office/drawing/2014/main" id="{9B6883CB-DA8C-40F0-B725-2D942B45835C}"/>
              </a:ext>
            </a:extLst>
          </p:cNvPr>
          <p:cNvSpPr/>
          <p:nvPr/>
        </p:nvSpPr>
        <p:spPr>
          <a:xfrm>
            <a:off x="550067" y="5643182"/>
            <a:ext cx="4120936" cy="276999"/>
          </a:xfrm>
          <a:prstGeom prst="rect">
            <a:avLst/>
          </a:prstGeom>
        </p:spPr>
        <p:txBody>
          <a:bodyPr wrap="none">
            <a:spAutoFit/>
          </a:bodyPr>
          <a:lstStyle/>
          <a:p>
            <a:r>
              <a:rPr lang="en-US" sz="1200" dirty="0"/>
              <a:t>Image: https://www.emotivebrand.com/agency-of-the-future/ </a:t>
            </a:r>
          </a:p>
        </p:txBody>
      </p:sp>
    </p:spTree>
    <p:extLst>
      <p:ext uri="{BB962C8B-B14F-4D97-AF65-F5344CB8AC3E}">
        <p14:creationId xmlns:p14="http://schemas.microsoft.com/office/powerpoint/2010/main" val="38349864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Agency Changes</a:t>
            </a:r>
          </a:p>
        </p:txBody>
      </p:sp>
      <p:sp>
        <p:nvSpPr>
          <p:cNvPr id="5" name="TextBox 4">
            <a:extLst>
              <a:ext uri="{FF2B5EF4-FFF2-40B4-BE49-F238E27FC236}">
                <a16:creationId xmlns:a16="http://schemas.microsoft.com/office/drawing/2014/main" id="{5B3308D2-0748-4784-A326-CA38939DDE5C}"/>
              </a:ext>
            </a:extLst>
          </p:cNvPr>
          <p:cNvSpPr txBox="1"/>
          <p:nvPr/>
        </p:nvSpPr>
        <p:spPr>
          <a:xfrm>
            <a:off x="7145078" y="2363208"/>
            <a:ext cx="3555291" cy="1938992"/>
          </a:xfrm>
          <a:prstGeom prst="rect">
            <a:avLst/>
          </a:prstGeom>
          <a:noFill/>
        </p:spPr>
        <p:txBody>
          <a:bodyPr wrap="square" rtlCol="0">
            <a:spAutoFit/>
          </a:bodyPr>
          <a:lstStyle/>
          <a:p>
            <a:r>
              <a:rPr lang="en-US" sz="2400" dirty="0"/>
              <a:t>Agency changes as technology changes</a:t>
            </a:r>
          </a:p>
          <a:p>
            <a:endParaRPr lang="en-US" sz="2400" dirty="0"/>
          </a:p>
          <a:p>
            <a:r>
              <a:rPr lang="en-US" sz="2400" dirty="0"/>
              <a:t>Agency is based on affordances</a:t>
            </a:r>
          </a:p>
        </p:txBody>
      </p:sp>
      <p:pic>
        <p:nvPicPr>
          <p:cNvPr id="3" name="Picture 2">
            <a:extLst>
              <a:ext uri="{FF2B5EF4-FFF2-40B4-BE49-F238E27FC236}">
                <a16:creationId xmlns:a16="http://schemas.microsoft.com/office/drawing/2014/main" id="{917A24CF-3215-4492-9607-767F71E22B80}"/>
              </a:ext>
            </a:extLst>
          </p:cNvPr>
          <p:cNvPicPr>
            <a:picLocks noChangeAspect="1"/>
          </p:cNvPicPr>
          <p:nvPr/>
        </p:nvPicPr>
        <p:blipFill>
          <a:blip r:embed="rId2"/>
          <a:stretch>
            <a:fillRect/>
          </a:stretch>
        </p:blipFill>
        <p:spPr>
          <a:xfrm>
            <a:off x="109516" y="1901543"/>
            <a:ext cx="5653640" cy="4327151"/>
          </a:xfrm>
          <a:prstGeom prst="rect">
            <a:avLst/>
          </a:prstGeom>
        </p:spPr>
      </p:pic>
      <p:sp>
        <p:nvSpPr>
          <p:cNvPr id="6" name="Rectangle 5">
            <a:extLst>
              <a:ext uri="{FF2B5EF4-FFF2-40B4-BE49-F238E27FC236}">
                <a16:creationId xmlns:a16="http://schemas.microsoft.com/office/drawing/2014/main" id="{C2976C67-34FF-4F37-9950-7513533CBEFF}"/>
              </a:ext>
            </a:extLst>
          </p:cNvPr>
          <p:cNvSpPr/>
          <p:nvPr/>
        </p:nvSpPr>
        <p:spPr>
          <a:xfrm>
            <a:off x="6096000" y="5767029"/>
            <a:ext cx="4363720" cy="923330"/>
          </a:xfrm>
          <a:prstGeom prst="rect">
            <a:avLst/>
          </a:prstGeom>
        </p:spPr>
        <p:txBody>
          <a:bodyPr wrap="square">
            <a:spAutoFit/>
          </a:bodyPr>
          <a:lstStyle/>
          <a:p>
            <a:r>
              <a:rPr lang="en-US" dirty="0">
                <a:hlinkClick r:id="rId3"/>
              </a:rPr>
              <a:t>https://www.tcd.ie/Geography/assets/pdf/env_gov/Hynes_2013_practices_of_technology.pdf</a:t>
            </a:r>
            <a:r>
              <a:rPr lang="en-US" dirty="0"/>
              <a:t> </a:t>
            </a:r>
          </a:p>
        </p:txBody>
      </p:sp>
    </p:spTree>
    <p:extLst>
      <p:ext uri="{BB962C8B-B14F-4D97-AF65-F5344CB8AC3E}">
        <p14:creationId xmlns:p14="http://schemas.microsoft.com/office/powerpoint/2010/main" val="31242907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6BC8-A694-4597-AAB1-A2801D178130}"/>
              </a:ext>
            </a:extLst>
          </p:cNvPr>
          <p:cNvSpPr>
            <a:spLocks noGrp="1"/>
          </p:cNvSpPr>
          <p:nvPr>
            <p:ph type="title"/>
          </p:nvPr>
        </p:nvSpPr>
        <p:spPr/>
        <p:txBody>
          <a:bodyPr/>
          <a:lstStyle/>
          <a:p>
            <a:r>
              <a:rPr lang="en-CA" dirty="0"/>
              <a:t>You’re Not Stuck In Traffic, You Are Traffic</a:t>
            </a:r>
            <a:endParaRPr lang="en-US" dirty="0"/>
          </a:p>
        </p:txBody>
      </p:sp>
      <p:pic>
        <p:nvPicPr>
          <p:cNvPr id="5" name="Content Placeholder 4">
            <a:extLst>
              <a:ext uri="{FF2B5EF4-FFF2-40B4-BE49-F238E27FC236}">
                <a16:creationId xmlns:a16="http://schemas.microsoft.com/office/drawing/2014/main" id="{CD97E7FE-A3FA-4012-A9D3-D76C81013B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2168725"/>
            <a:ext cx="7255733" cy="4081350"/>
          </a:xfrm>
        </p:spPr>
      </p:pic>
      <p:sp>
        <p:nvSpPr>
          <p:cNvPr id="6" name="Rectangle 5">
            <a:extLst>
              <a:ext uri="{FF2B5EF4-FFF2-40B4-BE49-F238E27FC236}">
                <a16:creationId xmlns:a16="http://schemas.microsoft.com/office/drawing/2014/main" id="{66FDE9B3-125E-439A-B189-63183AB0C150}"/>
              </a:ext>
            </a:extLst>
          </p:cNvPr>
          <p:cNvSpPr/>
          <p:nvPr/>
        </p:nvSpPr>
        <p:spPr>
          <a:xfrm>
            <a:off x="8380324" y="2168726"/>
            <a:ext cx="3265716" cy="3785652"/>
          </a:xfrm>
          <a:prstGeom prst="rect">
            <a:avLst/>
          </a:prstGeom>
        </p:spPr>
        <p:txBody>
          <a:bodyPr wrap="square">
            <a:spAutoFit/>
          </a:bodyPr>
          <a:lstStyle/>
          <a:p>
            <a:r>
              <a:rPr lang="en-US" sz="2400" dirty="0"/>
              <a:t>“a new generation of designers has emerged, concerned with designing strategies to subvert this “natural default-setting” in which each person understands themselves at the center of the world.”</a:t>
            </a:r>
          </a:p>
        </p:txBody>
      </p:sp>
      <p:sp>
        <p:nvSpPr>
          <p:cNvPr id="7" name="Rectangle 6">
            <a:extLst>
              <a:ext uri="{FF2B5EF4-FFF2-40B4-BE49-F238E27FC236}">
                <a16:creationId xmlns:a16="http://schemas.microsoft.com/office/drawing/2014/main" id="{3A55550B-AAF5-4F64-9DB6-F95E2D56779D}"/>
              </a:ext>
            </a:extLst>
          </p:cNvPr>
          <p:cNvSpPr/>
          <p:nvPr/>
        </p:nvSpPr>
        <p:spPr>
          <a:xfrm>
            <a:off x="6096000" y="6432416"/>
            <a:ext cx="5644046" cy="369332"/>
          </a:xfrm>
          <a:prstGeom prst="rect">
            <a:avLst/>
          </a:prstGeom>
        </p:spPr>
        <p:txBody>
          <a:bodyPr wrap="none">
            <a:spAutoFit/>
          </a:bodyPr>
          <a:lstStyle/>
          <a:p>
            <a:r>
              <a:rPr lang="en-US" dirty="0">
                <a:hlinkClick r:id="rId4"/>
              </a:rPr>
              <a:t>https://jods.mitpress.mit.edu/pub/design-as-participation</a:t>
            </a:r>
            <a:r>
              <a:rPr lang="en-US" dirty="0"/>
              <a:t> </a:t>
            </a:r>
          </a:p>
        </p:txBody>
      </p:sp>
    </p:spTree>
    <p:extLst>
      <p:ext uri="{BB962C8B-B14F-4D97-AF65-F5344CB8AC3E}">
        <p14:creationId xmlns:p14="http://schemas.microsoft.com/office/powerpoint/2010/main" val="22364890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rgbClr val="FF0000"/>
                </a:solidFill>
              </a:rPr>
              <a:t>Big Idea 9</a:t>
            </a:r>
            <a:r>
              <a:rPr lang="en-US" dirty="0"/>
              <a:t>: Redefining Success</a:t>
            </a:r>
          </a:p>
        </p:txBody>
      </p:sp>
      <p:sp>
        <p:nvSpPr>
          <p:cNvPr id="3" name="Rectangle 2">
            <a:extLst>
              <a:ext uri="{FF2B5EF4-FFF2-40B4-BE49-F238E27FC236}">
                <a16:creationId xmlns:a16="http://schemas.microsoft.com/office/drawing/2014/main" id="{D1C65071-1900-4F83-AC2E-79213CC84EB0}"/>
              </a:ext>
            </a:extLst>
          </p:cNvPr>
          <p:cNvSpPr/>
          <p:nvPr/>
        </p:nvSpPr>
        <p:spPr>
          <a:xfrm>
            <a:off x="7114479" y="2082236"/>
            <a:ext cx="4891668" cy="4832092"/>
          </a:xfrm>
          <a:prstGeom prst="rect">
            <a:avLst/>
          </a:prstGeom>
        </p:spPr>
        <p:txBody>
          <a:bodyPr wrap="square">
            <a:spAutoFit/>
          </a:bodyPr>
          <a:lstStyle/>
          <a:p>
            <a:r>
              <a:rPr lang="en-US" sz="3200" dirty="0"/>
              <a:t>Four key outcomes for a modern distributed learning environment: security, identity, voice and opportunity.</a:t>
            </a:r>
          </a:p>
          <a:p>
            <a:endParaRPr lang="en-US" sz="3200" dirty="0"/>
          </a:p>
          <a:p>
            <a:r>
              <a:rPr lang="en-US" sz="2000" dirty="0">
                <a:hlinkClick r:id="rId2"/>
              </a:rPr>
              <a:t>https://www.downes.ca/post/68088</a:t>
            </a:r>
            <a:endParaRPr lang="en-US" sz="2000" dirty="0"/>
          </a:p>
          <a:p>
            <a:endParaRPr lang="en-US" sz="2400" dirty="0"/>
          </a:p>
          <a:p>
            <a:r>
              <a:rPr lang="en-US" sz="2000" dirty="0">
                <a:hlinkClick r:id="rId3"/>
              </a:rPr>
              <a:t>https://opentextbc.ca/introductiontosociology/chapter/chapter17-government-and-politics/</a:t>
            </a:r>
            <a:endParaRPr lang="en-US" sz="2000" dirty="0"/>
          </a:p>
        </p:txBody>
      </p:sp>
      <p:pic>
        <p:nvPicPr>
          <p:cNvPr id="5" name="Picture 4">
            <a:extLst>
              <a:ext uri="{FF2B5EF4-FFF2-40B4-BE49-F238E27FC236}">
                <a16:creationId xmlns:a16="http://schemas.microsoft.com/office/drawing/2014/main" id="{814AE7D7-C3F1-4732-9F54-B062860ED305}"/>
              </a:ext>
            </a:extLst>
          </p:cNvPr>
          <p:cNvPicPr>
            <a:picLocks noChangeAspect="1"/>
          </p:cNvPicPr>
          <p:nvPr/>
        </p:nvPicPr>
        <p:blipFill>
          <a:blip r:embed="rId4"/>
          <a:stretch>
            <a:fillRect/>
          </a:stretch>
        </p:blipFill>
        <p:spPr>
          <a:xfrm>
            <a:off x="713961" y="2275535"/>
            <a:ext cx="6284035" cy="3838574"/>
          </a:xfrm>
          <a:prstGeom prst="rect">
            <a:avLst/>
          </a:prstGeom>
        </p:spPr>
      </p:pic>
    </p:spTree>
    <p:extLst>
      <p:ext uri="{BB962C8B-B14F-4D97-AF65-F5344CB8AC3E}">
        <p14:creationId xmlns:p14="http://schemas.microsoft.com/office/powerpoint/2010/main" val="40755097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Agency</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3DC26F83-43BD-42DE-AAF2-32C3E9117E7E}"/>
              </a:ext>
            </a:extLst>
          </p:cNvPr>
          <p:cNvSpPr txBox="1"/>
          <p:nvPr/>
        </p:nvSpPr>
        <p:spPr>
          <a:xfrm>
            <a:off x="5239753" y="1860332"/>
            <a:ext cx="6004560" cy="1077218"/>
          </a:xfrm>
          <a:prstGeom prst="rect">
            <a:avLst/>
          </a:prstGeom>
          <a:noFill/>
        </p:spPr>
        <p:txBody>
          <a:bodyPr wrap="square" rtlCol="0">
            <a:spAutoFit/>
          </a:bodyPr>
          <a:lstStyle/>
          <a:p>
            <a:r>
              <a:rPr lang="en-US" sz="3200" dirty="0"/>
              <a:t>Education must focus on the tools and capacities for agency</a:t>
            </a:r>
          </a:p>
        </p:txBody>
      </p:sp>
      <p:pic>
        <p:nvPicPr>
          <p:cNvPr id="9" name="Picture 8">
            <a:extLst>
              <a:ext uri="{FF2B5EF4-FFF2-40B4-BE49-F238E27FC236}">
                <a16:creationId xmlns:a16="http://schemas.microsoft.com/office/drawing/2014/main" id="{77B0FE03-A102-443A-B08F-E9B29A6CD5C1}"/>
              </a:ext>
            </a:extLst>
          </p:cNvPr>
          <p:cNvPicPr>
            <a:picLocks noChangeAspect="1"/>
          </p:cNvPicPr>
          <p:nvPr/>
        </p:nvPicPr>
        <p:blipFill>
          <a:blip r:embed="rId3"/>
          <a:stretch>
            <a:fillRect/>
          </a:stretch>
        </p:blipFill>
        <p:spPr>
          <a:xfrm>
            <a:off x="680321" y="1886395"/>
            <a:ext cx="4412069" cy="4616790"/>
          </a:xfrm>
          <a:prstGeom prst="rect">
            <a:avLst/>
          </a:prstGeom>
        </p:spPr>
      </p:pic>
      <p:sp>
        <p:nvSpPr>
          <p:cNvPr id="10" name="Rectangle 9">
            <a:extLst>
              <a:ext uri="{FF2B5EF4-FFF2-40B4-BE49-F238E27FC236}">
                <a16:creationId xmlns:a16="http://schemas.microsoft.com/office/drawing/2014/main" id="{A3CAAA64-D47F-40A8-A19A-FC6FD022DF0B}"/>
              </a:ext>
            </a:extLst>
          </p:cNvPr>
          <p:cNvSpPr/>
          <p:nvPr/>
        </p:nvSpPr>
        <p:spPr>
          <a:xfrm>
            <a:off x="5415679" y="5846544"/>
            <a:ext cx="6096000" cy="923330"/>
          </a:xfrm>
          <a:prstGeom prst="rect">
            <a:avLst/>
          </a:prstGeom>
        </p:spPr>
        <p:txBody>
          <a:bodyPr>
            <a:spAutoFit/>
          </a:bodyPr>
          <a:lstStyle/>
          <a:p>
            <a:r>
              <a:rPr lang="en-US" dirty="0">
                <a:hlinkClick r:id="rId4"/>
              </a:rPr>
              <a:t>https://www.globalpartnership.org/blog/building-peace-through-education</a:t>
            </a:r>
            <a:r>
              <a:rPr lang="en-US" dirty="0"/>
              <a:t> </a:t>
            </a:r>
          </a:p>
          <a:p>
            <a:r>
              <a:rPr lang="en-US" dirty="0">
                <a:hlinkClick r:id="rId5"/>
              </a:rPr>
              <a:t>https://science.sciencemag.org/content/364/6441/702</a:t>
            </a:r>
            <a:r>
              <a:rPr lang="en-US" dirty="0"/>
              <a:t> </a:t>
            </a:r>
          </a:p>
        </p:txBody>
      </p:sp>
      <p:pic>
        <p:nvPicPr>
          <p:cNvPr id="11" name="Picture 10">
            <a:extLst>
              <a:ext uri="{FF2B5EF4-FFF2-40B4-BE49-F238E27FC236}">
                <a16:creationId xmlns:a16="http://schemas.microsoft.com/office/drawing/2014/main" id="{240BA9A0-8345-422B-992D-B9FC37C6DA9D}"/>
              </a:ext>
            </a:extLst>
          </p:cNvPr>
          <p:cNvPicPr>
            <a:picLocks noChangeAspect="1"/>
          </p:cNvPicPr>
          <p:nvPr/>
        </p:nvPicPr>
        <p:blipFill>
          <a:blip r:embed="rId6"/>
          <a:stretch>
            <a:fillRect/>
          </a:stretch>
        </p:blipFill>
        <p:spPr>
          <a:xfrm>
            <a:off x="5427031" y="2876782"/>
            <a:ext cx="5145087" cy="2636016"/>
          </a:xfrm>
          <a:prstGeom prst="rect">
            <a:avLst/>
          </a:prstGeom>
        </p:spPr>
      </p:pic>
    </p:spTree>
    <p:extLst>
      <p:ext uri="{BB962C8B-B14F-4D97-AF65-F5344CB8AC3E}">
        <p14:creationId xmlns:p14="http://schemas.microsoft.com/office/powerpoint/2010/main" val="21451522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4D95-3E65-48AB-A032-6D4401AE9C09}"/>
              </a:ext>
            </a:extLst>
          </p:cNvPr>
          <p:cNvSpPr>
            <a:spLocks noGrp="1"/>
          </p:cNvSpPr>
          <p:nvPr>
            <p:ph type="title"/>
          </p:nvPr>
        </p:nvSpPr>
        <p:spPr/>
        <p:txBody>
          <a:bodyPr/>
          <a:lstStyle/>
          <a:p>
            <a:r>
              <a:rPr lang="en-CA" dirty="0"/>
              <a:t>Communities and Networks</a:t>
            </a:r>
            <a:endParaRPr lang="en-US" dirty="0"/>
          </a:p>
        </p:txBody>
      </p:sp>
      <p:pic>
        <p:nvPicPr>
          <p:cNvPr id="4" name="Content Placeholder 3">
            <a:extLst>
              <a:ext uri="{FF2B5EF4-FFF2-40B4-BE49-F238E27FC236}">
                <a16:creationId xmlns:a16="http://schemas.microsoft.com/office/drawing/2014/main" id="{A9CD4664-2F7A-4700-8585-C37910CFCB62}"/>
              </a:ext>
            </a:extLst>
          </p:cNvPr>
          <p:cNvPicPr>
            <a:picLocks noGrp="1" noChangeAspect="1"/>
          </p:cNvPicPr>
          <p:nvPr>
            <p:ph idx="1"/>
          </p:nvPr>
        </p:nvPicPr>
        <p:blipFill>
          <a:blip r:embed="rId2"/>
          <a:stretch>
            <a:fillRect/>
          </a:stretch>
        </p:blipFill>
        <p:spPr>
          <a:xfrm>
            <a:off x="2815761" y="1825625"/>
            <a:ext cx="6560478" cy="4351338"/>
          </a:xfrm>
          <a:prstGeom prst="rect">
            <a:avLst/>
          </a:prstGeom>
        </p:spPr>
      </p:pic>
    </p:spTree>
    <p:extLst>
      <p:ext uri="{BB962C8B-B14F-4D97-AF65-F5344CB8AC3E}">
        <p14:creationId xmlns:p14="http://schemas.microsoft.com/office/powerpoint/2010/main" val="21992055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Future Directions: Personalization</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2474" y="1642085"/>
            <a:ext cx="6445847" cy="325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97736" y="5103674"/>
            <a:ext cx="9079992" cy="1631216"/>
          </a:xfrm>
          <a:prstGeom prst="rect">
            <a:avLst/>
          </a:prstGeom>
        </p:spPr>
        <p:txBody>
          <a:bodyPr wrap="square">
            <a:spAutoFit/>
          </a:bodyPr>
          <a:lstStyle/>
          <a:p>
            <a:r>
              <a:rPr lang="en-CA" sz="2000" dirty="0"/>
              <a:t>“Personalized learning refers to instruction in which the pace of learning and the instructional approach are optimized for the needs of each learner. Learning objectives, instructional approaches, and instructional content (and its sequencing) may all vary based on learner needs… activities are meaningful and relevant to learners, driven by their interests, and often self-initiated.” (NEPC)</a:t>
            </a:r>
          </a:p>
        </p:txBody>
      </p:sp>
      <p:sp>
        <p:nvSpPr>
          <p:cNvPr id="6" name="Rectangle 5"/>
          <p:cNvSpPr/>
          <p:nvPr/>
        </p:nvSpPr>
        <p:spPr>
          <a:xfrm>
            <a:off x="790353" y="5045566"/>
            <a:ext cx="9144000" cy="174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51387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740701"/>
            <a:ext cx="10849205" cy="584775"/>
          </a:xfrm>
          <a:prstGeom prst="rect">
            <a:avLst/>
          </a:prstGeom>
          <a:noFill/>
        </p:spPr>
        <p:txBody>
          <a:bodyPr wrap="square" rtlCol="0">
            <a:spAutoFit/>
          </a:bodyPr>
          <a:lstStyle/>
          <a:p>
            <a:r>
              <a:rPr lang="en-CA" sz="3200" dirty="0"/>
              <a:t>        The State                                                        The Individual</a:t>
            </a:r>
          </a:p>
        </p:txBody>
      </p:sp>
      <p:pic>
        <p:nvPicPr>
          <p:cNvPr id="1026" name="Picture 2" descr="Image result for the communist st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45" y="2372883"/>
            <a:ext cx="3183043" cy="27752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mage result for individual rand ro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6214" y="2660915"/>
            <a:ext cx="2643261" cy="234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298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740701"/>
            <a:ext cx="10849205" cy="584775"/>
          </a:xfrm>
          <a:prstGeom prst="rect">
            <a:avLst/>
          </a:prstGeom>
          <a:noFill/>
        </p:spPr>
        <p:txBody>
          <a:bodyPr wrap="square" rtlCol="0">
            <a:spAutoFit/>
          </a:bodyPr>
          <a:lstStyle/>
          <a:p>
            <a:r>
              <a:rPr lang="en-CA" sz="3200" dirty="0"/>
              <a:t>        The State                                                        The Individual</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1508787"/>
            <a:ext cx="2489200"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441054"/>
            <a:ext cx="2387600" cy="4893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22231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Adaptations: </a:t>
            </a:r>
            <a:r>
              <a:rPr lang="en-CA" dirty="0" err="1"/>
              <a:t>xMOOC</a:t>
            </a:r>
            <a:r>
              <a:rPr lang="en-CA" dirty="0"/>
              <a:t> and Beyond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913" y="1602547"/>
            <a:ext cx="5959515" cy="2863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1025912" y="4469612"/>
            <a:ext cx="10578789" cy="1692771"/>
          </a:xfrm>
          <a:prstGeom prst="rect">
            <a:avLst/>
          </a:prstGeom>
        </p:spPr>
        <p:txBody>
          <a:bodyPr wrap="square">
            <a:spAutoFit/>
          </a:bodyPr>
          <a:lstStyle/>
          <a:p>
            <a:r>
              <a:rPr lang="en-CA" sz="2400" dirty="0"/>
              <a:t>The </a:t>
            </a:r>
            <a:r>
              <a:rPr lang="en-CA" sz="2400" dirty="0" err="1"/>
              <a:t>xMOOCs</a:t>
            </a:r>
            <a:r>
              <a:rPr lang="en-CA" sz="2400" dirty="0"/>
              <a:t> which followed (Stanford AI, EdX, </a:t>
            </a:r>
            <a:r>
              <a:rPr lang="en-CA" sz="2400" dirty="0" err="1"/>
              <a:t>etc</a:t>
            </a:r>
            <a:br>
              <a:rPr lang="en-CA" sz="2400" dirty="0"/>
            </a:br>
            <a:r>
              <a:rPr lang="en-CA" sz="2000" dirty="0"/>
              <a:t>- they depended mostly on pre-recorded videos for content</a:t>
            </a:r>
            <a:br>
              <a:rPr lang="en-CA" sz="2000" dirty="0"/>
            </a:br>
            <a:r>
              <a:rPr lang="en-CA" sz="2000" dirty="0"/>
              <a:t>- they dispensed pretty much entirely with the community </a:t>
            </a:r>
            <a:br>
              <a:rPr lang="en-CA" sz="2000" dirty="0"/>
            </a:br>
            <a:r>
              <a:rPr lang="en-CA" sz="2000" dirty="0"/>
              <a:t>- the assignments were created centrally and became the means of assessment </a:t>
            </a:r>
            <a:br>
              <a:rPr lang="en-CA" sz="2000" dirty="0"/>
            </a:br>
            <a:r>
              <a:rPr lang="en-CA" sz="2000" dirty="0"/>
              <a:t>- they commercialized and monetized the course (as opposed to the education)</a:t>
            </a:r>
            <a:r>
              <a:rPr lang="en-CA" dirty="0">
                <a:solidFill>
                  <a:schemeClr val="bg1"/>
                </a:solidFill>
              </a:rPr>
              <a:t> </a:t>
            </a:r>
          </a:p>
        </p:txBody>
      </p:sp>
      <p:sp>
        <p:nvSpPr>
          <p:cNvPr id="26" name="Rectangle 25"/>
          <p:cNvSpPr/>
          <p:nvPr/>
        </p:nvSpPr>
        <p:spPr>
          <a:xfrm>
            <a:off x="1524000" y="5110568"/>
            <a:ext cx="9144000" cy="174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11262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740701"/>
            <a:ext cx="10849205" cy="584775"/>
          </a:xfrm>
          <a:prstGeom prst="rect">
            <a:avLst/>
          </a:prstGeom>
          <a:noFill/>
        </p:spPr>
        <p:txBody>
          <a:bodyPr wrap="square" rtlCol="0">
            <a:spAutoFit/>
          </a:bodyPr>
          <a:lstStyle/>
          <a:p>
            <a:r>
              <a:rPr lang="en-CA" sz="3200" dirty="0"/>
              <a:t>        The State                                                        The Individual</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1508787"/>
            <a:ext cx="2489200"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500956"/>
            <a:ext cx="23876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88311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740701"/>
            <a:ext cx="10849205" cy="584775"/>
          </a:xfrm>
          <a:prstGeom prst="rect">
            <a:avLst/>
          </a:prstGeom>
          <a:noFill/>
        </p:spPr>
        <p:txBody>
          <a:bodyPr wrap="square" rtlCol="0">
            <a:spAutoFit/>
          </a:bodyPr>
          <a:lstStyle/>
          <a:p>
            <a:r>
              <a:rPr lang="en-CA" sz="3200" dirty="0"/>
              <a:t>        The State                  The Network               The Individual</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1508787"/>
            <a:ext cx="2489200"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500956"/>
            <a:ext cx="23876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840" y="1464581"/>
            <a:ext cx="25400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9502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4056" y="423433"/>
            <a:ext cx="13921547" cy="913007"/>
          </a:xfrm>
          <a:prstGeom prst="rect">
            <a:avLst/>
          </a:prstGeom>
          <a:noFill/>
        </p:spPr>
        <p:txBody>
          <a:bodyPr wrap="square" rtlCol="0">
            <a:spAutoFit/>
          </a:bodyPr>
          <a:lstStyle/>
          <a:p>
            <a:r>
              <a:rPr lang="en-CA" sz="4267" dirty="0"/>
              <a:t>          </a:t>
            </a:r>
            <a:r>
              <a:rPr lang="en-CA" sz="5333" dirty="0">
                <a:latin typeface="+mj-lt"/>
              </a:rPr>
              <a:t>Groups                     Networks     </a:t>
            </a:r>
            <a:r>
              <a:rPr lang="en-CA" sz="4267" dirty="0">
                <a:latin typeface="+mj-lt"/>
              </a:rPr>
              <a:t>  </a:t>
            </a:r>
            <a:r>
              <a:rPr lang="en-CA" sz="3200" dirty="0">
                <a:latin typeface="+mj-lt"/>
              </a:rPr>
              <a:t>                            </a:t>
            </a:r>
          </a:p>
        </p:txBody>
      </p:sp>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531" y="1454624"/>
            <a:ext cx="23876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117" y="1451776"/>
            <a:ext cx="25400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43689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268778"/>
            <a:ext cx="10657184" cy="913007"/>
          </a:xfrm>
          <a:prstGeom prst="rect">
            <a:avLst/>
          </a:prstGeom>
          <a:noFill/>
        </p:spPr>
        <p:txBody>
          <a:bodyPr wrap="square" rtlCol="0">
            <a:spAutoFit/>
          </a:bodyPr>
          <a:lstStyle/>
          <a:p>
            <a:r>
              <a:rPr lang="en-CA" sz="4267" dirty="0"/>
              <a:t>          </a:t>
            </a:r>
            <a:r>
              <a:rPr lang="en-CA" sz="5333" dirty="0">
                <a:latin typeface="+mj-lt"/>
              </a:rPr>
              <a:t>Groups                     Networks     </a:t>
            </a:r>
            <a:r>
              <a:rPr lang="en-CA" sz="4267" dirty="0">
                <a:latin typeface="+mj-lt"/>
              </a:rPr>
              <a:t>  </a:t>
            </a:r>
            <a:r>
              <a:rPr lang="en-CA" sz="3200" dirty="0">
                <a:latin typeface="+mj-lt"/>
              </a:rPr>
              <a:t>                            </a:t>
            </a:r>
          </a:p>
        </p:txBody>
      </p:sp>
      <p:sp>
        <p:nvSpPr>
          <p:cNvPr id="4" name="TextBox 3"/>
          <p:cNvSpPr txBox="1"/>
          <p:nvPr/>
        </p:nvSpPr>
        <p:spPr>
          <a:xfrm>
            <a:off x="3503712" y="901633"/>
            <a:ext cx="1968000" cy="420564"/>
          </a:xfrm>
          <a:prstGeom prst="rect">
            <a:avLst/>
          </a:prstGeom>
          <a:noFill/>
          <a:ln w="3175">
            <a:noFill/>
          </a:ln>
        </p:spPr>
        <p:txBody>
          <a:bodyPr wrap="square" rtlCol="0" anchor="ctr">
            <a:spAutoFit/>
          </a:bodyPr>
          <a:lstStyle/>
          <a:p>
            <a:r>
              <a:rPr lang="en-CA" sz="2133" dirty="0">
                <a:solidFill>
                  <a:schemeClr val="bg1">
                    <a:lumMod val="65000"/>
                  </a:schemeClr>
                </a:solidFill>
              </a:rPr>
              <a:t>Collectives</a:t>
            </a:r>
          </a:p>
        </p:txBody>
      </p:sp>
      <p:sp>
        <p:nvSpPr>
          <p:cNvPr id="9" name="TextBox 8"/>
          <p:cNvSpPr txBox="1"/>
          <p:nvPr/>
        </p:nvSpPr>
        <p:spPr>
          <a:xfrm>
            <a:off x="9100625" y="912539"/>
            <a:ext cx="1728000" cy="420564"/>
          </a:xfrm>
          <a:prstGeom prst="rect">
            <a:avLst/>
          </a:prstGeom>
          <a:noFill/>
          <a:ln w="3175">
            <a:noFill/>
          </a:ln>
        </p:spPr>
        <p:txBody>
          <a:bodyPr wrap="square" rtlCol="0" anchor="ctr">
            <a:spAutoFit/>
          </a:bodyPr>
          <a:lstStyle/>
          <a:p>
            <a:r>
              <a:rPr lang="en-CA" sz="2133" dirty="0">
                <a:solidFill>
                  <a:schemeClr val="bg1">
                    <a:lumMod val="65000"/>
                  </a:schemeClr>
                </a:solidFill>
              </a:rPr>
              <a:t>Communities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29" y="1060286"/>
            <a:ext cx="5207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758" y="1041809"/>
            <a:ext cx="502245" cy="48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99318">
            <a:off x="-149053" y="121683"/>
            <a:ext cx="18415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82427">
            <a:off x="5222985" y="140429"/>
            <a:ext cx="19050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8995822">
            <a:off x="731141" y="374909"/>
            <a:ext cx="1327745" cy="379656"/>
          </a:xfrm>
          <a:prstGeom prst="rect">
            <a:avLst/>
          </a:prstGeom>
          <a:noFill/>
        </p:spPr>
        <p:txBody>
          <a:bodyPr wrap="square" rtlCol="0">
            <a:spAutoFit/>
          </a:bodyPr>
          <a:lstStyle/>
          <a:p>
            <a:r>
              <a:rPr lang="en-CA" sz="1867" dirty="0">
                <a:solidFill>
                  <a:schemeClr val="bg1">
                    <a:lumMod val="65000"/>
                  </a:schemeClr>
                </a:solidFill>
              </a:rPr>
              <a:t>SAMENESS</a:t>
            </a:r>
          </a:p>
        </p:txBody>
      </p:sp>
      <p:sp>
        <p:nvSpPr>
          <p:cNvPr id="12" name="TextBox 11"/>
          <p:cNvSpPr txBox="1"/>
          <p:nvPr/>
        </p:nvSpPr>
        <p:spPr>
          <a:xfrm rot="18995822">
            <a:off x="6263586" y="383336"/>
            <a:ext cx="1209855" cy="379656"/>
          </a:xfrm>
          <a:prstGeom prst="rect">
            <a:avLst/>
          </a:prstGeom>
          <a:noFill/>
        </p:spPr>
        <p:txBody>
          <a:bodyPr wrap="square" rtlCol="0">
            <a:spAutoFit/>
          </a:bodyPr>
          <a:lstStyle/>
          <a:p>
            <a:r>
              <a:rPr lang="en-CA" sz="1867" dirty="0">
                <a:solidFill>
                  <a:schemeClr val="bg1">
                    <a:lumMod val="65000"/>
                  </a:schemeClr>
                </a:solidFill>
              </a:rPr>
              <a:t>AFFINITY</a:t>
            </a:r>
          </a:p>
        </p:txBody>
      </p:sp>
      <p:sp>
        <p:nvSpPr>
          <p:cNvPr id="6" name="TextBox 5"/>
          <p:cNvSpPr txBox="1"/>
          <p:nvPr/>
        </p:nvSpPr>
        <p:spPr>
          <a:xfrm>
            <a:off x="3311691" y="1122620"/>
            <a:ext cx="837653" cy="666977"/>
          </a:xfrm>
          <a:prstGeom prst="rect">
            <a:avLst/>
          </a:prstGeom>
          <a:noFill/>
        </p:spPr>
        <p:txBody>
          <a:bodyPr wrap="square" rtlCol="0">
            <a:spAutoFit/>
          </a:bodyPr>
          <a:lstStyle/>
          <a:p>
            <a:r>
              <a:rPr lang="en-CA" sz="1867" b="1" dirty="0"/>
              <a:t>ONE WAY</a:t>
            </a:r>
          </a:p>
        </p:txBody>
      </p:sp>
      <p:sp>
        <p:nvSpPr>
          <p:cNvPr id="14" name="TextBox 13"/>
          <p:cNvSpPr txBox="1"/>
          <p:nvPr/>
        </p:nvSpPr>
        <p:spPr>
          <a:xfrm>
            <a:off x="8643718" y="1129347"/>
            <a:ext cx="1165737" cy="666977"/>
          </a:xfrm>
          <a:prstGeom prst="rect">
            <a:avLst/>
          </a:prstGeom>
          <a:noFill/>
        </p:spPr>
        <p:txBody>
          <a:bodyPr wrap="square" rtlCol="0">
            <a:spAutoFit/>
          </a:bodyPr>
          <a:lstStyle/>
          <a:p>
            <a:r>
              <a:rPr lang="en-CA" sz="1867" b="1" dirty="0"/>
              <a:t>MANY WAYS</a:t>
            </a:r>
          </a:p>
        </p:txBody>
      </p:sp>
    </p:spTree>
    <p:extLst>
      <p:ext uri="{BB962C8B-B14F-4D97-AF65-F5344CB8AC3E}">
        <p14:creationId xmlns:p14="http://schemas.microsoft.com/office/powerpoint/2010/main" val="18312967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268778"/>
            <a:ext cx="10657184" cy="913007"/>
          </a:xfrm>
          <a:prstGeom prst="rect">
            <a:avLst/>
          </a:prstGeom>
          <a:noFill/>
        </p:spPr>
        <p:txBody>
          <a:bodyPr wrap="square" rtlCol="0">
            <a:spAutoFit/>
          </a:bodyPr>
          <a:lstStyle/>
          <a:p>
            <a:r>
              <a:rPr lang="en-CA" sz="4267" dirty="0"/>
              <a:t>          </a:t>
            </a:r>
            <a:r>
              <a:rPr lang="en-CA" sz="5333" dirty="0">
                <a:latin typeface="+mj-lt"/>
              </a:rPr>
              <a:t>Groups                     Networks     </a:t>
            </a:r>
            <a:r>
              <a:rPr lang="en-CA" sz="4267" dirty="0">
                <a:latin typeface="+mj-lt"/>
              </a:rPr>
              <a:t>  </a:t>
            </a:r>
            <a:r>
              <a:rPr lang="en-CA" sz="3200" dirty="0">
                <a:latin typeface="+mj-lt"/>
              </a:rPr>
              <a:t>                            </a:t>
            </a:r>
          </a:p>
        </p:txBody>
      </p:sp>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 name="TextBox 3"/>
          <p:cNvSpPr txBox="1"/>
          <p:nvPr/>
        </p:nvSpPr>
        <p:spPr>
          <a:xfrm>
            <a:off x="3503712" y="901633"/>
            <a:ext cx="1968000" cy="420564"/>
          </a:xfrm>
          <a:prstGeom prst="rect">
            <a:avLst/>
          </a:prstGeom>
          <a:noFill/>
          <a:ln w="3175">
            <a:noFill/>
          </a:ln>
        </p:spPr>
        <p:txBody>
          <a:bodyPr wrap="square" rtlCol="0" anchor="ctr">
            <a:spAutoFit/>
          </a:bodyPr>
          <a:lstStyle/>
          <a:p>
            <a:r>
              <a:rPr lang="en-CA" sz="2133" dirty="0">
                <a:solidFill>
                  <a:schemeClr val="bg1">
                    <a:lumMod val="65000"/>
                  </a:schemeClr>
                </a:solidFill>
              </a:rPr>
              <a:t>Collectives</a:t>
            </a:r>
          </a:p>
        </p:txBody>
      </p:sp>
      <p:sp>
        <p:nvSpPr>
          <p:cNvPr id="9" name="TextBox 8"/>
          <p:cNvSpPr txBox="1"/>
          <p:nvPr/>
        </p:nvSpPr>
        <p:spPr>
          <a:xfrm>
            <a:off x="9100625" y="912539"/>
            <a:ext cx="1728000" cy="420564"/>
          </a:xfrm>
          <a:prstGeom prst="rect">
            <a:avLst/>
          </a:prstGeom>
          <a:noFill/>
          <a:ln w="3175">
            <a:noFill/>
          </a:ln>
        </p:spPr>
        <p:txBody>
          <a:bodyPr wrap="square" rtlCol="0" anchor="ctr">
            <a:spAutoFit/>
          </a:bodyPr>
          <a:lstStyle/>
          <a:p>
            <a:r>
              <a:rPr lang="en-CA" sz="2133" dirty="0">
                <a:solidFill>
                  <a:schemeClr val="bg1">
                    <a:lumMod val="65000"/>
                  </a:schemeClr>
                </a:solidFill>
              </a:rPr>
              <a:t>Communities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29" y="1060286"/>
            <a:ext cx="5207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758" y="1041809"/>
            <a:ext cx="502245" cy="48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99318">
            <a:off x="-149053" y="121683"/>
            <a:ext cx="18415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82427">
            <a:off x="5222985" y="140429"/>
            <a:ext cx="19050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8995822">
            <a:off x="731141" y="374909"/>
            <a:ext cx="1327745" cy="379656"/>
          </a:xfrm>
          <a:prstGeom prst="rect">
            <a:avLst/>
          </a:prstGeom>
          <a:noFill/>
        </p:spPr>
        <p:txBody>
          <a:bodyPr wrap="square" rtlCol="0">
            <a:spAutoFit/>
          </a:bodyPr>
          <a:lstStyle/>
          <a:p>
            <a:r>
              <a:rPr lang="en-CA" sz="1867" dirty="0">
                <a:solidFill>
                  <a:schemeClr val="bg1">
                    <a:lumMod val="65000"/>
                  </a:schemeClr>
                </a:solidFill>
              </a:rPr>
              <a:t>SAMENESS</a:t>
            </a:r>
          </a:p>
        </p:txBody>
      </p:sp>
      <p:sp>
        <p:nvSpPr>
          <p:cNvPr id="12" name="TextBox 11"/>
          <p:cNvSpPr txBox="1"/>
          <p:nvPr/>
        </p:nvSpPr>
        <p:spPr>
          <a:xfrm rot="18995822">
            <a:off x="6263586" y="383336"/>
            <a:ext cx="1209855" cy="379656"/>
          </a:xfrm>
          <a:prstGeom prst="rect">
            <a:avLst/>
          </a:prstGeom>
          <a:noFill/>
        </p:spPr>
        <p:txBody>
          <a:bodyPr wrap="square" rtlCol="0">
            <a:spAutoFit/>
          </a:bodyPr>
          <a:lstStyle/>
          <a:p>
            <a:r>
              <a:rPr lang="en-CA" sz="1867" dirty="0">
                <a:solidFill>
                  <a:schemeClr val="bg1">
                    <a:lumMod val="65000"/>
                  </a:schemeClr>
                </a:solidFill>
              </a:rPr>
              <a:t>AFFINITY</a:t>
            </a:r>
          </a:p>
        </p:txBody>
      </p:sp>
      <p:sp>
        <p:nvSpPr>
          <p:cNvPr id="6" name="TextBox 5"/>
          <p:cNvSpPr txBox="1"/>
          <p:nvPr/>
        </p:nvSpPr>
        <p:spPr>
          <a:xfrm>
            <a:off x="3311691" y="1122620"/>
            <a:ext cx="837653" cy="666977"/>
          </a:xfrm>
          <a:prstGeom prst="rect">
            <a:avLst/>
          </a:prstGeom>
          <a:noFill/>
        </p:spPr>
        <p:txBody>
          <a:bodyPr wrap="square" rtlCol="0">
            <a:spAutoFit/>
          </a:bodyPr>
          <a:lstStyle/>
          <a:p>
            <a:r>
              <a:rPr lang="en-CA" sz="1867" b="1" dirty="0"/>
              <a:t>ONE WAY</a:t>
            </a:r>
          </a:p>
        </p:txBody>
      </p:sp>
      <p:sp>
        <p:nvSpPr>
          <p:cNvPr id="14" name="TextBox 13"/>
          <p:cNvSpPr txBox="1"/>
          <p:nvPr/>
        </p:nvSpPr>
        <p:spPr>
          <a:xfrm>
            <a:off x="8643718" y="1129347"/>
            <a:ext cx="1165737" cy="666977"/>
          </a:xfrm>
          <a:prstGeom prst="rect">
            <a:avLst/>
          </a:prstGeom>
          <a:noFill/>
        </p:spPr>
        <p:txBody>
          <a:bodyPr wrap="square" rtlCol="0">
            <a:spAutoFit/>
          </a:bodyPr>
          <a:lstStyle/>
          <a:p>
            <a:r>
              <a:rPr lang="en-CA" sz="1867" b="1" dirty="0"/>
              <a:t>MANY WAYS</a:t>
            </a:r>
          </a:p>
        </p:txBody>
      </p:sp>
      <p:graphicFrame>
        <p:nvGraphicFramePr>
          <p:cNvPr id="7" name="Table 6"/>
          <p:cNvGraphicFramePr>
            <a:graphicFrameLocks noGrp="1"/>
          </p:cNvGraphicFramePr>
          <p:nvPr/>
        </p:nvGraphicFramePr>
        <p:xfrm>
          <a:off x="1681022" y="1911227"/>
          <a:ext cx="9887589" cy="4029636"/>
        </p:xfrm>
        <a:graphic>
          <a:graphicData uri="http://schemas.openxmlformats.org/drawingml/2006/table">
            <a:tbl>
              <a:tblPr firstRow="1" bandRow="1">
                <a:tableStyleId>{5C22544A-7EE6-4342-B048-85BDC9FD1C3A}</a:tableStyleId>
              </a:tblPr>
              <a:tblGrid>
                <a:gridCol w="5375089">
                  <a:extLst>
                    <a:ext uri="{9D8B030D-6E8A-4147-A177-3AD203B41FA5}">
                      <a16:colId xmlns:a16="http://schemas.microsoft.com/office/drawing/2014/main" val="20000"/>
                    </a:ext>
                  </a:extLst>
                </a:gridCol>
                <a:gridCol w="4512500">
                  <a:extLst>
                    <a:ext uri="{9D8B030D-6E8A-4147-A177-3AD203B41FA5}">
                      <a16:colId xmlns:a16="http://schemas.microsoft.com/office/drawing/2014/main" val="20001"/>
                    </a:ext>
                  </a:extLst>
                </a:gridCol>
              </a:tblGrid>
              <a:tr h="1007409">
                <a:tc>
                  <a:txBody>
                    <a:bodyPr/>
                    <a:lstStyle/>
                    <a:p>
                      <a:r>
                        <a:rPr lang="en-CA" sz="4300" b="0" dirty="0">
                          <a:solidFill>
                            <a:schemeClr val="tx1"/>
                          </a:solidFill>
                          <a:latin typeface="Calibri Light" panose="020F0302020204030204" pitchFamily="34" charset="0"/>
                        </a:rPr>
                        <a:t>UNITY</a:t>
                      </a:r>
                      <a:endParaRPr lang="en-CA" sz="2400" b="0" dirty="0">
                        <a:solidFill>
                          <a:schemeClr val="tx1"/>
                        </a:solidFill>
                        <a:latin typeface="Calibri Light" panose="020F0302020204030204" pitchFamily="34" charset="0"/>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DIVERSITY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0"/>
                  </a:ext>
                </a:extLst>
              </a:tr>
              <a:tr h="1007409">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COORDINATION</a:t>
                      </a:r>
                      <a:endParaRPr lang="en-CA" sz="2400" dirty="0">
                        <a:solidFill>
                          <a:schemeClr val="bg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AUTONOMY</a:t>
                      </a:r>
                      <a:endParaRPr lang="en-CA" sz="2400" dirty="0">
                        <a:solidFill>
                          <a:schemeClr val="bg1"/>
                        </a:solidFill>
                      </a:endParaRPr>
                    </a:p>
                  </a:txBody>
                  <a:tcPr marL="121920" marR="121920" marT="60960" marB="60960">
                    <a:noFill/>
                  </a:tcPr>
                </a:tc>
                <a:extLst>
                  <a:ext uri="{0D108BD9-81ED-4DB2-BD59-A6C34878D82A}">
                    <a16:rowId xmlns:a16="http://schemas.microsoft.com/office/drawing/2014/main" val="10001"/>
                  </a:ext>
                </a:extLst>
              </a:tr>
              <a:tr h="1007409">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CLOSED</a:t>
                      </a:r>
                      <a:endParaRPr lang="en-CA" sz="2400" dirty="0">
                        <a:solidFill>
                          <a:schemeClr val="bg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OPENNESS</a:t>
                      </a:r>
                      <a:endParaRPr lang="en-CA" sz="2400" dirty="0">
                        <a:solidFill>
                          <a:schemeClr val="bg1"/>
                        </a:solidFill>
                      </a:endParaRPr>
                    </a:p>
                  </a:txBody>
                  <a:tcPr marL="121920" marR="121920" marT="60960" marB="60960">
                    <a:noFill/>
                  </a:tcPr>
                </a:tc>
                <a:extLst>
                  <a:ext uri="{0D108BD9-81ED-4DB2-BD59-A6C34878D82A}">
                    <a16:rowId xmlns:a16="http://schemas.microsoft.com/office/drawing/2014/main" val="10002"/>
                  </a:ext>
                </a:extLst>
              </a:tr>
              <a:tr h="1007409">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DISTRIBUTIVE</a:t>
                      </a:r>
                      <a:endParaRPr lang="en-CA" sz="2400" dirty="0">
                        <a:solidFill>
                          <a:schemeClr val="bg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INTERACTIVE</a:t>
                      </a:r>
                      <a:endParaRPr lang="en-CA" sz="2400" dirty="0">
                        <a:solidFill>
                          <a:schemeClr val="bg1"/>
                        </a:solidFill>
                      </a:endParaRPr>
                    </a:p>
                  </a:txBody>
                  <a:tcPr marL="121920" marR="121920" marT="60960" marB="60960">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1735468" y="1700805"/>
            <a:ext cx="2880320" cy="379656"/>
          </a:xfrm>
          <a:prstGeom prst="rect">
            <a:avLst/>
          </a:prstGeom>
          <a:noFill/>
        </p:spPr>
        <p:txBody>
          <a:bodyPr wrap="square" rtlCol="0">
            <a:spAutoFit/>
          </a:bodyPr>
          <a:lstStyle/>
          <a:p>
            <a:r>
              <a:rPr lang="en-CA" sz="1867" dirty="0">
                <a:solidFill>
                  <a:srgbClr val="B5B581"/>
                </a:solidFill>
              </a:rPr>
              <a:t>Metallic - Elemental</a:t>
            </a:r>
          </a:p>
        </p:txBody>
      </p:sp>
      <p:sp>
        <p:nvSpPr>
          <p:cNvPr id="11" name="TextBox 10"/>
          <p:cNvSpPr txBox="1"/>
          <p:nvPr/>
        </p:nvSpPr>
        <p:spPr>
          <a:xfrm>
            <a:off x="3503712" y="2026996"/>
            <a:ext cx="1444805" cy="461665"/>
          </a:xfrm>
          <a:prstGeom prst="rect">
            <a:avLst/>
          </a:prstGeom>
          <a:noFill/>
        </p:spPr>
        <p:txBody>
          <a:bodyPr wrap="square" rtlCol="0">
            <a:spAutoFit/>
          </a:bodyPr>
          <a:lstStyle/>
          <a:p>
            <a:r>
              <a:rPr lang="en-CA" sz="1200" dirty="0">
                <a:latin typeface="Calibri Light" panose="020F0302020204030204" pitchFamily="34" charset="0"/>
              </a:rPr>
              <a:t>VISION </a:t>
            </a:r>
          </a:p>
          <a:p>
            <a:r>
              <a:rPr lang="en-CA" sz="1200" dirty="0">
                <a:latin typeface="Calibri Light" panose="020F0302020204030204" pitchFamily="34" charset="0"/>
              </a:rPr>
              <a:t>STATEMENT</a:t>
            </a:r>
          </a:p>
        </p:txBody>
      </p:sp>
      <p:cxnSp>
        <p:nvCxnSpPr>
          <p:cNvPr id="15" name="Straight Arrow Connector 14"/>
          <p:cNvCxnSpPr/>
          <p:nvPr/>
        </p:nvCxnSpPr>
        <p:spPr>
          <a:xfrm>
            <a:off x="3175629" y="2199341"/>
            <a:ext cx="411428"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16723" y="2435725"/>
            <a:ext cx="3272880" cy="502573"/>
          </a:xfrm>
          <a:prstGeom prst="rect">
            <a:avLst/>
          </a:prstGeom>
          <a:noFill/>
        </p:spPr>
        <p:txBody>
          <a:bodyPr wrap="square" rtlCol="0">
            <a:spAutoFit/>
          </a:bodyPr>
          <a:lstStyle/>
          <a:p>
            <a:r>
              <a:rPr lang="en-CA" sz="1333" dirty="0">
                <a:latin typeface="Calibri Light" panose="020F0302020204030204" pitchFamily="34" charset="0"/>
              </a:rPr>
              <a:t>SOMETIMES EVEN PURITY</a:t>
            </a:r>
          </a:p>
          <a:p>
            <a:r>
              <a:rPr lang="en-CA" sz="1333" dirty="0">
                <a:latin typeface="Calibri Light" panose="020F0302020204030204" pitchFamily="34" charset="0"/>
              </a:rPr>
              <a:t>MELTING POT</a:t>
            </a:r>
          </a:p>
        </p:txBody>
      </p:sp>
      <p:sp>
        <p:nvSpPr>
          <p:cNvPr id="20" name="TextBox 19"/>
          <p:cNvSpPr txBox="1"/>
          <p:nvPr/>
        </p:nvSpPr>
        <p:spPr>
          <a:xfrm>
            <a:off x="7119068" y="1682340"/>
            <a:ext cx="2880320" cy="379656"/>
          </a:xfrm>
          <a:prstGeom prst="rect">
            <a:avLst/>
          </a:prstGeom>
          <a:noFill/>
        </p:spPr>
        <p:txBody>
          <a:bodyPr wrap="square" rtlCol="0">
            <a:spAutoFit/>
          </a:bodyPr>
          <a:lstStyle/>
          <a:p>
            <a:r>
              <a:rPr lang="en-CA" sz="1867" dirty="0">
                <a:solidFill>
                  <a:srgbClr val="86B680"/>
                </a:solidFill>
              </a:rPr>
              <a:t>Organic - Biological</a:t>
            </a:r>
          </a:p>
        </p:txBody>
      </p:sp>
      <p:sp>
        <p:nvSpPr>
          <p:cNvPr id="22" name="TextBox 21"/>
          <p:cNvSpPr txBox="1"/>
          <p:nvPr/>
        </p:nvSpPr>
        <p:spPr>
          <a:xfrm>
            <a:off x="7412563" y="2437121"/>
            <a:ext cx="3272880" cy="502573"/>
          </a:xfrm>
          <a:prstGeom prst="rect">
            <a:avLst/>
          </a:prstGeom>
          <a:noFill/>
        </p:spPr>
        <p:txBody>
          <a:bodyPr wrap="square" rtlCol="0">
            <a:spAutoFit/>
          </a:bodyPr>
          <a:lstStyle/>
          <a:p>
            <a:r>
              <a:rPr lang="en-CA" sz="1333" dirty="0">
                <a:latin typeface="Calibri Light" panose="020F0302020204030204" pitchFamily="34" charset="0"/>
              </a:rPr>
              <a:t>MIXTURES</a:t>
            </a:r>
          </a:p>
          <a:p>
            <a:r>
              <a:rPr lang="en-CA" sz="1333" dirty="0">
                <a:latin typeface="Calibri Light" panose="020F0302020204030204" pitchFamily="34" charset="0"/>
              </a:rPr>
              <a:t>SALAD BOWL</a:t>
            </a:r>
          </a:p>
        </p:txBody>
      </p:sp>
      <p:cxnSp>
        <p:nvCxnSpPr>
          <p:cNvPr id="16" name="Straight Connector 15"/>
          <p:cNvCxnSpPr/>
          <p:nvPr/>
        </p:nvCxnSpPr>
        <p:spPr>
          <a:xfrm flipV="1">
            <a:off x="3409366" y="2818375"/>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8185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268778"/>
            <a:ext cx="10657184" cy="913007"/>
          </a:xfrm>
          <a:prstGeom prst="rect">
            <a:avLst/>
          </a:prstGeom>
          <a:noFill/>
        </p:spPr>
        <p:txBody>
          <a:bodyPr wrap="square" rtlCol="0">
            <a:spAutoFit/>
          </a:bodyPr>
          <a:lstStyle/>
          <a:p>
            <a:r>
              <a:rPr lang="en-CA" sz="4267" dirty="0"/>
              <a:t>          </a:t>
            </a:r>
            <a:r>
              <a:rPr lang="en-CA" sz="5333" dirty="0">
                <a:latin typeface="+mj-lt"/>
              </a:rPr>
              <a:t>Groups                     Networks     </a:t>
            </a:r>
            <a:r>
              <a:rPr lang="en-CA" sz="4267" dirty="0">
                <a:latin typeface="+mj-lt"/>
              </a:rPr>
              <a:t>  </a:t>
            </a:r>
            <a:r>
              <a:rPr lang="en-CA" sz="3200" dirty="0">
                <a:latin typeface="+mj-lt"/>
              </a:rPr>
              <a:t>                            </a:t>
            </a:r>
          </a:p>
        </p:txBody>
      </p:sp>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 name="TextBox 3"/>
          <p:cNvSpPr txBox="1"/>
          <p:nvPr/>
        </p:nvSpPr>
        <p:spPr>
          <a:xfrm>
            <a:off x="3503712" y="901633"/>
            <a:ext cx="1968000" cy="420564"/>
          </a:xfrm>
          <a:prstGeom prst="rect">
            <a:avLst/>
          </a:prstGeom>
          <a:noFill/>
          <a:ln w="3175">
            <a:noFill/>
          </a:ln>
        </p:spPr>
        <p:txBody>
          <a:bodyPr wrap="square" rtlCol="0" anchor="ctr">
            <a:spAutoFit/>
          </a:bodyPr>
          <a:lstStyle/>
          <a:p>
            <a:r>
              <a:rPr lang="en-CA" sz="2133" dirty="0">
                <a:solidFill>
                  <a:schemeClr val="bg1">
                    <a:lumMod val="65000"/>
                  </a:schemeClr>
                </a:solidFill>
              </a:rPr>
              <a:t>Collectives</a:t>
            </a:r>
          </a:p>
        </p:txBody>
      </p:sp>
      <p:sp>
        <p:nvSpPr>
          <p:cNvPr id="9" name="TextBox 8"/>
          <p:cNvSpPr txBox="1"/>
          <p:nvPr/>
        </p:nvSpPr>
        <p:spPr>
          <a:xfrm>
            <a:off x="9100625" y="912539"/>
            <a:ext cx="1728000" cy="420564"/>
          </a:xfrm>
          <a:prstGeom prst="rect">
            <a:avLst/>
          </a:prstGeom>
          <a:noFill/>
          <a:ln w="3175">
            <a:noFill/>
          </a:ln>
        </p:spPr>
        <p:txBody>
          <a:bodyPr wrap="square" rtlCol="0" anchor="ctr">
            <a:spAutoFit/>
          </a:bodyPr>
          <a:lstStyle/>
          <a:p>
            <a:r>
              <a:rPr lang="en-CA" sz="2133" dirty="0">
                <a:solidFill>
                  <a:schemeClr val="bg1">
                    <a:lumMod val="65000"/>
                  </a:schemeClr>
                </a:solidFill>
              </a:rPr>
              <a:t>Communities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29" y="1060286"/>
            <a:ext cx="5207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758" y="1041809"/>
            <a:ext cx="502245" cy="48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99318">
            <a:off x="-149053" y="121683"/>
            <a:ext cx="18415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82427">
            <a:off x="5222985" y="140429"/>
            <a:ext cx="19050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8995822">
            <a:off x="731141" y="374909"/>
            <a:ext cx="1327745" cy="379656"/>
          </a:xfrm>
          <a:prstGeom prst="rect">
            <a:avLst/>
          </a:prstGeom>
          <a:noFill/>
        </p:spPr>
        <p:txBody>
          <a:bodyPr wrap="square" rtlCol="0">
            <a:spAutoFit/>
          </a:bodyPr>
          <a:lstStyle/>
          <a:p>
            <a:r>
              <a:rPr lang="en-CA" sz="1867" dirty="0">
                <a:solidFill>
                  <a:schemeClr val="bg1">
                    <a:lumMod val="65000"/>
                  </a:schemeClr>
                </a:solidFill>
              </a:rPr>
              <a:t>SAMENESS</a:t>
            </a:r>
          </a:p>
        </p:txBody>
      </p:sp>
      <p:sp>
        <p:nvSpPr>
          <p:cNvPr id="12" name="TextBox 11"/>
          <p:cNvSpPr txBox="1"/>
          <p:nvPr/>
        </p:nvSpPr>
        <p:spPr>
          <a:xfrm rot="18995822">
            <a:off x="6263586" y="383336"/>
            <a:ext cx="1209855" cy="379656"/>
          </a:xfrm>
          <a:prstGeom prst="rect">
            <a:avLst/>
          </a:prstGeom>
          <a:noFill/>
        </p:spPr>
        <p:txBody>
          <a:bodyPr wrap="square" rtlCol="0">
            <a:spAutoFit/>
          </a:bodyPr>
          <a:lstStyle/>
          <a:p>
            <a:r>
              <a:rPr lang="en-CA" sz="1867" dirty="0">
                <a:solidFill>
                  <a:schemeClr val="bg1">
                    <a:lumMod val="65000"/>
                  </a:schemeClr>
                </a:solidFill>
              </a:rPr>
              <a:t>AFFINITY</a:t>
            </a:r>
          </a:p>
        </p:txBody>
      </p:sp>
      <p:sp>
        <p:nvSpPr>
          <p:cNvPr id="6" name="TextBox 5"/>
          <p:cNvSpPr txBox="1"/>
          <p:nvPr/>
        </p:nvSpPr>
        <p:spPr>
          <a:xfrm>
            <a:off x="3311691" y="1122620"/>
            <a:ext cx="837653" cy="666977"/>
          </a:xfrm>
          <a:prstGeom prst="rect">
            <a:avLst/>
          </a:prstGeom>
          <a:noFill/>
        </p:spPr>
        <p:txBody>
          <a:bodyPr wrap="square" rtlCol="0">
            <a:spAutoFit/>
          </a:bodyPr>
          <a:lstStyle/>
          <a:p>
            <a:r>
              <a:rPr lang="en-CA" sz="1867" b="1" dirty="0"/>
              <a:t>ONE WAY</a:t>
            </a:r>
          </a:p>
        </p:txBody>
      </p:sp>
      <p:sp>
        <p:nvSpPr>
          <p:cNvPr id="14" name="TextBox 13"/>
          <p:cNvSpPr txBox="1"/>
          <p:nvPr/>
        </p:nvSpPr>
        <p:spPr>
          <a:xfrm>
            <a:off x="8643718" y="1129347"/>
            <a:ext cx="1165737" cy="666977"/>
          </a:xfrm>
          <a:prstGeom prst="rect">
            <a:avLst/>
          </a:prstGeom>
          <a:noFill/>
        </p:spPr>
        <p:txBody>
          <a:bodyPr wrap="square" rtlCol="0">
            <a:spAutoFit/>
          </a:bodyPr>
          <a:lstStyle/>
          <a:p>
            <a:r>
              <a:rPr lang="en-CA" sz="1867" b="1" dirty="0"/>
              <a:t>MANY WAYS</a:t>
            </a:r>
          </a:p>
        </p:txBody>
      </p:sp>
      <p:graphicFrame>
        <p:nvGraphicFramePr>
          <p:cNvPr id="7" name="Table 6"/>
          <p:cNvGraphicFramePr>
            <a:graphicFrameLocks noGrp="1"/>
          </p:cNvGraphicFramePr>
          <p:nvPr/>
        </p:nvGraphicFramePr>
        <p:xfrm>
          <a:off x="1681022" y="1911227"/>
          <a:ext cx="9887589" cy="4029636"/>
        </p:xfrm>
        <a:graphic>
          <a:graphicData uri="http://schemas.openxmlformats.org/drawingml/2006/table">
            <a:tbl>
              <a:tblPr firstRow="1" bandRow="1">
                <a:tableStyleId>{5C22544A-7EE6-4342-B048-85BDC9FD1C3A}</a:tableStyleId>
              </a:tblPr>
              <a:tblGrid>
                <a:gridCol w="5375089">
                  <a:extLst>
                    <a:ext uri="{9D8B030D-6E8A-4147-A177-3AD203B41FA5}">
                      <a16:colId xmlns:a16="http://schemas.microsoft.com/office/drawing/2014/main" val="20000"/>
                    </a:ext>
                  </a:extLst>
                </a:gridCol>
                <a:gridCol w="4512500">
                  <a:extLst>
                    <a:ext uri="{9D8B030D-6E8A-4147-A177-3AD203B41FA5}">
                      <a16:colId xmlns:a16="http://schemas.microsoft.com/office/drawing/2014/main" val="20001"/>
                    </a:ext>
                  </a:extLst>
                </a:gridCol>
              </a:tblGrid>
              <a:tr h="1007409">
                <a:tc>
                  <a:txBody>
                    <a:bodyPr/>
                    <a:lstStyle/>
                    <a:p>
                      <a:r>
                        <a:rPr lang="en-CA" sz="4300" b="0" dirty="0">
                          <a:solidFill>
                            <a:schemeClr val="tx1"/>
                          </a:solidFill>
                          <a:latin typeface="Calibri Light" panose="020F0302020204030204" pitchFamily="34" charset="0"/>
                        </a:rPr>
                        <a:t>UNITY</a:t>
                      </a:r>
                      <a:endParaRPr lang="en-CA" sz="2400" b="0" dirty="0">
                        <a:solidFill>
                          <a:schemeClr val="tx1"/>
                        </a:solidFill>
                        <a:latin typeface="Calibri Light" panose="020F0302020204030204" pitchFamily="34" charset="0"/>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DIVERSITY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0"/>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COORDINATION</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AUTONOMY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1"/>
                  </a:ext>
                </a:extLst>
              </a:tr>
              <a:tr h="1007409">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CLOSED</a:t>
                      </a:r>
                      <a:endParaRPr lang="en-CA" sz="2400" dirty="0">
                        <a:solidFill>
                          <a:schemeClr val="bg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OPENNESS</a:t>
                      </a:r>
                      <a:endParaRPr lang="en-CA" sz="2400" dirty="0">
                        <a:solidFill>
                          <a:schemeClr val="bg1"/>
                        </a:solidFill>
                      </a:endParaRPr>
                    </a:p>
                  </a:txBody>
                  <a:tcPr marL="121920" marR="121920" marT="60960" marB="60960">
                    <a:noFill/>
                  </a:tcPr>
                </a:tc>
                <a:extLst>
                  <a:ext uri="{0D108BD9-81ED-4DB2-BD59-A6C34878D82A}">
                    <a16:rowId xmlns:a16="http://schemas.microsoft.com/office/drawing/2014/main" val="10002"/>
                  </a:ext>
                </a:extLst>
              </a:tr>
              <a:tr h="1007409">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DISTRIBUTIVE</a:t>
                      </a:r>
                      <a:endParaRPr lang="en-CA" sz="2400" dirty="0">
                        <a:solidFill>
                          <a:schemeClr val="bg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INTERACTIVE</a:t>
                      </a:r>
                      <a:endParaRPr lang="en-CA" sz="2400" dirty="0">
                        <a:solidFill>
                          <a:schemeClr val="bg1"/>
                        </a:solidFill>
                      </a:endParaRPr>
                    </a:p>
                  </a:txBody>
                  <a:tcPr marL="121920" marR="121920" marT="60960" marB="60960">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1735468" y="1700805"/>
            <a:ext cx="2880320" cy="379656"/>
          </a:xfrm>
          <a:prstGeom prst="rect">
            <a:avLst/>
          </a:prstGeom>
          <a:noFill/>
        </p:spPr>
        <p:txBody>
          <a:bodyPr wrap="square" rtlCol="0">
            <a:spAutoFit/>
          </a:bodyPr>
          <a:lstStyle/>
          <a:p>
            <a:r>
              <a:rPr lang="en-CA" sz="1867" dirty="0">
                <a:solidFill>
                  <a:srgbClr val="B5B581"/>
                </a:solidFill>
              </a:rPr>
              <a:t>Metallic - Elemental</a:t>
            </a:r>
          </a:p>
        </p:txBody>
      </p:sp>
      <p:sp>
        <p:nvSpPr>
          <p:cNvPr id="11" name="TextBox 10"/>
          <p:cNvSpPr txBox="1"/>
          <p:nvPr/>
        </p:nvSpPr>
        <p:spPr>
          <a:xfrm>
            <a:off x="3503712" y="2026996"/>
            <a:ext cx="1444805" cy="461665"/>
          </a:xfrm>
          <a:prstGeom prst="rect">
            <a:avLst/>
          </a:prstGeom>
          <a:noFill/>
        </p:spPr>
        <p:txBody>
          <a:bodyPr wrap="square" rtlCol="0">
            <a:spAutoFit/>
          </a:bodyPr>
          <a:lstStyle/>
          <a:p>
            <a:r>
              <a:rPr lang="en-CA" sz="1200" dirty="0">
                <a:latin typeface="Calibri Light" panose="020F0302020204030204" pitchFamily="34" charset="0"/>
              </a:rPr>
              <a:t>VISION </a:t>
            </a:r>
          </a:p>
          <a:p>
            <a:r>
              <a:rPr lang="en-CA" sz="1200" dirty="0">
                <a:latin typeface="Calibri Light" panose="020F0302020204030204" pitchFamily="34" charset="0"/>
              </a:rPr>
              <a:t>STATEMENT</a:t>
            </a:r>
          </a:p>
        </p:txBody>
      </p:sp>
      <p:cxnSp>
        <p:nvCxnSpPr>
          <p:cNvPr id="15" name="Straight Arrow Connector 14"/>
          <p:cNvCxnSpPr/>
          <p:nvPr/>
        </p:nvCxnSpPr>
        <p:spPr>
          <a:xfrm>
            <a:off x="3175629" y="2199341"/>
            <a:ext cx="411428"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16723" y="2435725"/>
            <a:ext cx="3272880" cy="502573"/>
          </a:xfrm>
          <a:prstGeom prst="rect">
            <a:avLst/>
          </a:prstGeom>
          <a:noFill/>
        </p:spPr>
        <p:txBody>
          <a:bodyPr wrap="square" rtlCol="0">
            <a:spAutoFit/>
          </a:bodyPr>
          <a:lstStyle/>
          <a:p>
            <a:r>
              <a:rPr lang="en-CA" sz="1333" dirty="0">
                <a:latin typeface="Calibri Light" panose="020F0302020204030204" pitchFamily="34" charset="0"/>
              </a:rPr>
              <a:t>SOMETIMES EVEN PURITY</a:t>
            </a:r>
          </a:p>
          <a:p>
            <a:r>
              <a:rPr lang="en-CA" sz="1333" dirty="0">
                <a:latin typeface="Calibri Light" panose="020F0302020204030204" pitchFamily="34" charset="0"/>
              </a:rPr>
              <a:t>MELTING POT</a:t>
            </a:r>
          </a:p>
        </p:txBody>
      </p:sp>
      <p:sp>
        <p:nvSpPr>
          <p:cNvPr id="20" name="TextBox 19"/>
          <p:cNvSpPr txBox="1"/>
          <p:nvPr/>
        </p:nvSpPr>
        <p:spPr>
          <a:xfrm>
            <a:off x="7119068" y="1682340"/>
            <a:ext cx="2880320" cy="379656"/>
          </a:xfrm>
          <a:prstGeom prst="rect">
            <a:avLst/>
          </a:prstGeom>
          <a:noFill/>
        </p:spPr>
        <p:txBody>
          <a:bodyPr wrap="square" rtlCol="0">
            <a:spAutoFit/>
          </a:bodyPr>
          <a:lstStyle/>
          <a:p>
            <a:r>
              <a:rPr lang="en-CA" sz="1867" dirty="0">
                <a:solidFill>
                  <a:srgbClr val="86B680"/>
                </a:solidFill>
              </a:rPr>
              <a:t>Organic - Biological</a:t>
            </a:r>
          </a:p>
        </p:txBody>
      </p:sp>
      <p:sp>
        <p:nvSpPr>
          <p:cNvPr id="22" name="TextBox 21"/>
          <p:cNvSpPr txBox="1"/>
          <p:nvPr/>
        </p:nvSpPr>
        <p:spPr>
          <a:xfrm>
            <a:off x="7412563" y="2437121"/>
            <a:ext cx="3272880" cy="502573"/>
          </a:xfrm>
          <a:prstGeom prst="rect">
            <a:avLst/>
          </a:prstGeom>
          <a:noFill/>
        </p:spPr>
        <p:txBody>
          <a:bodyPr wrap="square" rtlCol="0">
            <a:spAutoFit/>
          </a:bodyPr>
          <a:lstStyle/>
          <a:p>
            <a:r>
              <a:rPr lang="en-CA" sz="1333" dirty="0">
                <a:latin typeface="Calibri Light" panose="020F0302020204030204" pitchFamily="34" charset="0"/>
              </a:rPr>
              <a:t>MIXTURES</a:t>
            </a:r>
          </a:p>
          <a:p>
            <a:r>
              <a:rPr lang="en-CA" sz="1333" dirty="0">
                <a:latin typeface="Calibri Light" panose="020F0302020204030204" pitchFamily="34" charset="0"/>
              </a:rPr>
              <a:t>SALAD BOWL</a:t>
            </a:r>
          </a:p>
        </p:txBody>
      </p:sp>
      <p:cxnSp>
        <p:nvCxnSpPr>
          <p:cNvPr id="16" name="Straight Connector 15"/>
          <p:cNvCxnSpPr/>
          <p:nvPr/>
        </p:nvCxnSpPr>
        <p:spPr>
          <a:xfrm flipV="1">
            <a:off x="3409366" y="2818375"/>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723" y="3435328"/>
            <a:ext cx="3272880" cy="707694"/>
          </a:xfrm>
          <a:prstGeom prst="rect">
            <a:avLst/>
          </a:prstGeom>
          <a:noFill/>
        </p:spPr>
        <p:txBody>
          <a:bodyPr wrap="square" rtlCol="0">
            <a:spAutoFit/>
          </a:bodyPr>
          <a:lstStyle/>
          <a:p>
            <a:r>
              <a:rPr lang="en-CA" sz="1333" dirty="0">
                <a:latin typeface="Calibri Light" panose="020F0302020204030204" pitchFamily="34" charset="0"/>
              </a:rPr>
              <a:t>LEADERS!   COLLABORATION</a:t>
            </a:r>
          </a:p>
          <a:p>
            <a:r>
              <a:rPr lang="en-CA" sz="1333" dirty="0">
                <a:latin typeface="Calibri Light" panose="020F0302020204030204" pitchFamily="34" charset="0"/>
              </a:rPr>
              <a:t>GROUP VALUE</a:t>
            </a:r>
          </a:p>
          <a:p>
            <a:r>
              <a:rPr lang="en-CA" sz="1333" dirty="0">
                <a:latin typeface="Calibri Light" panose="020F0302020204030204" pitchFamily="34" charset="0"/>
              </a:rPr>
              <a:t>    (= LEADER VALUE)</a:t>
            </a:r>
          </a:p>
        </p:txBody>
      </p:sp>
      <p:sp>
        <p:nvSpPr>
          <p:cNvPr id="24" name="TextBox 23"/>
          <p:cNvSpPr txBox="1"/>
          <p:nvPr/>
        </p:nvSpPr>
        <p:spPr>
          <a:xfrm>
            <a:off x="7449004" y="3456420"/>
            <a:ext cx="3272880" cy="707694"/>
          </a:xfrm>
          <a:prstGeom prst="rect">
            <a:avLst/>
          </a:prstGeom>
          <a:noFill/>
        </p:spPr>
        <p:txBody>
          <a:bodyPr wrap="square" rtlCol="0">
            <a:spAutoFit/>
          </a:bodyPr>
          <a:lstStyle/>
          <a:p>
            <a:r>
              <a:rPr lang="en-CA" sz="1333" dirty="0">
                <a:latin typeface="Calibri Light" panose="020F0302020204030204" pitchFamily="34" charset="0"/>
              </a:rPr>
              <a:t>COOPERATION</a:t>
            </a:r>
          </a:p>
          <a:p>
            <a:r>
              <a:rPr lang="en-CA" sz="1333" dirty="0">
                <a:latin typeface="Calibri Light" panose="020F0302020204030204" pitchFamily="34" charset="0"/>
              </a:rPr>
              <a:t>EXCHANGE</a:t>
            </a:r>
          </a:p>
          <a:p>
            <a:r>
              <a:rPr lang="en-CA" sz="1333" dirty="0">
                <a:latin typeface="Calibri Light" panose="020F0302020204030204" pitchFamily="34" charset="0"/>
              </a:rPr>
              <a:t>MUTUAL VA:UE</a:t>
            </a:r>
          </a:p>
        </p:txBody>
      </p:sp>
      <p:cxnSp>
        <p:nvCxnSpPr>
          <p:cNvPr id="25" name="Straight Connector 24"/>
          <p:cNvCxnSpPr/>
          <p:nvPr/>
        </p:nvCxnSpPr>
        <p:spPr>
          <a:xfrm flipV="1">
            <a:off x="3409366" y="3807712"/>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9333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268778"/>
            <a:ext cx="10657184" cy="913007"/>
          </a:xfrm>
          <a:prstGeom prst="rect">
            <a:avLst/>
          </a:prstGeom>
          <a:noFill/>
        </p:spPr>
        <p:txBody>
          <a:bodyPr wrap="square" rtlCol="0">
            <a:spAutoFit/>
          </a:bodyPr>
          <a:lstStyle/>
          <a:p>
            <a:r>
              <a:rPr lang="en-CA" sz="4267" dirty="0"/>
              <a:t>          </a:t>
            </a:r>
            <a:r>
              <a:rPr lang="en-CA" sz="5333" dirty="0"/>
              <a:t>Groups                     Networks     </a:t>
            </a:r>
            <a:r>
              <a:rPr lang="en-CA" sz="4267" dirty="0"/>
              <a:t>  </a:t>
            </a:r>
            <a:r>
              <a:rPr lang="en-CA" sz="3200" dirty="0"/>
              <a:t>                            </a:t>
            </a:r>
          </a:p>
        </p:txBody>
      </p:sp>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 name="TextBox 3"/>
          <p:cNvSpPr txBox="1"/>
          <p:nvPr/>
        </p:nvSpPr>
        <p:spPr>
          <a:xfrm>
            <a:off x="3503712" y="901633"/>
            <a:ext cx="1968000" cy="420564"/>
          </a:xfrm>
          <a:prstGeom prst="rect">
            <a:avLst/>
          </a:prstGeom>
          <a:noFill/>
          <a:ln w="3175">
            <a:noFill/>
          </a:ln>
        </p:spPr>
        <p:txBody>
          <a:bodyPr wrap="square" rtlCol="0" anchor="ctr">
            <a:spAutoFit/>
          </a:bodyPr>
          <a:lstStyle/>
          <a:p>
            <a:r>
              <a:rPr lang="en-CA" sz="2133" dirty="0">
                <a:solidFill>
                  <a:schemeClr val="bg1">
                    <a:lumMod val="65000"/>
                  </a:schemeClr>
                </a:solidFill>
              </a:rPr>
              <a:t>Collectives</a:t>
            </a:r>
          </a:p>
        </p:txBody>
      </p:sp>
      <p:sp>
        <p:nvSpPr>
          <p:cNvPr id="9" name="TextBox 8"/>
          <p:cNvSpPr txBox="1"/>
          <p:nvPr/>
        </p:nvSpPr>
        <p:spPr>
          <a:xfrm>
            <a:off x="9100625" y="912539"/>
            <a:ext cx="1728000" cy="420564"/>
          </a:xfrm>
          <a:prstGeom prst="rect">
            <a:avLst/>
          </a:prstGeom>
          <a:noFill/>
          <a:ln w="3175">
            <a:noFill/>
          </a:ln>
        </p:spPr>
        <p:txBody>
          <a:bodyPr wrap="square" rtlCol="0" anchor="ctr">
            <a:spAutoFit/>
          </a:bodyPr>
          <a:lstStyle/>
          <a:p>
            <a:r>
              <a:rPr lang="en-CA" sz="2133" dirty="0">
                <a:solidFill>
                  <a:schemeClr val="bg1">
                    <a:lumMod val="65000"/>
                  </a:schemeClr>
                </a:solidFill>
              </a:rPr>
              <a:t>Communities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29" y="1060286"/>
            <a:ext cx="5207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758" y="1041809"/>
            <a:ext cx="502245" cy="48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99318">
            <a:off x="-149053" y="121683"/>
            <a:ext cx="18415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82427">
            <a:off x="5222985" y="140429"/>
            <a:ext cx="19050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8995822">
            <a:off x="731141" y="374909"/>
            <a:ext cx="1327745" cy="379656"/>
          </a:xfrm>
          <a:prstGeom prst="rect">
            <a:avLst/>
          </a:prstGeom>
          <a:noFill/>
        </p:spPr>
        <p:txBody>
          <a:bodyPr wrap="square" rtlCol="0">
            <a:spAutoFit/>
          </a:bodyPr>
          <a:lstStyle/>
          <a:p>
            <a:r>
              <a:rPr lang="en-CA" sz="1867" dirty="0">
                <a:solidFill>
                  <a:schemeClr val="bg1">
                    <a:lumMod val="65000"/>
                  </a:schemeClr>
                </a:solidFill>
              </a:rPr>
              <a:t>SAMENESS</a:t>
            </a:r>
          </a:p>
        </p:txBody>
      </p:sp>
      <p:sp>
        <p:nvSpPr>
          <p:cNvPr id="12" name="TextBox 11"/>
          <p:cNvSpPr txBox="1"/>
          <p:nvPr/>
        </p:nvSpPr>
        <p:spPr>
          <a:xfrm rot="18995822">
            <a:off x="6263586" y="383336"/>
            <a:ext cx="1209855" cy="379656"/>
          </a:xfrm>
          <a:prstGeom prst="rect">
            <a:avLst/>
          </a:prstGeom>
          <a:noFill/>
        </p:spPr>
        <p:txBody>
          <a:bodyPr wrap="square" rtlCol="0">
            <a:spAutoFit/>
          </a:bodyPr>
          <a:lstStyle/>
          <a:p>
            <a:r>
              <a:rPr lang="en-CA" sz="1867" dirty="0">
                <a:solidFill>
                  <a:schemeClr val="bg1">
                    <a:lumMod val="65000"/>
                  </a:schemeClr>
                </a:solidFill>
              </a:rPr>
              <a:t>AFFINITY</a:t>
            </a:r>
          </a:p>
        </p:txBody>
      </p:sp>
      <p:sp>
        <p:nvSpPr>
          <p:cNvPr id="6" name="TextBox 5"/>
          <p:cNvSpPr txBox="1"/>
          <p:nvPr/>
        </p:nvSpPr>
        <p:spPr>
          <a:xfrm>
            <a:off x="3311691" y="1122620"/>
            <a:ext cx="837653" cy="666977"/>
          </a:xfrm>
          <a:prstGeom prst="rect">
            <a:avLst/>
          </a:prstGeom>
          <a:noFill/>
        </p:spPr>
        <p:txBody>
          <a:bodyPr wrap="square" rtlCol="0">
            <a:spAutoFit/>
          </a:bodyPr>
          <a:lstStyle/>
          <a:p>
            <a:r>
              <a:rPr lang="en-CA" sz="1867" b="1" dirty="0"/>
              <a:t>ONE WAY</a:t>
            </a:r>
          </a:p>
        </p:txBody>
      </p:sp>
      <p:sp>
        <p:nvSpPr>
          <p:cNvPr id="14" name="TextBox 13"/>
          <p:cNvSpPr txBox="1"/>
          <p:nvPr/>
        </p:nvSpPr>
        <p:spPr>
          <a:xfrm>
            <a:off x="8643718" y="1129347"/>
            <a:ext cx="1165737" cy="666977"/>
          </a:xfrm>
          <a:prstGeom prst="rect">
            <a:avLst/>
          </a:prstGeom>
          <a:noFill/>
        </p:spPr>
        <p:txBody>
          <a:bodyPr wrap="square" rtlCol="0">
            <a:spAutoFit/>
          </a:bodyPr>
          <a:lstStyle/>
          <a:p>
            <a:r>
              <a:rPr lang="en-CA" sz="1867" b="1" dirty="0"/>
              <a:t>MANY WAYS</a:t>
            </a:r>
          </a:p>
        </p:txBody>
      </p:sp>
      <p:graphicFrame>
        <p:nvGraphicFramePr>
          <p:cNvPr id="7" name="Table 6"/>
          <p:cNvGraphicFramePr>
            <a:graphicFrameLocks noGrp="1"/>
          </p:cNvGraphicFramePr>
          <p:nvPr/>
        </p:nvGraphicFramePr>
        <p:xfrm>
          <a:off x="1681022" y="1911227"/>
          <a:ext cx="9887589" cy="4029636"/>
        </p:xfrm>
        <a:graphic>
          <a:graphicData uri="http://schemas.openxmlformats.org/drawingml/2006/table">
            <a:tbl>
              <a:tblPr firstRow="1" bandRow="1">
                <a:tableStyleId>{5C22544A-7EE6-4342-B048-85BDC9FD1C3A}</a:tableStyleId>
              </a:tblPr>
              <a:tblGrid>
                <a:gridCol w="5375089">
                  <a:extLst>
                    <a:ext uri="{9D8B030D-6E8A-4147-A177-3AD203B41FA5}">
                      <a16:colId xmlns:a16="http://schemas.microsoft.com/office/drawing/2014/main" val="20000"/>
                    </a:ext>
                  </a:extLst>
                </a:gridCol>
                <a:gridCol w="4512500">
                  <a:extLst>
                    <a:ext uri="{9D8B030D-6E8A-4147-A177-3AD203B41FA5}">
                      <a16:colId xmlns:a16="http://schemas.microsoft.com/office/drawing/2014/main" val="20001"/>
                    </a:ext>
                  </a:extLst>
                </a:gridCol>
              </a:tblGrid>
              <a:tr h="1007409">
                <a:tc>
                  <a:txBody>
                    <a:bodyPr/>
                    <a:lstStyle/>
                    <a:p>
                      <a:r>
                        <a:rPr lang="en-CA" sz="4300" b="0" dirty="0">
                          <a:solidFill>
                            <a:schemeClr val="tx1"/>
                          </a:solidFill>
                          <a:latin typeface="Calibri Light" panose="020F0302020204030204" pitchFamily="34" charset="0"/>
                        </a:rPr>
                        <a:t>UNITY</a:t>
                      </a:r>
                      <a:endParaRPr lang="en-CA" sz="2400" b="0" dirty="0">
                        <a:solidFill>
                          <a:schemeClr val="tx1"/>
                        </a:solidFill>
                        <a:latin typeface="Calibri Light" panose="020F0302020204030204" pitchFamily="34" charset="0"/>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DIVERSITY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0"/>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COORDINATION</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AUTONOMY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1"/>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CLOSED</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OPENNESS</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2"/>
                  </a:ext>
                </a:extLst>
              </a:tr>
              <a:tr h="1007409">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DISTRIBUTIVE</a:t>
                      </a:r>
                      <a:endParaRPr lang="en-CA" sz="2400" dirty="0">
                        <a:solidFill>
                          <a:schemeClr val="bg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INTERACTIVE</a:t>
                      </a:r>
                      <a:endParaRPr lang="en-CA" sz="2400" dirty="0">
                        <a:solidFill>
                          <a:schemeClr val="bg1"/>
                        </a:solidFill>
                      </a:endParaRPr>
                    </a:p>
                  </a:txBody>
                  <a:tcPr marL="121920" marR="121920" marT="60960" marB="60960">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1735468" y="1700805"/>
            <a:ext cx="2880320" cy="379656"/>
          </a:xfrm>
          <a:prstGeom prst="rect">
            <a:avLst/>
          </a:prstGeom>
          <a:noFill/>
        </p:spPr>
        <p:txBody>
          <a:bodyPr wrap="square" rtlCol="0">
            <a:spAutoFit/>
          </a:bodyPr>
          <a:lstStyle/>
          <a:p>
            <a:r>
              <a:rPr lang="en-CA" sz="1867" dirty="0">
                <a:solidFill>
                  <a:srgbClr val="B5B581"/>
                </a:solidFill>
              </a:rPr>
              <a:t>Metallic - Elemental</a:t>
            </a:r>
          </a:p>
        </p:txBody>
      </p:sp>
      <p:sp>
        <p:nvSpPr>
          <p:cNvPr id="11" name="TextBox 10"/>
          <p:cNvSpPr txBox="1"/>
          <p:nvPr/>
        </p:nvSpPr>
        <p:spPr>
          <a:xfrm>
            <a:off x="3503712" y="2026996"/>
            <a:ext cx="1444805" cy="461665"/>
          </a:xfrm>
          <a:prstGeom prst="rect">
            <a:avLst/>
          </a:prstGeom>
          <a:noFill/>
        </p:spPr>
        <p:txBody>
          <a:bodyPr wrap="square" rtlCol="0">
            <a:spAutoFit/>
          </a:bodyPr>
          <a:lstStyle/>
          <a:p>
            <a:r>
              <a:rPr lang="en-CA" sz="1200" dirty="0">
                <a:latin typeface="Calibri Light" panose="020F0302020204030204" pitchFamily="34" charset="0"/>
              </a:rPr>
              <a:t>VISION </a:t>
            </a:r>
          </a:p>
          <a:p>
            <a:r>
              <a:rPr lang="en-CA" sz="1200" dirty="0">
                <a:latin typeface="Calibri Light" panose="020F0302020204030204" pitchFamily="34" charset="0"/>
              </a:rPr>
              <a:t>STATEMENT</a:t>
            </a:r>
          </a:p>
        </p:txBody>
      </p:sp>
      <p:cxnSp>
        <p:nvCxnSpPr>
          <p:cNvPr id="15" name="Straight Arrow Connector 14"/>
          <p:cNvCxnSpPr/>
          <p:nvPr/>
        </p:nvCxnSpPr>
        <p:spPr>
          <a:xfrm>
            <a:off x="3175629" y="2199341"/>
            <a:ext cx="411428"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16723" y="2435725"/>
            <a:ext cx="3272880" cy="502573"/>
          </a:xfrm>
          <a:prstGeom prst="rect">
            <a:avLst/>
          </a:prstGeom>
          <a:noFill/>
        </p:spPr>
        <p:txBody>
          <a:bodyPr wrap="square" rtlCol="0">
            <a:spAutoFit/>
          </a:bodyPr>
          <a:lstStyle/>
          <a:p>
            <a:r>
              <a:rPr lang="en-CA" sz="1333" dirty="0">
                <a:latin typeface="Calibri Light" panose="020F0302020204030204" pitchFamily="34" charset="0"/>
              </a:rPr>
              <a:t>SOMETIMES EVEN PURITY</a:t>
            </a:r>
          </a:p>
          <a:p>
            <a:r>
              <a:rPr lang="en-CA" sz="1333" dirty="0">
                <a:latin typeface="Calibri Light" panose="020F0302020204030204" pitchFamily="34" charset="0"/>
              </a:rPr>
              <a:t>MELTING POT</a:t>
            </a:r>
          </a:p>
        </p:txBody>
      </p:sp>
      <p:sp>
        <p:nvSpPr>
          <p:cNvPr id="20" name="TextBox 19"/>
          <p:cNvSpPr txBox="1"/>
          <p:nvPr/>
        </p:nvSpPr>
        <p:spPr>
          <a:xfrm>
            <a:off x="7119068" y="1682340"/>
            <a:ext cx="2880320" cy="379656"/>
          </a:xfrm>
          <a:prstGeom prst="rect">
            <a:avLst/>
          </a:prstGeom>
          <a:noFill/>
        </p:spPr>
        <p:txBody>
          <a:bodyPr wrap="square" rtlCol="0">
            <a:spAutoFit/>
          </a:bodyPr>
          <a:lstStyle/>
          <a:p>
            <a:r>
              <a:rPr lang="en-CA" sz="1867" dirty="0">
                <a:solidFill>
                  <a:srgbClr val="86B680"/>
                </a:solidFill>
              </a:rPr>
              <a:t>Organic - Biological</a:t>
            </a:r>
          </a:p>
        </p:txBody>
      </p:sp>
      <p:sp>
        <p:nvSpPr>
          <p:cNvPr id="22" name="TextBox 21"/>
          <p:cNvSpPr txBox="1"/>
          <p:nvPr/>
        </p:nvSpPr>
        <p:spPr>
          <a:xfrm>
            <a:off x="7412563" y="2437121"/>
            <a:ext cx="3272880" cy="502573"/>
          </a:xfrm>
          <a:prstGeom prst="rect">
            <a:avLst/>
          </a:prstGeom>
          <a:noFill/>
        </p:spPr>
        <p:txBody>
          <a:bodyPr wrap="square" rtlCol="0">
            <a:spAutoFit/>
          </a:bodyPr>
          <a:lstStyle/>
          <a:p>
            <a:r>
              <a:rPr lang="en-CA" sz="1333" dirty="0">
                <a:latin typeface="Calibri Light" panose="020F0302020204030204" pitchFamily="34" charset="0"/>
              </a:rPr>
              <a:t>MIXTURES</a:t>
            </a:r>
          </a:p>
          <a:p>
            <a:r>
              <a:rPr lang="en-CA" sz="1333" dirty="0">
                <a:latin typeface="Calibri Light" panose="020F0302020204030204" pitchFamily="34" charset="0"/>
              </a:rPr>
              <a:t>SALAD BOWL</a:t>
            </a:r>
          </a:p>
        </p:txBody>
      </p:sp>
      <p:cxnSp>
        <p:nvCxnSpPr>
          <p:cNvPr id="16" name="Straight Connector 15"/>
          <p:cNvCxnSpPr/>
          <p:nvPr/>
        </p:nvCxnSpPr>
        <p:spPr>
          <a:xfrm flipV="1">
            <a:off x="3409366" y="2818375"/>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723" y="3435328"/>
            <a:ext cx="3272880" cy="707694"/>
          </a:xfrm>
          <a:prstGeom prst="rect">
            <a:avLst/>
          </a:prstGeom>
          <a:noFill/>
        </p:spPr>
        <p:txBody>
          <a:bodyPr wrap="square" rtlCol="0">
            <a:spAutoFit/>
          </a:bodyPr>
          <a:lstStyle/>
          <a:p>
            <a:r>
              <a:rPr lang="en-CA" sz="1333" dirty="0">
                <a:latin typeface="Calibri Light" panose="020F0302020204030204" pitchFamily="34" charset="0"/>
              </a:rPr>
              <a:t>LEADERS!   COLLABORATION</a:t>
            </a:r>
          </a:p>
          <a:p>
            <a:r>
              <a:rPr lang="en-CA" sz="1333" dirty="0">
                <a:latin typeface="Calibri Light" panose="020F0302020204030204" pitchFamily="34" charset="0"/>
              </a:rPr>
              <a:t>GROUP VALUE</a:t>
            </a:r>
          </a:p>
          <a:p>
            <a:r>
              <a:rPr lang="en-CA" sz="1333" dirty="0">
                <a:latin typeface="Calibri Light" panose="020F0302020204030204" pitchFamily="34" charset="0"/>
              </a:rPr>
              <a:t>    (= LEADER VALUE)</a:t>
            </a:r>
          </a:p>
        </p:txBody>
      </p:sp>
      <p:sp>
        <p:nvSpPr>
          <p:cNvPr id="24" name="TextBox 23"/>
          <p:cNvSpPr txBox="1"/>
          <p:nvPr/>
        </p:nvSpPr>
        <p:spPr>
          <a:xfrm>
            <a:off x="7449004" y="3456420"/>
            <a:ext cx="3272880" cy="707694"/>
          </a:xfrm>
          <a:prstGeom prst="rect">
            <a:avLst/>
          </a:prstGeom>
          <a:noFill/>
        </p:spPr>
        <p:txBody>
          <a:bodyPr wrap="square" rtlCol="0">
            <a:spAutoFit/>
          </a:bodyPr>
          <a:lstStyle/>
          <a:p>
            <a:r>
              <a:rPr lang="en-CA" sz="1333" dirty="0">
                <a:latin typeface="Calibri Light" panose="020F0302020204030204" pitchFamily="34" charset="0"/>
              </a:rPr>
              <a:t>COOPERATION</a:t>
            </a:r>
          </a:p>
          <a:p>
            <a:r>
              <a:rPr lang="en-CA" sz="1333" dirty="0">
                <a:latin typeface="Calibri Light" panose="020F0302020204030204" pitchFamily="34" charset="0"/>
              </a:rPr>
              <a:t>EXCHANGE</a:t>
            </a:r>
          </a:p>
          <a:p>
            <a:r>
              <a:rPr lang="en-CA" sz="1333" dirty="0">
                <a:latin typeface="Calibri Light" panose="020F0302020204030204" pitchFamily="34" charset="0"/>
              </a:rPr>
              <a:t>MUTUAL VA:UE</a:t>
            </a:r>
          </a:p>
        </p:txBody>
      </p:sp>
      <p:cxnSp>
        <p:nvCxnSpPr>
          <p:cNvPr id="25" name="Straight Connector 24"/>
          <p:cNvCxnSpPr/>
          <p:nvPr/>
        </p:nvCxnSpPr>
        <p:spPr>
          <a:xfrm flipV="1">
            <a:off x="3409366" y="3807712"/>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60975" y="4443771"/>
            <a:ext cx="3272880" cy="707694"/>
          </a:xfrm>
          <a:prstGeom prst="rect">
            <a:avLst/>
          </a:prstGeom>
          <a:noFill/>
        </p:spPr>
        <p:txBody>
          <a:bodyPr wrap="square" rtlCol="0">
            <a:spAutoFit/>
          </a:bodyPr>
          <a:lstStyle/>
          <a:p>
            <a:r>
              <a:rPr lang="en-CA" sz="1333" dirty="0">
                <a:latin typeface="Calibri Light" panose="020F0302020204030204" pitchFamily="34" charset="0"/>
              </a:rPr>
              <a:t>MEMBERSHIP / IN CAMERA</a:t>
            </a:r>
          </a:p>
          <a:p>
            <a:r>
              <a:rPr lang="en-CA" sz="1333" dirty="0">
                <a:latin typeface="Calibri Light" panose="020F0302020204030204" pitchFamily="34" charset="0"/>
              </a:rPr>
              <a:t>STANDARDS - JARGON</a:t>
            </a:r>
          </a:p>
          <a:p>
            <a:r>
              <a:rPr lang="en-CA" sz="1333" dirty="0">
                <a:latin typeface="Calibri Light" panose="020F0302020204030204" pitchFamily="34" charset="0"/>
              </a:rPr>
              <a:t>WALLS</a:t>
            </a:r>
          </a:p>
        </p:txBody>
      </p:sp>
      <p:cxnSp>
        <p:nvCxnSpPr>
          <p:cNvPr id="27" name="Straight Arrow Connector 26"/>
          <p:cNvCxnSpPr/>
          <p:nvPr/>
        </p:nvCxnSpPr>
        <p:spPr>
          <a:xfrm>
            <a:off x="3547448" y="4372019"/>
            <a:ext cx="805536"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69621" y="4218132"/>
            <a:ext cx="773908" cy="276999"/>
          </a:xfrm>
          <a:prstGeom prst="rect">
            <a:avLst/>
          </a:prstGeom>
          <a:noFill/>
        </p:spPr>
        <p:txBody>
          <a:bodyPr wrap="square" rtlCol="0">
            <a:spAutoFit/>
          </a:bodyPr>
          <a:lstStyle/>
          <a:p>
            <a:r>
              <a:rPr lang="en-CA" sz="1200" dirty="0">
                <a:latin typeface="Calibri Light" panose="020F0302020204030204" pitchFamily="34" charset="0"/>
              </a:rPr>
              <a:t>LOCK-IN</a:t>
            </a:r>
          </a:p>
        </p:txBody>
      </p:sp>
      <p:sp>
        <p:nvSpPr>
          <p:cNvPr id="29" name="TextBox 28"/>
          <p:cNvSpPr txBox="1"/>
          <p:nvPr/>
        </p:nvSpPr>
        <p:spPr>
          <a:xfrm>
            <a:off x="7449004" y="4449483"/>
            <a:ext cx="3272880" cy="707694"/>
          </a:xfrm>
          <a:prstGeom prst="rect">
            <a:avLst/>
          </a:prstGeom>
          <a:noFill/>
        </p:spPr>
        <p:txBody>
          <a:bodyPr wrap="square" rtlCol="0">
            <a:spAutoFit/>
          </a:bodyPr>
          <a:lstStyle/>
          <a:p>
            <a:r>
              <a:rPr lang="en-CA" sz="1333" dirty="0">
                <a:latin typeface="Calibri Light" panose="020F0302020204030204" pitchFamily="34" charset="0"/>
              </a:rPr>
              <a:t>CONNECTION</a:t>
            </a:r>
          </a:p>
          <a:p>
            <a:r>
              <a:rPr lang="en-CA" sz="1333" dirty="0">
                <a:latin typeface="Calibri Light" panose="020F0302020204030204" pitchFamily="34" charset="0"/>
              </a:rPr>
              <a:t>PERSPECTIVE / CONTEXT</a:t>
            </a:r>
          </a:p>
          <a:p>
            <a:r>
              <a:rPr lang="en-CA" sz="1333" dirty="0">
                <a:latin typeface="Calibri Light" panose="020F0302020204030204" pitchFamily="34" charset="0"/>
              </a:rPr>
              <a:t>BRIDGES</a:t>
            </a:r>
          </a:p>
        </p:txBody>
      </p:sp>
      <p:cxnSp>
        <p:nvCxnSpPr>
          <p:cNvPr id="30" name="Straight Connector 29"/>
          <p:cNvCxnSpPr/>
          <p:nvPr/>
        </p:nvCxnSpPr>
        <p:spPr>
          <a:xfrm flipV="1">
            <a:off x="3950216" y="4791276"/>
            <a:ext cx="3462347"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54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268778"/>
            <a:ext cx="10657184" cy="913007"/>
          </a:xfrm>
          <a:prstGeom prst="rect">
            <a:avLst/>
          </a:prstGeom>
          <a:noFill/>
        </p:spPr>
        <p:txBody>
          <a:bodyPr wrap="square" rtlCol="0">
            <a:spAutoFit/>
          </a:bodyPr>
          <a:lstStyle/>
          <a:p>
            <a:r>
              <a:rPr lang="en-CA" sz="4267" dirty="0"/>
              <a:t>          </a:t>
            </a:r>
            <a:r>
              <a:rPr lang="en-CA" sz="5333" dirty="0">
                <a:latin typeface="+mj-lt"/>
              </a:rPr>
              <a:t>Groups                     Networks     </a:t>
            </a:r>
            <a:r>
              <a:rPr lang="en-CA" sz="4267" dirty="0">
                <a:latin typeface="+mj-lt"/>
              </a:rPr>
              <a:t>  </a:t>
            </a:r>
            <a:r>
              <a:rPr lang="en-CA" sz="3200" dirty="0">
                <a:latin typeface="+mj-lt"/>
              </a:rPr>
              <a:t>                            </a:t>
            </a:r>
          </a:p>
        </p:txBody>
      </p:sp>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 name="TextBox 3"/>
          <p:cNvSpPr txBox="1"/>
          <p:nvPr/>
        </p:nvSpPr>
        <p:spPr>
          <a:xfrm>
            <a:off x="3503712" y="901633"/>
            <a:ext cx="1968000" cy="420564"/>
          </a:xfrm>
          <a:prstGeom prst="rect">
            <a:avLst/>
          </a:prstGeom>
          <a:noFill/>
          <a:ln w="3175">
            <a:noFill/>
          </a:ln>
        </p:spPr>
        <p:txBody>
          <a:bodyPr wrap="square" rtlCol="0" anchor="ctr">
            <a:spAutoFit/>
          </a:bodyPr>
          <a:lstStyle/>
          <a:p>
            <a:r>
              <a:rPr lang="en-CA" sz="2133" dirty="0">
                <a:solidFill>
                  <a:schemeClr val="bg1">
                    <a:lumMod val="65000"/>
                  </a:schemeClr>
                </a:solidFill>
              </a:rPr>
              <a:t>Collectives</a:t>
            </a:r>
          </a:p>
        </p:txBody>
      </p:sp>
      <p:sp>
        <p:nvSpPr>
          <p:cNvPr id="9" name="TextBox 8"/>
          <p:cNvSpPr txBox="1"/>
          <p:nvPr/>
        </p:nvSpPr>
        <p:spPr>
          <a:xfrm>
            <a:off x="9100625" y="912539"/>
            <a:ext cx="1728000" cy="420564"/>
          </a:xfrm>
          <a:prstGeom prst="rect">
            <a:avLst/>
          </a:prstGeom>
          <a:noFill/>
          <a:ln w="3175">
            <a:noFill/>
          </a:ln>
        </p:spPr>
        <p:txBody>
          <a:bodyPr wrap="square" rtlCol="0" anchor="ctr">
            <a:spAutoFit/>
          </a:bodyPr>
          <a:lstStyle/>
          <a:p>
            <a:r>
              <a:rPr lang="en-CA" sz="2133" dirty="0">
                <a:solidFill>
                  <a:schemeClr val="bg1">
                    <a:lumMod val="65000"/>
                  </a:schemeClr>
                </a:solidFill>
              </a:rPr>
              <a:t>Communities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29" y="1060286"/>
            <a:ext cx="5207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758" y="1041809"/>
            <a:ext cx="502245" cy="48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99318">
            <a:off x="-149053" y="121683"/>
            <a:ext cx="18415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82427">
            <a:off x="5222985" y="140429"/>
            <a:ext cx="19050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8995822">
            <a:off x="731141" y="374909"/>
            <a:ext cx="1327745" cy="379656"/>
          </a:xfrm>
          <a:prstGeom prst="rect">
            <a:avLst/>
          </a:prstGeom>
          <a:noFill/>
        </p:spPr>
        <p:txBody>
          <a:bodyPr wrap="square" rtlCol="0">
            <a:spAutoFit/>
          </a:bodyPr>
          <a:lstStyle/>
          <a:p>
            <a:r>
              <a:rPr lang="en-CA" sz="1867" dirty="0">
                <a:solidFill>
                  <a:schemeClr val="bg1">
                    <a:lumMod val="65000"/>
                  </a:schemeClr>
                </a:solidFill>
              </a:rPr>
              <a:t>SAMENESS</a:t>
            </a:r>
          </a:p>
        </p:txBody>
      </p:sp>
      <p:sp>
        <p:nvSpPr>
          <p:cNvPr id="12" name="TextBox 11"/>
          <p:cNvSpPr txBox="1"/>
          <p:nvPr/>
        </p:nvSpPr>
        <p:spPr>
          <a:xfrm rot="18995822">
            <a:off x="6263586" y="383336"/>
            <a:ext cx="1209855" cy="379656"/>
          </a:xfrm>
          <a:prstGeom prst="rect">
            <a:avLst/>
          </a:prstGeom>
          <a:noFill/>
        </p:spPr>
        <p:txBody>
          <a:bodyPr wrap="square" rtlCol="0">
            <a:spAutoFit/>
          </a:bodyPr>
          <a:lstStyle/>
          <a:p>
            <a:r>
              <a:rPr lang="en-CA" sz="1867" dirty="0">
                <a:solidFill>
                  <a:schemeClr val="bg1">
                    <a:lumMod val="65000"/>
                  </a:schemeClr>
                </a:solidFill>
              </a:rPr>
              <a:t>AFFINITY</a:t>
            </a:r>
          </a:p>
        </p:txBody>
      </p:sp>
      <p:sp>
        <p:nvSpPr>
          <p:cNvPr id="6" name="TextBox 5"/>
          <p:cNvSpPr txBox="1"/>
          <p:nvPr/>
        </p:nvSpPr>
        <p:spPr>
          <a:xfrm>
            <a:off x="3311691" y="1122620"/>
            <a:ext cx="837653" cy="666977"/>
          </a:xfrm>
          <a:prstGeom prst="rect">
            <a:avLst/>
          </a:prstGeom>
          <a:noFill/>
        </p:spPr>
        <p:txBody>
          <a:bodyPr wrap="square" rtlCol="0">
            <a:spAutoFit/>
          </a:bodyPr>
          <a:lstStyle/>
          <a:p>
            <a:r>
              <a:rPr lang="en-CA" sz="1867" b="1" dirty="0"/>
              <a:t>ONE WAY</a:t>
            </a:r>
          </a:p>
        </p:txBody>
      </p:sp>
      <p:sp>
        <p:nvSpPr>
          <p:cNvPr id="14" name="TextBox 13"/>
          <p:cNvSpPr txBox="1"/>
          <p:nvPr/>
        </p:nvSpPr>
        <p:spPr>
          <a:xfrm>
            <a:off x="8643718" y="1129347"/>
            <a:ext cx="1165737" cy="666977"/>
          </a:xfrm>
          <a:prstGeom prst="rect">
            <a:avLst/>
          </a:prstGeom>
          <a:noFill/>
        </p:spPr>
        <p:txBody>
          <a:bodyPr wrap="square" rtlCol="0">
            <a:spAutoFit/>
          </a:bodyPr>
          <a:lstStyle/>
          <a:p>
            <a:r>
              <a:rPr lang="en-CA" sz="1867" b="1" dirty="0"/>
              <a:t>MANY WAYS</a:t>
            </a:r>
          </a:p>
        </p:txBody>
      </p:sp>
      <p:graphicFrame>
        <p:nvGraphicFramePr>
          <p:cNvPr id="7" name="Table 6"/>
          <p:cNvGraphicFramePr>
            <a:graphicFrameLocks noGrp="1"/>
          </p:cNvGraphicFramePr>
          <p:nvPr/>
        </p:nvGraphicFramePr>
        <p:xfrm>
          <a:off x="1681022" y="1911227"/>
          <a:ext cx="9887589" cy="4029636"/>
        </p:xfrm>
        <a:graphic>
          <a:graphicData uri="http://schemas.openxmlformats.org/drawingml/2006/table">
            <a:tbl>
              <a:tblPr firstRow="1" bandRow="1">
                <a:tableStyleId>{5C22544A-7EE6-4342-B048-85BDC9FD1C3A}</a:tableStyleId>
              </a:tblPr>
              <a:tblGrid>
                <a:gridCol w="5375089">
                  <a:extLst>
                    <a:ext uri="{9D8B030D-6E8A-4147-A177-3AD203B41FA5}">
                      <a16:colId xmlns:a16="http://schemas.microsoft.com/office/drawing/2014/main" val="20000"/>
                    </a:ext>
                  </a:extLst>
                </a:gridCol>
                <a:gridCol w="4512500">
                  <a:extLst>
                    <a:ext uri="{9D8B030D-6E8A-4147-A177-3AD203B41FA5}">
                      <a16:colId xmlns:a16="http://schemas.microsoft.com/office/drawing/2014/main" val="20001"/>
                    </a:ext>
                  </a:extLst>
                </a:gridCol>
              </a:tblGrid>
              <a:tr h="1007409">
                <a:tc>
                  <a:txBody>
                    <a:bodyPr/>
                    <a:lstStyle/>
                    <a:p>
                      <a:r>
                        <a:rPr lang="en-CA" sz="4300" b="0" dirty="0">
                          <a:solidFill>
                            <a:schemeClr val="tx1"/>
                          </a:solidFill>
                          <a:latin typeface="Calibri Light" panose="020F0302020204030204" pitchFamily="34" charset="0"/>
                        </a:rPr>
                        <a:t>UNITY</a:t>
                      </a:r>
                      <a:endParaRPr lang="en-CA" sz="2400" b="0" dirty="0">
                        <a:solidFill>
                          <a:schemeClr val="tx1"/>
                        </a:solidFill>
                        <a:latin typeface="Calibri Light" panose="020F0302020204030204" pitchFamily="34" charset="0"/>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DIVERSITY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0"/>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COORDINATION</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AUTONOMY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1"/>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CLOSED</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OPENNESS</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2"/>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DISTRIBUTIVE</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INTERACTIVITY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1735468" y="1700805"/>
            <a:ext cx="2880320" cy="379656"/>
          </a:xfrm>
          <a:prstGeom prst="rect">
            <a:avLst/>
          </a:prstGeom>
          <a:noFill/>
        </p:spPr>
        <p:txBody>
          <a:bodyPr wrap="square" rtlCol="0">
            <a:spAutoFit/>
          </a:bodyPr>
          <a:lstStyle/>
          <a:p>
            <a:r>
              <a:rPr lang="en-CA" sz="1867" dirty="0">
                <a:solidFill>
                  <a:srgbClr val="B5B581"/>
                </a:solidFill>
              </a:rPr>
              <a:t>Metallic - Elemental</a:t>
            </a:r>
          </a:p>
        </p:txBody>
      </p:sp>
      <p:sp>
        <p:nvSpPr>
          <p:cNvPr id="11" name="TextBox 10"/>
          <p:cNvSpPr txBox="1"/>
          <p:nvPr/>
        </p:nvSpPr>
        <p:spPr>
          <a:xfrm>
            <a:off x="3503712" y="2026996"/>
            <a:ext cx="1444805" cy="461665"/>
          </a:xfrm>
          <a:prstGeom prst="rect">
            <a:avLst/>
          </a:prstGeom>
          <a:noFill/>
        </p:spPr>
        <p:txBody>
          <a:bodyPr wrap="square" rtlCol="0">
            <a:spAutoFit/>
          </a:bodyPr>
          <a:lstStyle/>
          <a:p>
            <a:r>
              <a:rPr lang="en-CA" sz="1200" dirty="0">
                <a:latin typeface="Calibri Light" panose="020F0302020204030204" pitchFamily="34" charset="0"/>
              </a:rPr>
              <a:t>VISION </a:t>
            </a:r>
          </a:p>
          <a:p>
            <a:r>
              <a:rPr lang="en-CA" sz="1200" dirty="0">
                <a:latin typeface="Calibri Light" panose="020F0302020204030204" pitchFamily="34" charset="0"/>
              </a:rPr>
              <a:t>STATEMENT</a:t>
            </a:r>
          </a:p>
        </p:txBody>
      </p:sp>
      <p:cxnSp>
        <p:nvCxnSpPr>
          <p:cNvPr id="15" name="Straight Arrow Connector 14"/>
          <p:cNvCxnSpPr/>
          <p:nvPr/>
        </p:nvCxnSpPr>
        <p:spPr>
          <a:xfrm>
            <a:off x="3175629" y="2199341"/>
            <a:ext cx="411428"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16723" y="2435725"/>
            <a:ext cx="3272880" cy="502573"/>
          </a:xfrm>
          <a:prstGeom prst="rect">
            <a:avLst/>
          </a:prstGeom>
          <a:noFill/>
        </p:spPr>
        <p:txBody>
          <a:bodyPr wrap="square" rtlCol="0">
            <a:spAutoFit/>
          </a:bodyPr>
          <a:lstStyle/>
          <a:p>
            <a:r>
              <a:rPr lang="en-CA" sz="1333" dirty="0">
                <a:latin typeface="Calibri Light" panose="020F0302020204030204" pitchFamily="34" charset="0"/>
              </a:rPr>
              <a:t>SOMETIMES EVEN PURITY</a:t>
            </a:r>
          </a:p>
          <a:p>
            <a:r>
              <a:rPr lang="en-CA" sz="1333" dirty="0">
                <a:latin typeface="Calibri Light" panose="020F0302020204030204" pitchFamily="34" charset="0"/>
              </a:rPr>
              <a:t>MELTING POT</a:t>
            </a:r>
          </a:p>
        </p:txBody>
      </p:sp>
      <p:sp>
        <p:nvSpPr>
          <p:cNvPr id="20" name="TextBox 19"/>
          <p:cNvSpPr txBox="1"/>
          <p:nvPr/>
        </p:nvSpPr>
        <p:spPr>
          <a:xfrm>
            <a:off x="7119068" y="1682340"/>
            <a:ext cx="2880320" cy="379656"/>
          </a:xfrm>
          <a:prstGeom prst="rect">
            <a:avLst/>
          </a:prstGeom>
          <a:noFill/>
        </p:spPr>
        <p:txBody>
          <a:bodyPr wrap="square" rtlCol="0">
            <a:spAutoFit/>
          </a:bodyPr>
          <a:lstStyle/>
          <a:p>
            <a:r>
              <a:rPr lang="en-CA" sz="1867" dirty="0">
                <a:solidFill>
                  <a:srgbClr val="86B680"/>
                </a:solidFill>
              </a:rPr>
              <a:t>Organic - Biological</a:t>
            </a:r>
          </a:p>
        </p:txBody>
      </p:sp>
      <p:sp>
        <p:nvSpPr>
          <p:cNvPr id="22" name="TextBox 21"/>
          <p:cNvSpPr txBox="1"/>
          <p:nvPr/>
        </p:nvSpPr>
        <p:spPr>
          <a:xfrm>
            <a:off x="7412563" y="2437121"/>
            <a:ext cx="3272880" cy="502573"/>
          </a:xfrm>
          <a:prstGeom prst="rect">
            <a:avLst/>
          </a:prstGeom>
          <a:noFill/>
        </p:spPr>
        <p:txBody>
          <a:bodyPr wrap="square" rtlCol="0">
            <a:spAutoFit/>
          </a:bodyPr>
          <a:lstStyle/>
          <a:p>
            <a:r>
              <a:rPr lang="en-CA" sz="1333" dirty="0">
                <a:latin typeface="Calibri Light" panose="020F0302020204030204" pitchFamily="34" charset="0"/>
              </a:rPr>
              <a:t>MIXTURES</a:t>
            </a:r>
          </a:p>
          <a:p>
            <a:r>
              <a:rPr lang="en-CA" sz="1333" dirty="0">
                <a:latin typeface="Calibri Light" panose="020F0302020204030204" pitchFamily="34" charset="0"/>
              </a:rPr>
              <a:t>SALAD BOWL</a:t>
            </a:r>
          </a:p>
        </p:txBody>
      </p:sp>
      <p:cxnSp>
        <p:nvCxnSpPr>
          <p:cNvPr id="16" name="Straight Connector 15"/>
          <p:cNvCxnSpPr/>
          <p:nvPr/>
        </p:nvCxnSpPr>
        <p:spPr>
          <a:xfrm flipV="1">
            <a:off x="3409366" y="2818375"/>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723" y="3435328"/>
            <a:ext cx="3272880" cy="707694"/>
          </a:xfrm>
          <a:prstGeom prst="rect">
            <a:avLst/>
          </a:prstGeom>
          <a:noFill/>
        </p:spPr>
        <p:txBody>
          <a:bodyPr wrap="square" rtlCol="0">
            <a:spAutoFit/>
          </a:bodyPr>
          <a:lstStyle/>
          <a:p>
            <a:r>
              <a:rPr lang="en-CA" sz="1333" dirty="0">
                <a:latin typeface="Calibri Light" panose="020F0302020204030204" pitchFamily="34" charset="0"/>
              </a:rPr>
              <a:t>LEADERS!   COLLABORATION</a:t>
            </a:r>
          </a:p>
          <a:p>
            <a:r>
              <a:rPr lang="en-CA" sz="1333" dirty="0">
                <a:latin typeface="Calibri Light" panose="020F0302020204030204" pitchFamily="34" charset="0"/>
              </a:rPr>
              <a:t>GROUP VALUE</a:t>
            </a:r>
          </a:p>
          <a:p>
            <a:r>
              <a:rPr lang="en-CA" sz="1333" dirty="0">
                <a:latin typeface="Calibri Light" panose="020F0302020204030204" pitchFamily="34" charset="0"/>
              </a:rPr>
              <a:t>    (= LEADER VALUE)</a:t>
            </a:r>
          </a:p>
        </p:txBody>
      </p:sp>
      <p:sp>
        <p:nvSpPr>
          <p:cNvPr id="24" name="TextBox 23"/>
          <p:cNvSpPr txBox="1"/>
          <p:nvPr/>
        </p:nvSpPr>
        <p:spPr>
          <a:xfrm>
            <a:off x="7449004" y="3456420"/>
            <a:ext cx="3272880" cy="707694"/>
          </a:xfrm>
          <a:prstGeom prst="rect">
            <a:avLst/>
          </a:prstGeom>
          <a:noFill/>
        </p:spPr>
        <p:txBody>
          <a:bodyPr wrap="square" rtlCol="0">
            <a:spAutoFit/>
          </a:bodyPr>
          <a:lstStyle/>
          <a:p>
            <a:r>
              <a:rPr lang="en-CA" sz="1333" dirty="0">
                <a:latin typeface="Calibri Light" panose="020F0302020204030204" pitchFamily="34" charset="0"/>
              </a:rPr>
              <a:t>COOPERATION</a:t>
            </a:r>
          </a:p>
          <a:p>
            <a:r>
              <a:rPr lang="en-CA" sz="1333" dirty="0">
                <a:latin typeface="Calibri Light" panose="020F0302020204030204" pitchFamily="34" charset="0"/>
              </a:rPr>
              <a:t>EXCHANGE</a:t>
            </a:r>
          </a:p>
          <a:p>
            <a:r>
              <a:rPr lang="en-CA" sz="1333" dirty="0">
                <a:latin typeface="Calibri Light" panose="020F0302020204030204" pitchFamily="34" charset="0"/>
              </a:rPr>
              <a:t>MUTUAL VA:UE</a:t>
            </a:r>
          </a:p>
        </p:txBody>
      </p:sp>
      <p:cxnSp>
        <p:nvCxnSpPr>
          <p:cNvPr id="25" name="Straight Connector 24"/>
          <p:cNvCxnSpPr/>
          <p:nvPr/>
        </p:nvCxnSpPr>
        <p:spPr>
          <a:xfrm flipV="1">
            <a:off x="3409366" y="3807712"/>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60975" y="4443771"/>
            <a:ext cx="3272880" cy="707694"/>
          </a:xfrm>
          <a:prstGeom prst="rect">
            <a:avLst/>
          </a:prstGeom>
          <a:noFill/>
        </p:spPr>
        <p:txBody>
          <a:bodyPr wrap="square" rtlCol="0">
            <a:spAutoFit/>
          </a:bodyPr>
          <a:lstStyle/>
          <a:p>
            <a:r>
              <a:rPr lang="en-CA" sz="1333" dirty="0">
                <a:latin typeface="Calibri Light" panose="020F0302020204030204" pitchFamily="34" charset="0"/>
              </a:rPr>
              <a:t>MEMBERSHIP / IN CAMERA</a:t>
            </a:r>
          </a:p>
          <a:p>
            <a:r>
              <a:rPr lang="en-CA" sz="1333" dirty="0">
                <a:latin typeface="Calibri Light" panose="020F0302020204030204" pitchFamily="34" charset="0"/>
              </a:rPr>
              <a:t>STANDARDS - JARGON</a:t>
            </a:r>
          </a:p>
          <a:p>
            <a:r>
              <a:rPr lang="en-CA" sz="1333" dirty="0">
                <a:latin typeface="Calibri Light" panose="020F0302020204030204" pitchFamily="34" charset="0"/>
              </a:rPr>
              <a:t>WALLS</a:t>
            </a:r>
          </a:p>
        </p:txBody>
      </p:sp>
      <p:cxnSp>
        <p:nvCxnSpPr>
          <p:cNvPr id="27" name="Straight Arrow Connector 26"/>
          <p:cNvCxnSpPr/>
          <p:nvPr/>
        </p:nvCxnSpPr>
        <p:spPr>
          <a:xfrm>
            <a:off x="3547448" y="4372019"/>
            <a:ext cx="805536"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69621" y="4218132"/>
            <a:ext cx="773908" cy="276999"/>
          </a:xfrm>
          <a:prstGeom prst="rect">
            <a:avLst/>
          </a:prstGeom>
          <a:noFill/>
        </p:spPr>
        <p:txBody>
          <a:bodyPr wrap="square" rtlCol="0">
            <a:spAutoFit/>
          </a:bodyPr>
          <a:lstStyle/>
          <a:p>
            <a:r>
              <a:rPr lang="en-CA" sz="1200" dirty="0">
                <a:latin typeface="Calibri Light" panose="020F0302020204030204" pitchFamily="34" charset="0"/>
              </a:rPr>
              <a:t>LOCK-IN</a:t>
            </a:r>
          </a:p>
        </p:txBody>
      </p:sp>
      <p:cxnSp>
        <p:nvCxnSpPr>
          <p:cNvPr id="30" name="Straight Connector 29"/>
          <p:cNvCxnSpPr/>
          <p:nvPr/>
        </p:nvCxnSpPr>
        <p:spPr>
          <a:xfrm flipV="1">
            <a:off x="3950216" y="4791276"/>
            <a:ext cx="3462347"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60975" y="5474594"/>
            <a:ext cx="3272880" cy="912814"/>
          </a:xfrm>
          <a:prstGeom prst="rect">
            <a:avLst/>
          </a:prstGeom>
          <a:noFill/>
        </p:spPr>
        <p:txBody>
          <a:bodyPr wrap="square" rtlCol="0">
            <a:spAutoFit/>
          </a:bodyPr>
          <a:lstStyle/>
          <a:p>
            <a:r>
              <a:rPr lang="en-CA" sz="1333" dirty="0">
                <a:latin typeface="Calibri Light" panose="020F0302020204030204" pitchFamily="34" charset="0"/>
              </a:rPr>
              <a:t>BROADCAST</a:t>
            </a:r>
          </a:p>
          <a:p>
            <a:r>
              <a:rPr lang="en-CA" sz="1333" dirty="0">
                <a:latin typeface="Calibri Light" panose="020F0302020204030204" pitchFamily="34" charset="0"/>
              </a:rPr>
              <a:t>     STARS AND GURUS</a:t>
            </a:r>
          </a:p>
          <a:p>
            <a:r>
              <a:rPr lang="en-CA" sz="1333" dirty="0">
                <a:latin typeface="Calibri Light" panose="020F0302020204030204" pitchFamily="34" charset="0"/>
              </a:rPr>
              <a:t>CENTRALIZED</a:t>
            </a:r>
          </a:p>
          <a:p>
            <a:r>
              <a:rPr lang="en-CA" sz="1333" dirty="0">
                <a:latin typeface="Calibri Light" panose="020F0302020204030204" pitchFamily="34" charset="0"/>
              </a:rPr>
              <a:t>POWER – POWER LAWS</a:t>
            </a:r>
          </a:p>
        </p:txBody>
      </p:sp>
      <p:sp>
        <p:nvSpPr>
          <p:cNvPr id="32" name="TextBox 31"/>
          <p:cNvSpPr txBox="1"/>
          <p:nvPr/>
        </p:nvSpPr>
        <p:spPr>
          <a:xfrm>
            <a:off x="4821087" y="5082947"/>
            <a:ext cx="1354399" cy="461665"/>
          </a:xfrm>
          <a:prstGeom prst="rect">
            <a:avLst/>
          </a:prstGeom>
          <a:noFill/>
        </p:spPr>
        <p:txBody>
          <a:bodyPr wrap="square" rtlCol="0">
            <a:spAutoFit/>
          </a:bodyPr>
          <a:lstStyle/>
          <a:p>
            <a:r>
              <a:rPr lang="en-CA" sz="1200" dirty="0">
                <a:latin typeface="Calibri Light" panose="020F0302020204030204" pitchFamily="34" charset="0"/>
              </a:rPr>
              <a:t>AKA</a:t>
            </a:r>
          </a:p>
          <a:p>
            <a:r>
              <a:rPr lang="en-CA" sz="1200" dirty="0">
                <a:latin typeface="Calibri Light" panose="020F0302020204030204" pitchFamily="34" charset="0"/>
              </a:rPr>
              <a:t>TRICKLE DOWN</a:t>
            </a:r>
          </a:p>
        </p:txBody>
      </p:sp>
      <p:sp>
        <p:nvSpPr>
          <p:cNvPr id="33" name="TextBox 32"/>
          <p:cNvSpPr txBox="1"/>
          <p:nvPr/>
        </p:nvSpPr>
        <p:spPr>
          <a:xfrm>
            <a:off x="7464185" y="5462028"/>
            <a:ext cx="3272880" cy="1117935"/>
          </a:xfrm>
          <a:prstGeom prst="rect">
            <a:avLst/>
          </a:prstGeom>
          <a:noFill/>
        </p:spPr>
        <p:txBody>
          <a:bodyPr wrap="square" rtlCol="0">
            <a:spAutoFit/>
          </a:bodyPr>
          <a:lstStyle/>
          <a:p>
            <a:r>
              <a:rPr lang="en-CA" sz="1333" dirty="0">
                <a:latin typeface="Calibri Light" panose="020F0302020204030204" pitchFamily="34" charset="0"/>
              </a:rPr>
              <a:t>CONVERSATION</a:t>
            </a:r>
          </a:p>
          <a:p>
            <a:r>
              <a:rPr lang="en-CA" sz="1333" dirty="0">
                <a:latin typeface="Calibri Light" panose="020F0302020204030204" pitchFamily="34" charset="0"/>
              </a:rPr>
              <a:t>DISTRIBUTED</a:t>
            </a:r>
          </a:p>
          <a:p>
            <a:r>
              <a:rPr lang="en-CA" sz="1333" dirty="0">
                <a:latin typeface="Calibri Light" panose="020F0302020204030204" pitchFamily="34" charset="0"/>
              </a:rPr>
              <a:t>DEMOCRACY (OR POST-DEMOCRACY)</a:t>
            </a:r>
          </a:p>
          <a:p>
            <a:r>
              <a:rPr lang="en-CA" sz="1333" dirty="0">
                <a:latin typeface="Calibri Light" panose="020F0302020204030204" pitchFamily="34" charset="0"/>
              </a:rPr>
              <a:t>   KNOWLEDGE </a:t>
            </a:r>
          </a:p>
          <a:p>
            <a:r>
              <a:rPr lang="en-CA" sz="1333" dirty="0">
                <a:latin typeface="Calibri Light" panose="020F0302020204030204" pitchFamily="34" charset="0"/>
              </a:rPr>
              <a:t>   EMERGES</a:t>
            </a:r>
          </a:p>
        </p:txBody>
      </p:sp>
      <p:sp>
        <p:nvSpPr>
          <p:cNvPr id="13" name="5-Point Star 12"/>
          <p:cNvSpPr/>
          <p:nvPr/>
        </p:nvSpPr>
        <p:spPr>
          <a:xfrm>
            <a:off x="2300013" y="5790323"/>
            <a:ext cx="118860" cy="103072"/>
          </a:xfrm>
          <a:prstGeom prst="star5">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6" name="5-Point Star 35"/>
          <p:cNvSpPr/>
          <p:nvPr/>
        </p:nvSpPr>
        <p:spPr>
          <a:xfrm>
            <a:off x="3797415" y="5790323"/>
            <a:ext cx="118860" cy="103072"/>
          </a:xfrm>
          <a:prstGeom prst="star5">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7" name="TextBox 36"/>
          <p:cNvSpPr txBox="1"/>
          <p:nvPr/>
        </p:nvSpPr>
        <p:spPr>
          <a:xfrm>
            <a:off x="4839369" y="5928497"/>
            <a:ext cx="1354399" cy="830997"/>
          </a:xfrm>
          <a:prstGeom prst="rect">
            <a:avLst/>
          </a:prstGeom>
          <a:noFill/>
        </p:spPr>
        <p:txBody>
          <a:bodyPr wrap="square" rtlCol="0">
            <a:spAutoFit/>
          </a:bodyPr>
          <a:lstStyle/>
          <a:p>
            <a:r>
              <a:rPr lang="en-CA" sz="1200" dirty="0">
                <a:latin typeface="Calibri Light" panose="020F0302020204030204" pitchFamily="34" charset="0"/>
              </a:rPr>
              <a:t>KNOWLEDGE,</a:t>
            </a:r>
          </a:p>
          <a:p>
            <a:r>
              <a:rPr lang="en-CA" sz="1200" dirty="0">
                <a:latin typeface="Calibri Light" panose="020F0302020204030204" pitchFamily="34" charset="0"/>
              </a:rPr>
              <a:t>LIKE MONEY,</a:t>
            </a:r>
          </a:p>
          <a:p>
            <a:r>
              <a:rPr lang="en-CA" sz="1200" dirty="0">
                <a:latin typeface="Calibri Light" panose="020F0302020204030204" pitchFamily="34" charset="0"/>
              </a:rPr>
              <a:t>FLOWS FROM AUTHORITY</a:t>
            </a:r>
          </a:p>
        </p:txBody>
      </p:sp>
      <p:cxnSp>
        <p:nvCxnSpPr>
          <p:cNvPr id="38" name="Straight Arrow Connector 37"/>
          <p:cNvCxnSpPr/>
          <p:nvPr/>
        </p:nvCxnSpPr>
        <p:spPr>
          <a:xfrm>
            <a:off x="5351285" y="5580034"/>
            <a:ext cx="0" cy="343839"/>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86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901" y="5980272"/>
            <a:ext cx="672217" cy="63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020817" y="5894048"/>
            <a:ext cx="594972" cy="235898"/>
          </a:xfrm>
          <a:prstGeom prst="rect">
            <a:avLst/>
          </a:prstGeom>
          <a:noFill/>
        </p:spPr>
        <p:txBody>
          <a:bodyPr wrap="square" rtlCol="0">
            <a:spAutoFit/>
          </a:bodyPr>
          <a:lstStyle/>
          <a:p>
            <a:r>
              <a:rPr lang="en-CA" sz="933" dirty="0">
                <a:solidFill>
                  <a:srgbClr val="C00000"/>
                </a:solidFill>
              </a:rPr>
              <a:t>RICH</a:t>
            </a:r>
            <a:endParaRPr lang="en-CA" sz="2400" dirty="0">
              <a:solidFill>
                <a:srgbClr val="C00000"/>
              </a:solidFill>
            </a:endParaRPr>
          </a:p>
        </p:txBody>
      </p:sp>
      <p:sp>
        <p:nvSpPr>
          <p:cNvPr id="41" name="TextBox 40"/>
          <p:cNvSpPr txBox="1"/>
          <p:nvPr/>
        </p:nvSpPr>
        <p:spPr>
          <a:xfrm>
            <a:off x="4359529" y="6534559"/>
            <a:ext cx="594972" cy="235898"/>
          </a:xfrm>
          <a:prstGeom prst="rect">
            <a:avLst/>
          </a:prstGeom>
          <a:noFill/>
        </p:spPr>
        <p:txBody>
          <a:bodyPr wrap="square" rtlCol="0">
            <a:spAutoFit/>
          </a:bodyPr>
          <a:lstStyle/>
          <a:p>
            <a:r>
              <a:rPr lang="en-CA" sz="933" dirty="0">
                <a:solidFill>
                  <a:srgbClr val="C00000"/>
                </a:solidFill>
              </a:rPr>
              <a:t>POOR</a:t>
            </a:r>
            <a:endParaRPr lang="en-CA" sz="2400" dirty="0">
              <a:solidFill>
                <a:srgbClr val="C00000"/>
              </a:solidFill>
            </a:endParaRPr>
          </a:p>
        </p:txBody>
      </p:sp>
      <p:cxnSp>
        <p:nvCxnSpPr>
          <p:cNvPr id="47" name="Straight Arrow Connector 46"/>
          <p:cNvCxnSpPr/>
          <p:nvPr/>
        </p:nvCxnSpPr>
        <p:spPr>
          <a:xfrm>
            <a:off x="7323091" y="6237887"/>
            <a:ext cx="351219"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679" name="Straight Connector 28678"/>
          <p:cNvCxnSpPr/>
          <p:nvPr/>
        </p:nvCxnSpPr>
        <p:spPr>
          <a:xfrm>
            <a:off x="7323091" y="5580034"/>
            <a:ext cx="0" cy="6578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449004" y="4449483"/>
            <a:ext cx="3272880" cy="707694"/>
          </a:xfrm>
          <a:prstGeom prst="rect">
            <a:avLst/>
          </a:prstGeom>
          <a:noFill/>
        </p:spPr>
        <p:txBody>
          <a:bodyPr wrap="square" rtlCol="0">
            <a:spAutoFit/>
          </a:bodyPr>
          <a:lstStyle/>
          <a:p>
            <a:r>
              <a:rPr lang="en-CA" sz="1333" dirty="0">
                <a:latin typeface="Calibri Light" panose="020F0302020204030204" pitchFamily="34" charset="0"/>
              </a:rPr>
              <a:t>CONNECTION</a:t>
            </a:r>
          </a:p>
          <a:p>
            <a:r>
              <a:rPr lang="en-CA" sz="1333" dirty="0">
                <a:latin typeface="Calibri Light" panose="020F0302020204030204" pitchFamily="34" charset="0"/>
              </a:rPr>
              <a:t>PERSPECTIVE / CONTEXT</a:t>
            </a:r>
          </a:p>
          <a:p>
            <a:r>
              <a:rPr lang="en-CA" sz="1333" dirty="0">
                <a:latin typeface="Calibri Light" panose="020F0302020204030204" pitchFamily="34" charset="0"/>
              </a:rPr>
              <a:t>BRIDGES</a:t>
            </a:r>
          </a:p>
        </p:txBody>
      </p:sp>
    </p:spTree>
    <p:extLst>
      <p:ext uri="{BB962C8B-B14F-4D97-AF65-F5344CB8AC3E}">
        <p14:creationId xmlns:p14="http://schemas.microsoft.com/office/powerpoint/2010/main" val="354745063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268778"/>
            <a:ext cx="10657184" cy="913007"/>
          </a:xfrm>
          <a:prstGeom prst="rect">
            <a:avLst/>
          </a:prstGeom>
          <a:noFill/>
        </p:spPr>
        <p:txBody>
          <a:bodyPr wrap="square" rtlCol="0">
            <a:spAutoFit/>
          </a:bodyPr>
          <a:lstStyle/>
          <a:p>
            <a:r>
              <a:rPr lang="en-CA" sz="4267" dirty="0"/>
              <a:t>          </a:t>
            </a:r>
            <a:r>
              <a:rPr lang="en-CA" sz="5333" dirty="0">
                <a:latin typeface="+mj-lt"/>
              </a:rPr>
              <a:t>Groups                     Networks     </a:t>
            </a:r>
            <a:r>
              <a:rPr lang="en-CA" sz="4267" dirty="0">
                <a:latin typeface="+mj-lt"/>
              </a:rPr>
              <a:t>  </a:t>
            </a:r>
            <a:r>
              <a:rPr lang="en-CA" sz="3200" dirty="0">
                <a:latin typeface="+mj-lt"/>
              </a:rPr>
              <a:t>                            </a:t>
            </a:r>
          </a:p>
        </p:txBody>
      </p:sp>
      <p:sp>
        <p:nvSpPr>
          <p:cNvPr id="3" name="Rectangle 2"/>
          <p:cNvSpPr/>
          <p:nvPr/>
        </p:nvSpPr>
        <p:spPr>
          <a:xfrm>
            <a:off x="2063552" y="5733256"/>
            <a:ext cx="768085" cy="38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Rectangle 7"/>
          <p:cNvSpPr/>
          <p:nvPr/>
        </p:nvSpPr>
        <p:spPr>
          <a:xfrm>
            <a:off x="2764200" y="5389417"/>
            <a:ext cx="822856" cy="19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 name="TextBox 3"/>
          <p:cNvSpPr txBox="1"/>
          <p:nvPr/>
        </p:nvSpPr>
        <p:spPr>
          <a:xfrm>
            <a:off x="3503712" y="901633"/>
            <a:ext cx="1968000" cy="420564"/>
          </a:xfrm>
          <a:prstGeom prst="rect">
            <a:avLst/>
          </a:prstGeom>
          <a:noFill/>
          <a:ln w="3175">
            <a:noFill/>
          </a:ln>
        </p:spPr>
        <p:txBody>
          <a:bodyPr wrap="square" rtlCol="0" anchor="ctr">
            <a:spAutoFit/>
          </a:bodyPr>
          <a:lstStyle/>
          <a:p>
            <a:r>
              <a:rPr lang="en-CA" sz="2133" dirty="0">
                <a:solidFill>
                  <a:schemeClr val="bg1">
                    <a:lumMod val="65000"/>
                  </a:schemeClr>
                </a:solidFill>
              </a:rPr>
              <a:t>Collectives</a:t>
            </a:r>
          </a:p>
        </p:txBody>
      </p:sp>
      <p:sp>
        <p:nvSpPr>
          <p:cNvPr id="9" name="TextBox 8"/>
          <p:cNvSpPr txBox="1"/>
          <p:nvPr/>
        </p:nvSpPr>
        <p:spPr>
          <a:xfrm>
            <a:off x="9100625" y="912539"/>
            <a:ext cx="1728000" cy="420564"/>
          </a:xfrm>
          <a:prstGeom prst="rect">
            <a:avLst/>
          </a:prstGeom>
          <a:noFill/>
          <a:ln w="3175">
            <a:noFill/>
          </a:ln>
        </p:spPr>
        <p:txBody>
          <a:bodyPr wrap="square" rtlCol="0" anchor="ctr">
            <a:spAutoFit/>
          </a:bodyPr>
          <a:lstStyle/>
          <a:p>
            <a:r>
              <a:rPr lang="en-CA" sz="2133" dirty="0">
                <a:solidFill>
                  <a:schemeClr val="bg1">
                    <a:lumMod val="65000"/>
                  </a:schemeClr>
                </a:solidFill>
              </a:rPr>
              <a:t>Communities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29" y="1060286"/>
            <a:ext cx="5207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758" y="1041809"/>
            <a:ext cx="502245" cy="48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99318">
            <a:off x="-149053" y="121683"/>
            <a:ext cx="18415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82427">
            <a:off x="5222985" y="140429"/>
            <a:ext cx="19050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8995822">
            <a:off x="731141" y="374909"/>
            <a:ext cx="1327745" cy="379656"/>
          </a:xfrm>
          <a:prstGeom prst="rect">
            <a:avLst/>
          </a:prstGeom>
          <a:noFill/>
        </p:spPr>
        <p:txBody>
          <a:bodyPr wrap="square" rtlCol="0">
            <a:spAutoFit/>
          </a:bodyPr>
          <a:lstStyle/>
          <a:p>
            <a:r>
              <a:rPr lang="en-CA" sz="1867" dirty="0">
                <a:solidFill>
                  <a:schemeClr val="bg1">
                    <a:lumMod val="65000"/>
                  </a:schemeClr>
                </a:solidFill>
              </a:rPr>
              <a:t>SAMENESS</a:t>
            </a:r>
          </a:p>
        </p:txBody>
      </p:sp>
      <p:sp>
        <p:nvSpPr>
          <p:cNvPr id="12" name="TextBox 11"/>
          <p:cNvSpPr txBox="1"/>
          <p:nvPr/>
        </p:nvSpPr>
        <p:spPr>
          <a:xfrm rot="18995822">
            <a:off x="6263586" y="383336"/>
            <a:ext cx="1209855" cy="379656"/>
          </a:xfrm>
          <a:prstGeom prst="rect">
            <a:avLst/>
          </a:prstGeom>
          <a:noFill/>
        </p:spPr>
        <p:txBody>
          <a:bodyPr wrap="square" rtlCol="0">
            <a:spAutoFit/>
          </a:bodyPr>
          <a:lstStyle/>
          <a:p>
            <a:r>
              <a:rPr lang="en-CA" sz="1867" dirty="0">
                <a:solidFill>
                  <a:schemeClr val="bg1">
                    <a:lumMod val="65000"/>
                  </a:schemeClr>
                </a:solidFill>
              </a:rPr>
              <a:t>AFFINITY</a:t>
            </a:r>
          </a:p>
        </p:txBody>
      </p:sp>
      <p:sp>
        <p:nvSpPr>
          <p:cNvPr id="6" name="TextBox 5"/>
          <p:cNvSpPr txBox="1"/>
          <p:nvPr/>
        </p:nvSpPr>
        <p:spPr>
          <a:xfrm>
            <a:off x="3311691" y="1122620"/>
            <a:ext cx="837653" cy="666977"/>
          </a:xfrm>
          <a:prstGeom prst="rect">
            <a:avLst/>
          </a:prstGeom>
          <a:noFill/>
        </p:spPr>
        <p:txBody>
          <a:bodyPr wrap="square" rtlCol="0">
            <a:spAutoFit/>
          </a:bodyPr>
          <a:lstStyle/>
          <a:p>
            <a:r>
              <a:rPr lang="en-CA" sz="1867" b="1" dirty="0"/>
              <a:t>ONE WAY</a:t>
            </a:r>
          </a:p>
        </p:txBody>
      </p:sp>
      <p:sp>
        <p:nvSpPr>
          <p:cNvPr id="14" name="TextBox 13"/>
          <p:cNvSpPr txBox="1"/>
          <p:nvPr/>
        </p:nvSpPr>
        <p:spPr>
          <a:xfrm>
            <a:off x="8643718" y="1129347"/>
            <a:ext cx="1165737" cy="666977"/>
          </a:xfrm>
          <a:prstGeom prst="rect">
            <a:avLst/>
          </a:prstGeom>
          <a:noFill/>
        </p:spPr>
        <p:txBody>
          <a:bodyPr wrap="square" rtlCol="0">
            <a:spAutoFit/>
          </a:bodyPr>
          <a:lstStyle/>
          <a:p>
            <a:r>
              <a:rPr lang="en-CA" sz="1867" b="1" dirty="0"/>
              <a:t>MANY WAYS</a:t>
            </a:r>
          </a:p>
        </p:txBody>
      </p:sp>
      <p:graphicFrame>
        <p:nvGraphicFramePr>
          <p:cNvPr id="7" name="Table 6"/>
          <p:cNvGraphicFramePr>
            <a:graphicFrameLocks noGrp="1"/>
          </p:cNvGraphicFramePr>
          <p:nvPr/>
        </p:nvGraphicFramePr>
        <p:xfrm>
          <a:off x="1681022" y="1911227"/>
          <a:ext cx="9887589" cy="4029636"/>
        </p:xfrm>
        <a:graphic>
          <a:graphicData uri="http://schemas.openxmlformats.org/drawingml/2006/table">
            <a:tbl>
              <a:tblPr firstRow="1" bandRow="1">
                <a:tableStyleId>{5C22544A-7EE6-4342-B048-85BDC9FD1C3A}</a:tableStyleId>
              </a:tblPr>
              <a:tblGrid>
                <a:gridCol w="5375089">
                  <a:extLst>
                    <a:ext uri="{9D8B030D-6E8A-4147-A177-3AD203B41FA5}">
                      <a16:colId xmlns:a16="http://schemas.microsoft.com/office/drawing/2014/main" val="20000"/>
                    </a:ext>
                  </a:extLst>
                </a:gridCol>
                <a:gridCol w="4512500">
                  <a:extLst>
                    <a:ext uri="{9D8B030D-6E8A-4147-A177-3AD203B41FA5}">
                      <a16:colId xmlns:a16="http://schemas.microsoft.com/office/drawing/2014/main" val="20001"/>
                    </a:ext>
                  </a:extLst>
                </a:gridCol>
              </a:tblGrid>
              <a:tr h="1007409">
                <a:tc>
                  <a:txBody>
                    <a:bodyPr/>
                    <a:lstStyle/>
                    <a:p>
                      <a:r>
                        <a:rPr lang="en-CA" sz="4300" b="0" dirty="0">
                          <a:solidFill>
                            <a:schemeClr val="tx1"/>
                          </a:solidFill>
                          <a:latin typeface="Calibri Light" panose="020F0302020204030204" pitchFamily="34" charset="0"/>
                        </a:rPr>
                        <a:t>UNITY</a:t>
                      </a:r>
                      <a:endParaRPr lang="en-CA" sz="2400" b="0" dirty="0">
                        <a:solidFill>
                          <a:schemeClr val="tx1"/>
                        </a:solidFill>
                        <a:latin typeface="Calibri Light" panose="020F0302020204030204" pitchFamily="34" charset="0"/>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DIVERSITY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0"/>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COORDINATION</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AUTONOMY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1"/>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CLOSED</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OPENNESS</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2"/>
                  </a:ext>
                </a:extLst>
              </a:tr>
              <a:tr h="1007409">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DISTRIBUTIVE</a:t>
                      </a:r>
                      <a:endParaRPr lang="en-CA" sz="2400" dirty="0">
                        <a:solidFill>
                          <a:schemeClr val="tx1"/>
                        </a:solidFill>
                      </a:endParaRPr>
                    </a:p>
                  </a:txBody>
                  <a:tcPr marL="121920" marR="121920" marT="60960" marB="60960">
                    <a:noFill/>
                  </a:tcPr>
                </a:tc>
                <a:tc>
                  <a:txBody>
                    <a:bodyPr/>
                    <a:lstStyle/>
                    <a:p>
                      <a:r>
                        <a:rPr kumimoji="0" lang="en-CA" sz="43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INTERACTIVITY</a:t>
                      </a:r>
                      <a:endParaRPr lang="en-CA" sz="2400" dirty="0">
                        <a:solidFill>
                          <a:schemeClr val="tx1"/>
                        </a:solidFill>
                      </a:endParaRPr>
                    </a:p>
                  </a:txBody>
                  <a:tcPr marL="121920" marR="121920" marT="60960" marB="60960">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1735468" y="1700805"/>
            <a:ext cx="2880320" cy="379656"/>
          </a:xfrm>
          <a:prstGeom prst="rect">
            <a:avLst/>
          </a:prstGeom>
          <a:noFill/>
        </p:spPr>
        <p:txBody>
          <a:bodyPr wrap="square" rtlCol="0">
            <a:spAutoFit/>
          </a:bodyPr>
          <a:lstStyle/>
          <a:p>
            <a:r>
              <a:rPr lang="en-CA" sz="1867" dirty="0">
                <a:solidFill>
                  <a:srgbClr val="B5B581"/>
                </a:solidFill>
              </a:rPr>
              <a:t>Metallic - Elemental</a:t>
            </a:r>
          </a:p>
        </p:txBody>
      </p:sp>
      <p:sp>
        <p:nvSpPr>
          <p:cNvPr id="11" name="TextBox 10"/>
          <p:cNvSpPr txBox="1"/>
          <p:nvPr/>
        </p:nvSpPr>
        <p:spPr>
          <a:xfrm>
            <a:off x="3503712" y="2026996"/>
            <a:ext cx="1444805" cy="461665"/>
          </a:xfrm>
          <a:prstGeom prst="rect">
            <a:avLst/>
          </a:prstGeom>
          <a:noFill/>
        </p:spPr>
        <p:txBody>
          <a:bodyPr wrap="square" rtlCol="0">
            <a:spAutoFit/>
          </a:bodyPr>
          <a:lstStyle/>
          <a:p>
            <a:r>
              <a:rPr lang="en-CA" sz="1200" dirty="0">
                <a:latin typeface="Calibri Light" panose="020F0302020204030204" pitchFamily="34" charset="0"/>
              </a:rPr>
              <a:t>VISION </a:t>
            </a:r>
          </a:p>
          <a:p>
            <a:r>
              <a:rPr lang="en-CA" sz="1200" dirty="0">
                <a:latin typeface="Calibri Light" panose="020F0302020204030204" pitchFamily="34" charset="0"/>
              </a:rPr>
              <a:t>STATEMENT</a:t>
            </a:r>
          </a:p>
        </p:txBody>
      </p:sp>
      <p:cxnSp>
        <p:nvCxnSpPr>
          <p:cNvPr id="15" name="Straight Arrow Connector 14"/>
          <p:cNvCxnSpPr/>
          <p:nvPr/>
        </p:nvCxnSpPr>
        <p:spPr>
          <a:xfrm>
            <a:off x="3175629" y="2199341"/>
            <a:ext cx="411428"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16723" y="2435725"/>
            <a:ext cx="3272880" cy="502573"/>
          </a:xfrm>
          <a:prstGeom prst="rect">
            <a:avLst/>
          </a:prstGeom>
          <a:noFill/>
        </p:spPr>
        <p:txBody>
          <a:bodyPr wrap="square" rtlCol="0">
            <a:spAutoFit/>
          </a:bodyPr>
          <a:lstStyle/>
          <a:p>
            <a:r>
              <a:rPr lang="en-CA" sz="1333" dirty="0">
                <a:latin typeface="Calibri Light" panose="020F0302020204030204" pitchFamily="34" charset="0"/>
              </a:rPr>
              <a:t>SOMETIMES EVEN PURITY</a:t>
            </a:r>
          </a:p>
          <a:p>
            <a:r>
              <a:rPr lang="en-CA" sz="1333" dirty="0">
                <a:latin typeface="Calibri Light" panose="020F0302020204030204" pitchFamily="34" charset="0"/>
              </a:rPr>
              <a:t>MELTING POT</a:t>
            </a:r>
          </a:p>
        </p:txBody>
      </p:sp>
      <p:sp>
        <p:nvSpPr>
          <p:cNvPr id="20" name="TextBox 19"/>
          <p:cNvSpPr txBox="1"/>
          <p:nvPr/>
        </p:nvSpPr>
        <p:spPr>
          <a:xfrm>
            <a:off x="7119068" y="1682340"/>
            <a:ext cx="2880320" cy="379656"/>
          </a:xfrm>
          <a:prstGeom prst="rect">
            <a:avLst/>
          </a:prstGeom>
          <a:noFill/>
        </p:spPr>
        <p:txBody>
          <a:bodyPr wrap="square" rtlCol="0">
            <a:spAutoFit/>
          </a:bodyPr>
          <a:lstStyle/>
          <a:p>
            <a:r>
              <a:rPr lang="en-CA" sz="1867" dirty="0">
                <a:solidFill>
                  <a:srgbClr val="86B680"/>
                </a:solidFill>
              </a:rPr>
              <a:t>Organic - Biological</a:t>
            </a:r>
          </a:p>
        </p:txBody>
      </p:sp>
      <p:sp>
        <p:nvSpPr>
          <p:cNvPr id="22" name="TextBox 21"/>
          <p:cNvSpPr txBox="1"/>
          <p:nvPr/>
        </p:nvSpPr>
        <p:spPr>
          <a:xfrm>
            <a:off x="7412563" y="2437121"/>
            <a:ext cx="3272880" cy="502573"/>
          </a:xfrm>
          <a:prstGeom prst="rect">
            <a:avLst/>
          </a:prstGeom>
          <a:noFill/>
        </p:spPr>
        <p:txBody>
          <a:bodyPr wrap="square" rtlCol="0">
            <a:spAutoFit/>
          </a:bodyPr>
          <a:lstStyle/>
          <a:p>
            <a:r>
              <a:rPr lang="en-CA" sz="1333" dirty="0">
                <a:latin typeface="Calibri Light" panose="020F0302020204030204" pitchFamily="34" charset="0"/>
              </a:rPr>
              <a:t>MIXTURES</a:t>
            </a:r>
          </a:p>
          <a:p>
            <a:r>
              <a:rPr lang="en-CA" sz="1333" dirty="0">
                <a:latin typeface="Calibri Light" panose="020F0302020204030204" pitchFamily="34" charset="0"/>
              </a:rPr>
              <a:t>SALAD BOWL</a:t>
            </a:r>
          </a:p>
        </p:txBody>
      </p:sp>
      <p:cxnSp>
        <p:nvCxnSpPr>
          <p:cNvPr id="16" name="Straight Connector 15"/>
          <p:cNvCxnSpPr/>
          <p:nvPr/>
        </p:nvCxnSpPr>
        <p:spPr>
          <a:xfrm flipV="1">
            <a:off x="3409366" y="2818375"/>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723" y="3435328"/>
            <a:ext cx="3272880" cy="707694"/>
          </a:xfrm>
          <a:prstGeom prst="rect">
            <a:avLst/>
          </a:prstGeom>
          <a:noFill/>
        </p:spPr>
        <p:txBody>
          <a:bodyPr wrap="square" rtlCol="0">
            <a:spAutoFit/>
          </a:bodyPr>
          <a:lstStyle/>
          <a:p>
            <a:r>
              <a:rPr lang="en-CA" sz="1333" dirty="0">
                <a:latin typeface="Calibri Light" panose="020F0302020204030204" pitchFamily="34" charset="0"/>
              </a:rPr>
              <a:t>LEADERS!   COLLABORATION</a:t>
            </a:r>
          </a:p>
          <a:p>
            <a:r>
              <a:rPr lang="en-CA" sz="1333" dirty="0">
                <a:latin typeface="Calibri Light" panose="020F0302020204030204" pitchFamily="34" charset="0"/>
              </a:rPr>
              <a:t>GROUP VALUE</a:t>
            </a:r>
          </a:p>
          <a:p>
            <a:r>
              <a:rPr lang="en-CA" sz="1333" dirty="0">
                <a:latin typeface="Calibri Light" panose="020F0302020204030204" pitchFamily="34" charset="0"/>
              </a:rPr>
              <a:t>    (= LEADER VALUE)</a:t>
            </a:r>
          </a:p>
        </p:txBody>
      </p:sp>
      <p:sp>
        <p:nvSpPr>
          <p:cNvPr id="24" name="TextBox 23"/>
          <p:cNvSpPr txBox="1"/>
          <p:nvPr/>
        </p:nvSpPr>
        <p:spPr>
          <a:xfrm>
            <a:off x="7449004" y="3456420"/>
            <a:ext cx="3272880" cy="707694"/>
          </a:xfrm>
          <a:prstGeom prst="rect">
            <a:avLst/>
          </a:prstGeom>
          <a:noFill/>
        </p:spPr>
        <p:txBody>
          <a:bodyPr wrap="square" rtlCol="0">
            <a:spAutoFit/>
          </a:bodyPr>
          <a:lstStyle/>
          <a:p>
            <a:r>
              <a:rPr lang="en-CA" sz="1333" dirty="0">
                <a:latin typeface="Calibri Light" panose="020F0302020204030204" pitchFamily="34" charset="0"/>
              </a:rPr>
              <a:t>COOPERATION</a:t>
            </a:r>
          </a:p>
          <a:p>
            <a:r>
              <a:rPr lang="en-CA" sz="1333" dirty="0">
                <a:latin typeface="Calibri Light" panose="020F0302020204030204" pitchFamily="34" charset="0"/>
              </a:rPr>
              <a:t>EXCHANGE</a:t>
            </a:r>
          </a:p>
          <a:p>
            <a:r>
              <a:rPr lang="en-CA" sz="1333" dirty="0">
                <a:latin typeface="Calibri Light" panose="020F0302020204030204" pitchFamily="34" charset="0"/>
              </a:rPr>
              <a:t>MUTUAL VA:UE</a:t>
            </a:r>
          </a:p>
        </p:txBody>
      </p:sp>
      <p:cxnSp>
        <p:nvCxnSpPr>
          <p:cNvPr id="25" name="Straight Connector 24"/>
          <p:cNvCxnSpPr/>
          <p:nvPr/>
        </p:nvCxnSpPr>
        <p:spPr>
          <a:xfrm flipV="1">
            <a:off x="3409366" y="3807712"/>
            <a:ext cx="3960473"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60975" y="4443771"/>
            <a:ext cx="3272880" cy="707694"/>
          </a:xfrm>
          <a:prstGeom prst="rect">
            <a:avLst/>
          </a:prstGeom>
          <a:noFill/>
        </p:spPr>
        <p:txBody>
          <a:bodyPr wrap="square" rtlCol="0">
            <a:spAutoFit/>
          </a:bodyPr>
          <a:lstStyle/>
          <a:p>
            <a:r>
              <a:rPr lang="en-CA" sz="1333" dirty="0">
                <a:latin typeface="Calibri Light" panose="020F0302020204030204" pitchFamily="34" charset="0"/>
              </a:rPr>
              <a:t>MEMBERSHIP / IN CAMERA</a:t>
            </a:r>
          </a:p>
          <a:p>
            <a:r>
              <a:rPr lang="en-CA" sz="1333" dirty="0">
                <a:latin typeface="Calibri Light" panose="020F0302020204030204" pitchFamily="34" charset="0"/>
              </a:rPr>
              <a:t>STANDARDS - JARGON</a:t>
            </a:r>
          </a:p>
          <a:p>
            <a:r>
              <a:rPr lang="en-CA" sz="1333" dirty="0">
                <a:latin typeface="Calibri Light" panose="020F0302020204030204" pitchFamily="34" charset="0"/>
              </a:rPr>
              <a:t>WALLS</a:t>
            </a:r>
          </a:p>
        </p:txBody>
      </p:sp>
      <p:cxnSp>
        <p:nvCxnSpPr>
          <p:cNvPr id="27" name="Straight Arrow Connector 26"/>
          <p:cNvCxnSpPr/>
          <p:nvPr/>
        </p:nvCxnSpPr>
        <p:spPr>
          <a:xfrm>
            <a:off x="3547448" y="4372019"/>
            <a:ext cx="805536"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69621" y="4218132"/>
            <a:ext cx="773908" cy="276999"/>
          </a:xfrm>
          <a:prstGeom prst="rect">
            <a:avLst/>
          </a:prstGeom>
          <a:noFill/>
        </p:spPr>
        <p:txBody>
          <a:bodyPr wrap="square" rtlCol="0">
            <a:spAutoFit/>
          </a:bodyPr>
          <a:lstStyle/>
          <a:p>
            <a:r>
              <a:rPr lang="en-CA" sz="1200" dirty="0">
                <a:latin typeface="Calibri Light" panose="020F0302020204030204" pitchFamily="34" charset="0"/>
              </a:rPr>
              <a:t>LOCK-IN</a:t>
            </a:r>
          </a:p>
        </p:txBody>
      </p:sp>
      <p:cxnSp>
        <p:nvCxnSpPr>
          <p:cNvPr id="30" name="Straight Connector 29"/>
          <p:cNvCxnSpPr/>
          <p:nvPr/>
        </p:nvCxnSpPr>
        <p:spPr>
          <a:xfrm flipV="1">
            <a:off x="3950216" y="4791276"/>
            <a:ext cx="3462347" cy="5979"/>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60975" y="5474594"/>
            <a:ext cx="3272880" cy="912814"/>
          </a:xfrm>
          <a:prstGeom prst="rect">
            <a:avLst/>
          </a:prstGeom>
          <a:noFill/>
        </p:spPr>
        <p:txBody>
          <a:bodyPr wrap="square" rtlCol="0">
            <a:spAutoFit/>
          </a:bodyPr>
          <a:lstStyle/>
          <a:p>
            <a:r>
              <a:rPr lang="en-CA" sz="1333" dirty="0">
                <a:latin typeface="Calibri Light" panose="020F0302020204030204" pitchFamily="34" charset="0"/>
              </a:rPr>
              <a:t>BROADCAST</a:t>
            </a:r>
          </a:p>
          <a:p>
            <a:r>
              <a:rPr lang="en-CA" sz="1333" dirty="0">
                <a:latin typeface="Calibri Light" panose="020F0302020204030204" pitchFamily="34" charset="0"/>
              </a:rPr>
              <a:t>     STARS AND GURUS</a:t>
            </a:r>
          </a:p>
          <a:p>
            <a:r>
              <a:rPr lang="en-CA" sz="1333" dirty="0">
                <a:latin typeface="Calibri Light" panose="020F0302020204030204" pitchFamily="34" charset="0"/>
              </a:rPr>
              <a:t>CENTRALIZED</a:t>
            </a:r>
          </a:p>
          <a:p>
            <a:r>
              <a:rPr lang="en-CA" sz="1333" dirty="0">
                <a:latin typeface="Calibri Light" panose="020F0302020204030204" pitchFamily="34" charset="0"/>
              </a:rPr>
              <a:t>POWER – POWER LAWS</a:t>
            </a:r>
          </a:p>
        </p:txBody>
      </p:sp>
      <p:sp>
        <p:nvSpPr>
          <p:cNvPr id="32" name="TextBox 31"/>
          <p:cNvSpPr txBox="1"/>
          <p:nvPr/>
        </p:nvSpPr>
        <p:spPr>
          <a:xfrm>
            <a:off x="4821087" y="5082947"/>
            <a:ext cx="1354399" cy="461665"/>
          </a:xfrm>
          <a:prstGeom prst="rect">
            <a:avLst/>
          </a:prstGeom>
          <a:noFill/>
        </p:spPr>
        <p:txBody>
          <a:bodyPr wrap="square" rtlCol="0">
            <a:spAutoFit/>
          </a:bodyPr>
          <a:lstStyle/>
          <a:p>
            <a:r>
              <a:rPr lang="en-CA" sz="1200" dirty="0">
                <a:latin typeface="Calibri Light" panose="020F0302020204030204" pitchFamily="34" charset="0"/>
              </a:rPr>
              <a:t>AKA</a:t>
            </a:r>
          </a:p>
          <a:p>
            <a:r>
              <a:rPr lang="en-CA" sz="1200" dirty="0">
                <a:latin typeface="Calibri Light" panose="020F0302020204030204" pitchFamily="34" charset="0"/>
              </a:rPr>
              <a:t>TRICKLE DOWN</a:t>
            </a:r>
          </a:p>
        </p:txBody>
      </p:sp>
      <p:sp>
        <p:nvSpPr>
          <p:cNvPr id="33" name="TextBox 32"/>
          <p:cNvSpPr txBox="1"/>
          <p:nvPr/>
        </p:nvSpPr>
        <p:spPr>
          <a:xfrm>
            <a:off x="7464185" y="5462028"/>
            <a:ext cx="3272880" cy="1117935"/>
          </a:xfrm>
          <a:prstGeom prst="rect">
            <a:avLst/>
          </a:prstGeom>
          <a:noFill/>
        </p:spPr>
        <p:txBody>
          <a:bodyPr wrap="square" rtlCol="0">
            <a:spAutoFit/>
          </a:bodyPr>
          <a:lstStyle/>
          <a:p>
            <a:r>
              <a:rPr lang="en-CA" sz="1333" dirty="0">
                <a:latin typeface="Calibri Light" panose="020F0302020204030204" pitchFamily="34" charset="0"/>
              </a:rPr>
              <a:t>CONVERSATION</a:t>
            </a:r>
          </a:p>
          <a:p>
            <a:r>
              <a:rPr lang="en-CA" sz="1333" dirty="0">
                <a:latin typeface="Calibri Light" panose="020F0302020204030204" pitchFamily="34" charset="0"/>
              </a:rPr>
              <a:t>DISTRIBUTED</a:t>
            </a:r>
          </a:p>
          <a:p>
            <a:r>
              <a:rPr lang="en-CA" sz="1333" dirty="0">
                <a:latin typeface="Calibri Light" panose="020F0302020204030204" pitchFamily="34" charset="0"/>
              </a:rPr>
              <a:t>DEMOCRACY (OR POST-DEMOCRACY)</a:t>
            </a:r>
          </a:p>
          <a:p>
            <a:r>
              <a:rPr lang="en-CA" sz="1333" dirty="0">
                <a:latin typeface="Calibri Light" panose="020F0302020204030204" pitchFamily="34" charset="0"/>
              </a:rPr>
              <a:t>   KNOWLEDGE </a:t>
            </a:r>
          </a:p>
          <a:p>
            <a:r>
              <a:rPr lang="en-CA" sz="1333" dirty="0">
                <a:latin typeface="Calibri Light" panose="020F0302020204030204" pitchFamily="34" charset="0"/>
              </a:rPr>
              <a:t>   EMERGES</a:t>
            </a:r>
          </a:p>
        </p:txBody>
      </p:sp>
      <p:sp>
        <p:nvSpPr>
          <p:cNvPr id="13" name="5-Point Star 12"/>
          <p:cNvSpPr/>
          <p:nvPr/>
        </p:nvSpPr>
        <p:spPr>
          <a:xfrm>
            <a:off x="2300013" y="5790323"/>
            <a:ext cx="118860" cy="103072"/>
          </a:xfrm>
          <a:prstGeom prst="star5">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6" name="5-Point Star 35"/>
          <p:cNvSpPr/>
          <p:nvPr/>
        </p:nvSpPr>
        <p:spPr>
          <a:xfrm>
            <a:off x="3797415" y="5790323"/>
            <a:ext cx="118860" cy="103072"/>
          </a:xfrm>
          <a:prstGeom prst="star5">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7" name="TextBox 36"/>
          <p:cNvSpPr txBox="1"/>
          <p:nvPr/>
        </p:nvSpPr>
        <p:spPr>
          <a:xfrm>
            <a:off x="4839369" y="5928497"/>
            <a:ext cx="1354399" cy="830997"/>
          </a:xfrm>
          <a:prstGeom prst="rect">
            <a:avLst/>
          </a:prstGeom>
          <a:noFill/>
        </p:spPr>
        <p:txBody>
          <a:bodyPr wrap="square" rtlCol="0">
            <a:spAutoFit/>
          </a:bodyPr>
          <a:lstStyle/>
          <a:p>
            <a:r>
              <a:rPr lang="en-CA" sz="1200" dirty="0">
                <a:latin typeface="Calibri Light" panose="020F0302020204030204" pitchFamily="34" charset="0"/>
              </a:rPr>
              <a:t>KNOWLEDGE,</a:t>
            </a:r>
          </a:p>
          <a:p>
            <a:r>
              <a:rPr lang="en-CA" sz="1200" dirty="0">
                <a:latin typeface="Calibri Light" panose="020F0302020204030204" pitchFamily="34" charset="0"/>
              </a:rPr>
              <a:t>LIKE MONEY,</a:t>
            </a:r>
          </a:p>
          <a:p>
            <a:r>
              <a:rPr lang="en-CA" sz="1200" dirty="0">
                <a:latin typeface="Calibri Light" panose="020F0302020204030204" pitchFamily="34" charset="0"/>
              </a:rPr>
              <a:t>FLOWS FROM AUTHORITY</a:t>
            </a:r>
          </a:p>
        </p:txBody>
      </p:sp>
      <p:cxnSp>
        <p:nvCxnSpPr>
          <p:cNvPr id="38" name="Straight Arrow Connector 37"/>
          <p:cNvCxnSpPr/>
          <p:nvPr/>
        </p:nvCxnSpPr>
        <p:spPr>
          <a:xfrm>
            <a:off x="5351285" y="5580034"/>
            <a:ext cx="0" cy="343839"/>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86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901" y="5980272"/>
            <a:ext cx="672217" cy="63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020817" y="5894048"/>
            <a:ext cx="594972" cy="235898"/>
          </a:xfrm>
          <a:prstGeom prst="rect">
            <a:avLst/>
          </a:prstGeom>
          <a:noFill/>
        </p:spPr>
        <p:txBody>
          <a:bodyPr wrap="square" rtlCol="0">
            <a:spAutoFit/>
          </a:bodyPr>
          <a:lstStyle/>
          <a:p>
            <a:r>
              <a:rPr lang="en-CA" sz="933" dirty="0">
                <a:solidFill>
                  <a:srgbClr val="C00000"/>
                </a:solidFill>
              </a:rPr>
              <a:t>RICH</a:t>
            </a:r>
            <a:endParaRPr lang="en-CA" sz="2400" dirty="0">
              <a:solidFill>
                <a:srgbClr val="C00000"/>
              </a:solidFill>
            </a:endParaRPr>
          </a:p>
        </p:txBody>
      </p:sp>
      <p:sp>
        <p:nvSpPr>
          <p:cNvPr id="41" name="TextBox 40"/>
          <p:cNvSpPr txBox="1"/>
          <p:nvPr/>
        </p:nvSpPr>
        <p:spPr>
          <a:xfrm>
            <a:off x="4359529" y="6534559"/>
            <a:ext cx="594972" cy="235898"/>
          </a:xfrm>
          <a:prstGeom prst="rect">
            <a:avLst/>
          </a:prstGeom>
          <a:noFill/>
        </p:spPr>
        <p:txBody>
          <a:bodyPr wrap="square" rtlCol="0">
            <a:spAutoFit/>
          </a:bodyPr>
          <a:lstStyle/>
          <a:p>
            <a:r>
              <a:rPr lang="en-CA" sz="933" dirty="0">
                <a:solidFill>
                  <a:srgbClr val="C00000"/>
                </a:solidFill>
              </a:rPr>
              <a:t>POOR</a:t>
            </a:r>
            <a:endParaRPr lang="en-CA" sz="2400" dirty="0">
              <a:solidFill>
                <a:srgbClr val="C00000"/>
              </a:solidFill>
            </a:endParaRPr>
          </a:p>
        </p:txBody>
      </p:sp>
      <p:cxnSp>
        <p:nvCxnSpPr>
          <p:cNvPr id="47" name="Straight Arrow Connector 46"/>
          <p:cNvCxnSpPr/>
          <p:nvPr/>
        </p:nvCxnSpPr>
        <p:spPr>
          <a:xfrm>
            <a:off x="7323091" y="6237887"/>
            <a:ext cx="351219"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679" name="Straight Connector 28678"/>
          <p:cNvCxnSpPr/>
          <p:nvPr/>
        </p:nvCxnSpPr>
        <p:spPr>
          <a:xfrm>
            <a:off x="7323091" y="5580034"/>
            <a:ext cx="0" cy="6578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296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4900" y="1241888"/>
            <a:ext cx="1008051" cy="95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92424" y="1195232"/>
            <a:ext cx="1013928" cy="977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7449004" y="4449483"/>
            <a:ext cx="3272880" cy="707694"/>
          </a:xfrm>
          <a:prstGeom prst="rect">
            <a:avLst/>
          </a:prstGeom>
          <a:noFill/>
        </p:spPr>
        <p:txBody>
          <a:bodyPr wrap="square" rtlCol="0">
            <a:spAutoFit/>
          </a:bodyPr>
          <a:lstStyle/>
          <a:p>
            <a:r>
              <a:rPr lang="en-CA" sz="1333" dirty="0">
                <a:latin typeface="Calibri Light" panose="020F0302020204030204" pitchFamily="34" charset="0"/>
              </a:rPr>
              <a:t>CONNECTION</a:t>
            </a:r>
          </a:p>
          <a:p>
            <a:r>
              <a:rPr lang="en-CA" sz="1333" dirty="0">
                <a:latin typeface="Calibri Light" panose="020F0302020204030204" pitchFamily="34" charset="0"/>
              </a:rPr>
              <a:t>PERSPECTIVE / CONTEXT</a:t>
            </a:r>
          </a:p>
          <a:p>
            <a:r>
              <a:rPr lang="en-CA" sz="1333" dirty="0">
                <a:latin typeface="Calibri Light" panose="020F0302020204030204" pitchFamily="34" charset="0"/>
              </a:rPr>
              <a:t>BRIDGES</a:t>
            </a:r>
          </a:p>
        </p:txBody>
      </p:sp>
    </p:spTree>
    <p:extLst>
      <p:ext uri="{BB962C8B-B14F-4D97-AF65-F5344CB8AC3E}">
        <p14:creationId xmlns:p14="http://schemas.microsoft.com/office/powerpoint/2010/main" val="31604954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Two Approaches…</a:t>
            </a:r>
          </a:p>
        </p:txBody>
      </p:sp>
      <p:sp>
        <p:nvSpPr>
          <p:cNvPr id="4" name="Rectangle 3"/>
          <p:cNvSpPr/>
          <p:nvPr/>
        </p:nvSpPr>
        <p:spPr>
          <a:xfrm>
            <a:off x="242411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2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576" y="496824"/>
            <a:ext cx="4160520" cy="2080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t>The MOOC Today</a:t>
            </a:r>
          </a:p>
        </p:txBody>
      </p:sp>
      <p:pic>
        <p:nvPicPr>
          <p:cNvPr id="4" name="Content Placeholder 3"/>
          <p:cNvPicPr>
            <a:picLocks noChangeAspect="1"/>
          </p:cNvPicPr>
          <p:nvPr/>
        </p:nvPicPr>
        <p:blipFill>
          <a:blip r:embed="rId4"/>
          <a:stretch>
            <a:fillRect/>
          </a:stretch>
        </p:blipFill>
        <p:spPr>
          <a:xfrm>
            <a:off x="1830657" y="1195252"/>
            <a:ext cx="3660439" cy="3367604"/>
          </a:xfrm>
          <a:prstGeom prst="rect">
            <a:avLst/>
          </a:prstGeom>
        </p:spPr>
      </p:pic>
      <p:pic>
        <p:nvPicPr>
          <p:cNvPr id="5" name="Picture 4" descr="http://i.ytimg.com/vi/eW3gMGqcZQc/maxresdefault.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7944" y="2249424"/>
            <a:ext cx="4791456" cy="2432304"/>
          </a:xfrm>
          <a:prstGeom prst="rect">
            <a:avLst/>
          </a:prstGeom>
          <a:noFill/>
        </p:spPr>
      </p:pic>
      <p:sp>
        <p:nvSpPr>
          <p:cNvPr id="6" name="Rectangle 5"/>
          <p:cNvSpPr/>
          <p:nvPr/>
        </p:nvSpPr>
        <p:spPr>
          <a:xfrm>
            <a:off x="1830656" y="5148733"/>
            <a:ext cx="8275320" cy="1631216"/>
          </a:xfrm>
          <a:prstGeom prst="rect">
            <a:avLst/>
          </a:prstGeom>
        </p:spPr>
        <p:txBody>
          <a:bodyPr wrap="square">
            <a:spAutoFit/>
          </a:bodyPr>
          <a:lstStyle/>
          <a:p>
            <a:r>
              <a:rPr lang="en-CA" sz="2000" dirty="0"/>
              <a:t>In 2016, “23 million people worldwide registered for a MOOC for the first time ever... This makes the total number of students who signed up for at least one MOOC estimated to be 58 million. 2,600+ new courses (vs. 1800 last year) were announced, taking the total number of courses to 6,850 from over 700 universities.” (Class Central)</a:t>
            </a:r>
          </a:p>
        </p:txBody>
      </p:sp>
      <p:sp>
        <p:nvSpPr>
          <p:cNvPr id="9" name="Rectangle 8"/>
          <p:cNvSpPr/>
          <p:nvPr/>
        </p:nvSpPr>
        <p:spPr>
          <a:xfrm>
            <a:off x="1524000" y="5110568"/>
            <a:ext cx="9144000" cy="174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98303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Two Approaches…</a:t>
            </a:r>
          </a:p>
        </p:txBody>
      </p:sp>
      <p:sp>
        <p:nvSpPr>
          <p:cNvPr id="4" name="Rectangle 3"/>
          <p:cNvSpPr/>
          <p:nvPr/>
        </p:nvSpPr>
        <p:spPr>
          <a:xfrm>
            <a:off x="242411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66967"/>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8" name="TextBox 7"/>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14" name="TextBox 13"/>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Tree>
    <p:extLst>
      <p:ext uri="{BB962C8B-B14F-4D97-AF65-F5344CB8AC3E}">
        <p14:creationId xmlns:p14="http://schemas.microsoft.com/office/powerpoint/2010/main" val="41018135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Two Approaches…</a:t>
            </a:r>
          </a:p>
        </p:txBody>
      </p:sp>
      <p:sp>
        <p:nvSpPr>
          <p:cNvPr id="4" name="Rectangle 3"/>
          <p:cNvSpPr/>
          <p:nvPr/>
        </p:nvSpPr>
        <p:spPr>
          <a:xfrm>
            <a:off x="242411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
        <p:nvSpPr>
          <p:cNvPr id="28" name="TextBox 27"/>
          <p:cNvSpPr txBox="1"/>
          <p:nvPr/>
        </p:nvSpPr>
        <p:spPr>
          <a:xfrm>
            <a:off x="1152525" y="4833938"/>
            <a:ext cx="719138" cy="461665"/>
          </a:xfrm>
          <a:prstGeom prst="rect">
            <a:avLst/>
          </a:prstGeom>
          <a:noFill/>
        </p:spPr>
        <p:txBody>
          <a:bodyPr wrap="square" rtlCol="0">
            <a:spAutoFit/>
          </a:bodyPr>
          <a:lstStyle/>
          <a:p>
            <a:r>
              <a:rPr lang="en-CA" sz="2400" dirty="0">
                <a:solidFill>
                  <a:schemeClr val="accent3">
                    <a:lumMod val="75000"/>
                  </a:schemeClr>
                </a:solidFill>
              </a:rPr>
              <a:t>GAP</a:t>
            </a:r>
            <a:endParaRPr lang="en-CA" dirty="0">
              <a:solidFill>
                <a:schemeClr val="accent3">
                  <a:lumMod val="75000"/>
                </a:schemeClr>
              </a:solidFill>
            </a:endParaRPr>
          </a:p>
        </p:txBody>
      </p:sp>
      <p:sp>
        <p:nvSpPr>
          <p:cNvPr id="29" name="TextBox 28"/>
          <p:cNvSpPr txBox="1"/>
          <p:nvPr/>
        </p:nvSpPr>
        <p:spPr>
          <a:xfrm>
            <a:off x="10601325" y="4700216"/>
            <a:ext cx="1273969" cy="830997"/>
          </a:xfrm>
          <a:prstGeom prst="rect">
            <a:avLst/>
          </a:prstGeom>
          <a:noFill/>
        </p:spPr>
        <p:txBody>
          <a:bodyPr wrap="square" rtlCol="0">
            <a:spAutoFit/>
          </a:bodyPr>
          <a:lstStyle/>
          <a:p>
            <a:r>
              <a:rPr lang="en-CA" sz="2400" dirty="0" err="1">
                <a:solidFill>
                  <a:schemeClr val="accent3">
                    <a:lumMod val="75000"/>
                  </a:schemeClr>
                </a:solidFill>
              </a:rPr>
              <a:t>Opport</a:t>
            </a:r>
            <a:r>
              <a:rPr lang="en-CA" sz="2400" dirty="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37130235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Library                                              Environment</a:t>
            </a:r>
          </a:p>
        </p:txBody>
      </p:sp>
      <p:sp>
        <p:nvSpPr>
          <p:cNvPr id="4" name="Rectangle 3"/>
          <p:cNvSpPr/>
          <p:nvPr/>
        </p:nvSpPr>
        <p:spPr>
          <a:xfrm>
            <a:off x="242411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52989"/>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a:solidFill>
                  <a:schemeClr val="accent3">
                    <a:lumMod val="75000"/>
                  </a:schemeClr>
                </a:solidFill>
              </a:rPr>
              <a:t>Opport</a:t>
            </a:r>
            <a:r>
              <a:rPr lang="en-CA" sz="2400" dirty="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330481137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Personalized                                   Personal</a:t>
            </a:r>
            <a:br>
              <a:rPr lang="en-CA" dirty="0"/>
            </a:br>
            <a:r>
              <a:rPr lang="en-CA" sz="2800" dirty="0"/>
              <a:t>           We do for you                                               </a:t>
            </a:r>
            <a:r>
              <a:rPr lang="en-CA" sz="2800" dirty="0" err="1"/>
              <a:t>You</a:t>
            </a:r>
            <a:r>
              <a:rPr lang="en-CA" sz="2800" dirty="0"/>
              <a:t> do for yourself</a:t>
            </a:r>
            <a:endParaRPr lang="en-CA" dirty="0"/>
          </a:p>
        </p:txBody>
      </p:sp>
      <p:sp>
        <p:nvSpPr>
          <p:cNvPr id="4" name="Rectangle 3"/>
          <p:cNvSpPr/>
          <p:nvPr/>
        </p:nvSpPr>
        <p:spPr>
          <a:xfrm>
            <a:off x="242411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a:solidFill>
                  <a:schemeClr val="accent3">
                    <a:lumMod val="75000"/>
                  </a:schemeClr>
                </a:solidFill>
              </a:rPr>
              <a:t>Opport</a:t>
            </a:r>
            <a:r>
              <a:rPr lang="en-CA" sz="2400" dirty="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36955344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Identity</a:t>
            </a:r>
          </a:p>
        </p:txBody>
      </p:sp>
      <p:sp>
        <p:nvSpPr>
          <p:cNvPr id="5" name="TextBox 4">
            <a:extLst>
              <a:ext uri="{FF2B5EF4-FFF2-40B4-BE49-F238E27FC236}">
                <a16:creationId xmlns:a16="http://schemas.microsoft.com/office/drawing/2014/main" id="{5B3308D2-0748-4784-A326-CA38939DDE5C}"/>
              </a:ext>
            </a:extLst>
          </p:cNvPr>
          <p:cNvSpPr txBox="1"/>
          <p:nvPr/>
        </p:nvSpPr>
        <p:spPr>
          <a:xfrm>
            <a:off x="6359044" y="1881554"/>
            <a:ext cx="5257800" cy="2062103"/>
          </a:xfrm>
          <a:prstGeom prst="rect">
            <a:avLst/>
          </a:prstGeom>
          <a:noFill/>
        </p:spPr>
        <p:txBody>
          <a:bodyPr wrap="square" rtlCol="0">
            <a:spAutoFit/>
          </a:bodyPr>
          <a:lstStyle/>
          <a:p>
            <a:r>
              <a:rPr lang="en-US" sz="2800" i="1" dirty="0"/>
              <a:t>We</a:t>
            </a:r>
            <a:r>
              <a:rPr lang="en-US" sz="2800" dirty="0"/>
              <a:t> are the thread that runs through an otherwise disconnected set of data</a:t>
            </a:r>
          </a:p>
          <a:p>
            <a:endParaRPr lang="en-US" sz="4400" dirty="0"/>
          </a:p>
        </p:txBody>
      </p:sp>
      <p:pic>
        <p:nvPicPr>
          <p:cNvPr id="9" name="Picture 8">
            <a:extLst>
              <a:ext uri="{FF2B5EF4-FFF2-40B4-BE49-F238E27FC236}">
                <a16:creationId xmlns:a16="http://schemas.microsoft.com/office/drawing/2014/main" id="{2EB609C2-1EFB-474D-A30C-6CADD41153F2}"/>
              </a:ext>
            </a:extLst>
          </p:cNvPr>
          <p:cNvPicPr>
            <a:picLocks noChangeAspect="1"/>
          </p:cNvPicPr>
          <p:nvPr/>
        </p:nvPicPr>
        <p:blipFill>
          <a:blip r:embed="rId2"/>
          <a:stretch>
            <a:fillRect/>
          </a:stretch>
        </p:blipFill>
        <p:spPr>
          <a:xfrm>
            <a:off x="680321" y="1976863"/>
            <a:ext cx="5233627" cy="4368800"/>
          </a:xfrm>
          <a:prstGeom prst="rect">
            <a:avLst/>
          </a:prstGeom>
        </p:spPr>
      </p:pic>
      <p:sp>
        <p:nvSpPr>
          <p:cNvPr id="10" name="Rectangle 9">
            <a:extLst>
              <a:ext uri="{FF2B5EF4-FFF2-40B4-BE49-F238E27FC236}">
                <a16:creationId xmlns:a16="http://schemas.microsoft.com/office/drawing/2014/main" id="{BBAE09E3-0530-47A8-AFC5-699F0750335F}"/>
              </a:ext>
            </a:extLst>
          </p:cNvPr>
          <p:cNvSpPr/>
          <p:nvPr/>
        </p:nvSpPr>
        <p:spPr>
          <a:xfrm>
            <a:off x="6359044" y="5072282"/>
            <a:ext cx="4404360" cy="646331"/>
          </a:xfrm>
          <a:prstGeom prst="rect">
            <a:avLst/>
          </a:prstGeom>
        </p:spPr>
        <p:txBody>
          <a:bodyPr wrap="square">
            <a:spAutoFit/>
          </a:bodyPr>
          <a:lstStyle/>
          <a:p>
            <a:r>
              <a:rPr lang="en-US" dirty="0">
                <a:hlinkClick r:id="rId3"/>
              </a:rPr>
              <a:t>https://www.datadoghq.com/blog/monitoring-kafka-performance-metrics/</a:t>
            </a:r>
            <a:r>
              <a:rPr lang="en-US" dirty="0"/>
              <a:t> </a:t>
            </a:r>
          </a:p>
        </p:txBody>
      </p:sp>
    </p:spTree>
    <p:extLst>
      <p:ext uri="{BB962C8B-B14F-4D97-AF65-F5344CB8AC3E}">
        <p14:creationId xmlns:p14="http://schemas.microsoft.com/office/powerpoint/2010/main" val="3098673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5603-6C40-44B5-9AD6-3563BE367AFA}"/>
              </a:ext>
            </a:extLst>
          </p:cNvPr>
          <p:cNvSpPr>
            <a:spLocks noGrp="1"/>
          </p:cNvSpPr>
          <p:nvPr>
            <p:ph type="title"/>
          </p:nvPr>
        </p:nvSpPr>
        <p:spPr/>
        <p:txBody>
          <a:bodyPr/>
          <a:lstStyle/>
          <a:p>
            <a:r>
              <a:rPr lang="en-US" dirty="0"/>
              <a:t>Personal Learning Environments</a:t>
            </a:r>
          </a:p>
        </p:txBody>
      </p:sp>
      <p:pic>
        <p:nvPicPr>
          <p:cNvPr id="4" name="Content Placeholder 3">
            <a:extLst>
              <a:ext uri="{FF2B5EF4-FFF2-40B4-BE49-F238E27FC236}">
                <a16:creationId xmlns:a16="http://schemas.microsoft.com/office/drawing/2014/main" id="{78660824-1E27-44C2-BA0B-2D6449A47711}"/>
              </a:ext>
            </a:extLst>
          </p:cNvPr>
          <p:cNvPicPr>
            <a:picLocks noGrp="1" noChangeAspect="1"/>
          </p:cNvPicPr>
          <p:nvPr>
            <p:ph idx="1"/>
          </p:nvPr>
        </p:nvPicPr>
        <p:blipFill>
          <a:blip r:embed="rId2"/>
          <a:stretch>
            <a:fillRect/>
          </a:stretch>
        </p:blipFill>
        <p:spPr>
          <a:xfrm>
            <a:off x="2703591" y="1825625"/>
            <a:ext cx="6784817" cy="4351338"/>
          </a:xfrm>
          <a:prstGeom prst="rect">
            <a:avLst/>
          </a:prstGeom>
        </p:spPr>
      </p:pic>
    </p:spTree>
    <p:extLst>
      <p:ext uri="{BB962C8B-B14F-4D97-AF65-F5344CB8AC3E}">
        <p14:creationId xmlns:p14="http://schemas.microsoft.com/office/powerpoint/2010/main" val="5063155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Cedric Price</a:t>
            </a:r>
          </a:p>
        </p:txBody>
      </p:sp>
      <p:sp>
        <p:nvSpPr>
          <p:cNvPr id="3" name="Content Placeholder 2"/>
          <p:cNvSpPr>
            <a:spLocks noGrp="1"/>
          </p:cNvSpPr>
          <p:nvPr>
            <p:ph idx="1"/>
          </p:nvPr>
        </p:nvSpPr>
        <p:spPr>
          <a:xfrm>
            <a:off x="4861932" y="1825625"/>
            <a:ext cx="6491868" cy="4351338"/>
          </a:xfrm>
        </p:spPr>
        <p:txBody>
          <a:bodyPr>
            <a:normAutofit lnSpcReduction="10000"/>
          </a:bodyPr>
          <a:lstStyle/>
          <a:p>
            <a:r>
              <a:rPr lang="en-CA" dirty="0"/>
              <a:t>Cedric Price: "Price was designing not for the uses he </a:t>
            </a:r>
            <a:r>
              <a:rPr lang="en-CA" i="1" dirty="0"/>
              <a:t>wished to see</a:t>
            </a:r>
            <a:r>
              <a:rPr lang="en-CA" dirty="0"/>
              <a:t>, but for all the uses </a:t>
            </a:r>
            <a:r>
              <a:rPr lang="en-CA" i="1" dirty="0"/>
              <a:t>he couldn’t imagine.</a:t>
            </a:r>
            <a:r>
              <a:rPr lang="en-CA" dirty="0"/>
              <a:t>... As opposed to the 'user' of a building who is interacting with a smart thermostat, the participants in a building are engaged with one another." </a:t>
            </a:r>
          </a:p>
          <a:p>
            <a:r>
              <a:rPr lang="en-CA" dirty="0"/>
              <a:t>Or as I like to say, we built a trillion-dollar communication system, and people use it to send cat pictures, and that's the beauty of it.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34" y="1825625"/>
            <a:ext cx="3777483" cy="5032375"/>
          </a:xfrm>
          <a:prstGeom prst="rect">
            <a:avLst/>
          </a:prstGeom>
        </p:spPr>
      </p:pic>
      <p:sp>
        <p:nvSpPr>
          <p:cNvPr id="5" name="Rectangle 4"/>
          <p:cNvSpPr/>
          <p:nvPr/>
        </p:nvSpPr>
        <p:spPr>
          <a:xfrm>
            <a:off x="5118409" y="5988734"/>
            <a:ext cx="6235391" cy="646331"/>
          </a:xfrm>
          <a:prstGeom prst="rect">
            <a:avLst/>
          </a:prstGeom>
        </p:spPr>
        <p:txBody>
          <a:bodyPr wrap="square">
            <a:spAutoFit/>
          </a:bodyPr>
          <a:lstStyle/>
          <a:p>
            <a:r>
              <a:rPr lang="en-CA" dirty="0">
                <a:hlinkClick r:id="rId4"/>
              </a:rPr>
              <a:t>https://www.architectural-review.com/essays/reputations-pen-portraits-/cedric-price-1934-2003/10026650.article</a:t>
            </a:r>
            <a:r>
              <a:rPr lang="en-CA" dirty="0"/>
              <a:t> </a:t>
            </a:r>
          </a:p>
        </p:txBody>
      </p:sp>
    </p:spTree>
    <p:extLst>
      <p:ext uri="{BB962C8B-B14F-4D97-AF65-F5344CB8AC3E}">
        <p14:creationId xmlns:p14="http://schemas.microsoft.com/office/powerpoint/2010/main" val="36652858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p:cNvSpPr/>
          <p:nvPr/>
        </p:nvSpPr>
        <p:spPr>
          <a:xfrm>
            <a:off x="4813300" y="2827313"/>
            <a:ext cx="1689100" cy="25495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nvSpPr>
        <p:spPr>
          <a:xfrm>
            <a:off x="8172452" y="1832113"/>
            <a:ext cx="2238375" cy="41866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a:off x="1854598" y="1758951"/>
            <a:ext cx="2051447" cy="48056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nvSpPr>
        <p:spPr>
          <a:xfrm>
            <a:off x="4673997" y="1690689"/>
            <a:ext cx="1714500" cy="9144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Elbow Connector 4"/>
          <p:cNvCxnSpPr/>
          <p:nvPr/>
        </p:nvCxnSpPr>
        <p:spPr>
          <a:xfrm>
            <a:off x="3352800" y="2476500"/>
            <a:ext cx="1435100" cy="952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3454400" y="3340100"/>
            <a:ext cx="1270000" cy="368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3352800" y="3911600"/>
            <a:ext cx="1346200" cy="279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3352800" y="4229100"/>
            <a:ext cx="1435100" cy="469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flipV="1">
            <a:off x="3352800" y="4508500"/>
            <a:ext cx="1435100" cy="825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3352800" y="5422900"/>
            <a:ext cx="1346200" cy="50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V="1">
            <a:off x="6502400" y="2324100"/>
            <a:ext cx="1435100" cy="1104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6540500" y="3708400"/>
            <a:ext cx="1231900"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flipV="1">
            <a:off x="6502400" y="3048000"/>
            <a:ext cx="1435100" cy="8636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a:off x="6540500" y="4102100"/>
            <a:ext cx="1397000" cy="596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a:off x="6540500" y="4419600"/>
            <a:ext cx="1397000" cy="1003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62150" y="2144286"/>
            <a:ext cx="2127250" cy="4093428"/>
          </a:xfrm>
          <a:prstGeom prst="rect">
            <a:avLst/>
          </a:prstGeom>
          <a:noFill/>
        </p:spPr>
        <p:txBody>
          <a:bodyPr wrap="square" rtlCol="0">
            <a:spAutoFit/>
          </a:bodyPr>
          <a:lstStyle/>
          <a:p>
            <a:r>
              <a:rPr lang="en-CA" sz="2000" dirty="0"/>
              <a:t>Email</a:t>
            </a:r>
          </a:p>
          <a:p>
            <a:r>
              <a:rPr lang="en-CA" sz="2000" dirty="0"/>
              <a:t>RSS</a:t>
            </a:r>
          </a:p>
          <a:p>
            <a:r>
              <a:rPr lang="en-CA" sz="2000" dirty="0"/>
              <a:t>OAI</a:t>
            </a:r>
          </a:p>
          <a:p>
            <a:r>
              <a:rPr lang="en-CA" sz="2000" dirty="0" err="1"/>
              <a:t>Sharepoint</a:t>
            </a:r>
            <a:endParaRPr lang="en-CA" sz="2000" dirty="0"/>
          </a:p>
          <a:p>
            <a:r>
              <a:rPr lang="en-CA" sz="2000" dirty="0"/>
              <a:t>Facebook</a:t>
            </a:r>
          </a:p>
          <a:p>
            <a:r>
              <a:rPr lang="en-CA" sz="2000" dirty="0"/>
              <a:t>Twitter</a:t>
            </a:r>
          </a:p>
          <a:p>
            <a:r>
              <a:rPr lang="en-CA" sz="2000" dirty="0"/>
              <a:t>Monster</a:t>
            </a:r>
          </a:p>
          <a:p>
            <a:r>
              <a:rPr lang="en-CA" sz="2000" dirty="0"/>
              <a:t>Government</a:t>
            </a:r>
          </a:p>
          <a:p>
            <a:r>
              <a:rPr lang="en-CA" sz="2000" dirty="0"/>
              <a:t>Repositories</a:t>
            </a:r>
          </a:p>
          <a:p>
            <a:r>
              <a:rPr lang="en-CA" sz="2000" dirty="0"/>
              <a:t>Desire2Learn</a:t>
            </a:r>
          </a:p>
          <a:p>
            <a:r>
              <a:rPr lang="en-CA" sz="2000" dirty="0"/>
              <a:t>Coursera</a:t>
            </a:r>
          </a:p>
          <a:p>
            <a:r>
              <a:rPr lang="en-CA" sz="2000" dirty="0"/>
              <a:t>EdX</a:t>
            </a:r>
          </a:p>
          <a:p>
            <a:r>
              <a:rPr lang="en-CA" sz="2000" dirty="0" err="1"/>
              <a:t>etc</a:t>
            </a:r>
            <a:endParaRPr lang="en-CA" sz="2000" dirty="0"/>
          </a:p>
        </p:txBody>
      </p:sp>
      <p:sp>
        <p:nvSpPr>
          <p:cNvPr id="30" name="TextBox 29"/>
          <p:cNvSpPr txBox="1"/>
          <p:nvPr/>
        </p:nvSpPr>
        <p:spPr>
          <a:xfrm>
            <a:off x="5026025" y="3249881"/>
            <a:ext cx="1301750" cy="1323439"/>
          </a:xfrm>
          <a:prstGeom prst="rect">
            <a:avLst/>
          </a:prstGeom>
          <a:noFill/>
        </p:spPr>
        <p:txBody>
          <a:bodyPr wrap="square" rtlCol="0">
            <a:spAutoFit/>
          </a:bodyPr>
          <a:lstStyle/>
          <a:p>
            <a:r>
              <a:rPr lang="en-CA" sz="2000" dirty="0"/>
              <a:t>Parsing</a:t>
            </a:r>
          </a:p>
          <a:p>
            <a:r>
              <a:rPr lang="en-CA" sz="2000" dirty="0"/>
              <a:t>Scraping</a:t>
            </a:r>
          </a:p>
          <a:p>
            <a:r>
              <a:rPr lang="en-CA" sz="2000" dirty="0"/>
              <a:t>Analytics</a:t>
            </a:r>
          </a:p>
          <a:p>
            <a:r>
              <a:rPr lang="en-CA" sz="2000" dirty="0" err="1"/>
              <a:t>etc</a:t>
            </a:r>
            <a:endParaRPr lang="en-CA" sz="2000" dirty="0"/>
          </a:p>
        </p:txBody>
      </p:sp>
      <p:sp>
        <p:nvSpPr>
          <p:cNvPr id="31" name="TextBox 30"/>
          <p:cNvSpPr txBox="1"/>
          <p:nvPr/>
        </p:nvSpPr>
        <p:spPr>
          <a:xfrm>
            <a:off x="8277225" y="1837472"/>
            <a:ext cx="1981200" cy="4093428"/>
          </a:xfrm>
          <a:prstGeom prst="rect">
            <a:avLst/>
          </a:prstGeom>
          <a:noFill/>
        </p:spPr>
        <p:txBody>
          <a:bodyPr wrap="square" rtlCol="0">
            <a:spAutoFit/>
          </a:bodyPr>
          <a:lstStyle/>
          <a:p>
            <a:r>
              <a:rPr lang="en-CA" sz="2000" dirty="0"/>
              <a:t>Article</a:t>
            </a:r>
          </a:p>
          <a:p>
            <a:r>
              <a:rPr lang="en-CA" sz="2000" dirty="0"/>
              <a:t>Photograph</a:t>
            </a:r>
          </a:p>
          <a:p>
            <a:r>
              <a:rPr lang="en-CA" sz="2000" dirty="0"/>
              <a:t>Video</a:t>
            </a:r>
          </a:p>
          <a:p>
            <a:r>
              <a:rPr lang="en-CA" sz="2000" dirty="0"/>
              <a:t>Person</a:t>
            </a:r>
          </a:p>
          <a:p>
            <a:r>
              <a:rPr lang="en-CA" sz="2000" dirty="0"/>
              <a:t>Author</a:t>
            </a:r>
          </a:p>
          <a:p>
            <a:r>
              <a:rPr lang="en-CA" sz="2000" dirty="0"/>
              <a:t>Publisher</a:t>
            </a:r>
          </a:p>
          <a:p>
            <a:r>
              <a:rPr lang="en-CA" sz="2000" dirty="0"/>
              <a:t>Organization</a:t>
            </a:r>
          </a:p>
          <a:p>
            <a:r>
              <a:rPr lang="en-CA" sz="2000" dirty="0"/>
              <a:t>Job Opportunity</a:t>
            </a:r>
          </a:p>
          <a:p>
            <a:r>
              <a:rPr lang="en-CA" sz="2000" dirty="0"/>
              <a:t>Competency</a:t>
            </a:r>
          </a:p>
          <a:p>
            <a:r>
              <a:rPr lang="en-CA" sz="2000" dirty="0" err="1"/>
              <a:t>Cetrificate</a:t>
            </a:r>
            <a:endParaRPr lang="en-CA" sz="2000" dirty="0"/>
          </a:p>
          <a:p>
            <a:r>
              <a:rPr lang="en-CA" sz="2000" dirty="0"/>
              <a:t>Event</a:t>
            </a:r>
          </a:p>
          <a:p>
            <a:r>
              <a:rPr lang="en-CA" sz="2000" dirty="0"/>
              <a:t>Location / Place</a:t>
            </a:r>
          </a:p>
          <a:p>
            <a:r>
              <a:rPr lang="en-CA" sz="2000" dirty="0"/>
              <a:t>Time / Date</a:t>
            </a:r>
          </a:p>
        </p:txBody>
      </p:sp>
      <p:cxnSp>
        <p:nvCxnSpPr>
          <p:cNvPr id="33" name="Straight Arrow Connector 32"/>
          <p:cNvCxnSpPr/>
          <p:nvPr/>
        </p:nvCxnSpPr>
        <p:spPr>
          <a:xfrm>
            <a:off x="5676900" y="4699000"/>
            <a:ext cx="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58556" y="5972097"/>
            <a:ext cx="1501776" cy="461665"/>
          </a:xfrm>
          <a:prstGeom prst="rect">
            <a:avLst/>
          </a:prstGeom>
          <a:noFill/>
        </p:spPr>
        <p:txBody>
          <a:bodyPr wrap="square" rtlCol="0">
            <a:spAutoFit/>
          </a:bodyPr>
          <a:lstStyle/>
          <a:p>
            <a:r>
              <a:rPr lang="en-CA" sz="2400" dirty="0"/>
              <a:t>Storage</a:t>
            </a:r>
          </a:p>
        </p:txBody>
      </p:sp>
      <p:sp>
        <p:nvSpPr>
          <p:cNvPr id="36" name="Arc 35"/>
          <p:cNvSpPr/>
          <p:nvPr/>
        </p:nvSpPr>
        <p:spPr>
          <a:xfrm>
            <a:off x="6540501" y="4699001"/>
            <a:ext cx="276225" cy="172691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Arc 36"/>
          <p:cNvSpPr/>
          <p:nvPr/>
        </p:nvSpPr>
        <p:spPr>
          <a:xfrm flipH="1" flipV="1">
            <a:off x="6838948" y="4673314"/>
            <a:ext cx="1225552" cy="1726912"/>
          </a:xfrm>
          <a:prstGeom prst="arc">
            <a:avLst>
              <a:gd name="adj1" fmla="val 16200000"/>
              <a:gd name="adj2" fmla="val 213264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39" name="Straight Arrow Connector 38"/>
          <p:cNvCxnSpPr>
            <a:stCxn id="37" idx="0"/>
          </p:cNvCxnSpPr>
          <p:nvPr/>
        </p:nvCxnSpPr>
        <p:spPr>
          <a:xfrm>
            <a:off x="7451724" y="6400226"/>
            <a:ext cx="612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6" idx="0"/>
          </p:cNvCxnSpPr>
          <p:nvPr/>
        </p:nvCxnSpPr>
        <p:spPr>
          <a:xfrm>
            <a:off x="6540500" y="4699000"/>
            <a:ext cx="138112"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356600" y="6237714"/>
            <a:ext cx="1981200" cy="369332"/>
          </a:xfrm>
          <a:prstGeom prst="rect">
            <a:avLst/>
          </a:prstGeom>
          <a:noFill/>
        </p:spPr>
        <p:txBody>
          <a:bodyPr wrap="square" rtlCol="0">
            <a:spAutoFit/>
          </a:bodyPr>
          <a:lstStyle/>
          <a:p>
            <a:r>
              <a:rPr lang="en-CA" dirty="0"/>
              <a:t>RELATIONS</a:t>
            </a:r>
          </a:p>
        </p:txBody>
      </p:sp>
      <p:cxnSp>
        <p:nvCxnSpPr>
          <p:cNvPr id="44" name="Straight Arrow Connector 43"/>
          <p:cNvCxnSpPr/>
          <p:nvPr/>
        </p:nvCxnSpPr>
        <p:spPr>
          <a:xfrm flipV="1">
            <a:off x="9067800" y="5930901"/>
            <a:ext cx="0" cy="379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15706" y="1800363"/>
            <a:ext cx="1979612" cy="707886"/>
          </a:xfrm>
          <a:prstGeom prst="rect">
            <a:avLst/>
          </a:prstGeom>
          <a:noFill/>
        </p:spPr>
        <p:txBody>
          <a:bodyPr wrap="square" rtlCol="0">
            <a:spAutoFit/>
          </a:bodyPr>
          <a:lstStyle/>
          <a:p>
            <a:r>
              <a:rPr lang="en-CA" sz="2000" dirty="0"/>
              <a:t>Personal</a:t>
            </a:r>
          </a:p>
          <a:p>
            <a:r>
              <a:rPr lang="en-CA" sz="2000" dirty="0"/>
              <a:t>Context</a:t>
            </a:r>
          </a:p>
        </p:txBody>
      </p:sp>
      <p:cxnSp>
        <p:nvCxnSpPr>
          <p:cNvPr id="47" name="Straight Arrow Connector 46"/>
          <p:cNvCxnSpPr/>
          <p:nvPr/>
        </p:nvCxnSpPr>
        <p:spPr>
          <a:xfrm>
            <a:off x="5549900" y="2616200"/>
            <a:ext cx="0" cy="633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71A7346-9D98-4BDF-93F9-715D0AD738A4}"/>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gRSShopper workflow</a:t>
            </a:r>
            <a:endParaRPr lang="en-CA" sz="3200" dirty="0">
              <a:latin typeface="+mj-lt"/>
            </a:endParaRPr>
          </a:p>
        </p:txBody>
      </p:sp>
    </p:spTree>
    <p:extLst>
      <p:ext uri="{BB962C8B-B14F-4D97-AF65-F5344CB8AC3E}">
        <p14:creationId xmlns:p14="http://schemas.microsoft.com/office/powerpoint/2010/main" val="142196520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Personal Learning Environment</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1552" y="1026986"/>
            <a:ext cx="6650342" cy="401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70304" y="5138928"/>
            <a:ext cx="8705088" cy="1631216"/>
          </a:xfrm>
          <a:prstGeom prst="rect">
            <a:avLst/>
          </a:prstGeom>
        </p:spPr>
        <p:txBody>
          <a:bodyPr wrap="square">
            <a:spAutoFit/>
          </a:bodyPr>
          <a:lstStyle/>
          <a:p>
            <a:pPr marL="171450" indent="-171450">
              <a:buFontTx/>
              <a:buChar char="-"/>
            </a:pPr>
            <a:r>
              <a:rPr lang="en-US" sz="2000" dirty="0"/>
              <a:t>It’s personal and you carry it with you</a:t>
            </a:r>
          </a:p>
          <a:p>
            <a:pPr marL="171450" indent="-171450">
              <a:buFontTx/>
              <a:buChar char="-"/>
            </a:pPr>
            <a:r>
              <a:rPr lang="en-US" sz="2000" dirty="0"/>
              <a:t>It’s a network – we don’t put everything in one package, but develop an infrastructure that links relevant resources</a:t>
            </a:r>
          </a:p>
          <a:p>
            <a:pPr marL="171450" indent="-171450">
              <a:buFontTx/>
              <a:buChar char="-"/>
            </a:pPr>
            <a:r>
              <a:rPr lang="en-US" sz="2000" dirty="0"/>
              <a:t>Different types of things, not just courses: access to learning resources, calling cards and communication tools, credentials, permits and licenses</a:t>
            </a:r>
          </a:p>
        </p:txBody>
      </p:sp>
      <p:sp>
        <p:nvSpPr>
          <p:cNvPr id="6" name="Rectangle 5"/>
          <p:cNvSpPr/>
          <p:nvPr/>
        </p:nvSpPr>
        <p:spPr>
          <a:xfrm>
            <a:off x="1524000" y="5110568"/>
            <a:ext cx="9144000" cy="1747432"/>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608889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D384F8-AB8E-4668-AF65-D147C27712D4}"/>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Manage social media accounts</a:t>
            </a:r>
            <a:endParaRPr lang="en-CA" sz="3200" dirty="0">
              <a:latin typeface="+mj-lt"/>
            </a:endParaRPr>
          </a:p>
        </p:txBody>
      </p:sp>
      <p:sp>
        <p:nvSpPr>
          <p:cNvPr id="7" name="Content Placeholder 6">
            <a:extLst>
              <a:ext uri="{FF2B5EF4-FFF2-40B4-BE49-F238E27FC236}">
                <a16:creationId xmlns:a16="http://schemas.microsoft.com/office/drawing/2014/main" id="{233824A3-6F18-48AD-88F9-1D8CEABC279B}"/>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EC995C39-4946-4DEA-8F89-265273F37E06}"/>
              </a:ext>
            </a:extLst>
          </p:cNvPr>
          <p:cNvPicPr>
            <a:picLocks noChangeAspect="1"/>
          </p:cNvPicPr>
          <p:nvPr/>
        </p:nvPicPr>
        <p:blipFill>
          <a:blip r:embed="rId2"/>
          <a:stretch>
            <a:fillRect/>
          </a:stretch>
        </p:blipFill>
        <p:spPr>
          <a:xfrm>
            <a:off x="0" y="1046958"/>
            <a:ext cx="12258793" cy="5740703"/>
          </a:xfrm>
          <a:prstGeom prst="rect">
            <a:avLst/>
          </a:prstGeom>
        </p:spPr>
      </p:pic>
    </p:spTree>
    <p:extLst>
      <p:ext uri="{BB962C8B-B14F-4D97-AF65-F5344CB8AC3E}">
        <p14:creationId xmlns:p14="http://schemas.microsoft.com/office/powerpoint/2010/main" val="1742385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C31EAD-A309-4B99-9EDF-42A133709F47}"/>
              </a:ext>
            </a:extLst>
          </p:cNvPr>
          <p:cNvSpPr/>
          <p:nvPr/>
        </p:nvSpPr>
        <p:spPr>
          <a:xfrm>
            <a:off x="829325" y="5257262"/>
            <a:ext cx="10650279" cy="1169551"/>
          </a:xfrm>
          <a:prstGeom prst="rect">
            <a:avLst/>
          </a:prstGeom>
        </p:spPr>
        <p:txBody>
          <a:bodyPr wrap="square">
            <a:spAutoFit/>
          </a:bodyPr>
          <a:lstStyle/>
          <a:p>
            <a:pPr lvl="0">
              <a:defRPr/>
            </a:pPr>
            <a:r>
              <a:rPr lang="en-CA" sz="1400" dirty="0" err="1">
                <a:solidFill>
                  <a:prstClr val="black"/>
                </a:solidFill>
              </a:rPr>
              <a:t>Gráinne</a:t>
            </a:r>
            <a:r>
              <a:rPr lang="en-CA" sz="1400" dirty="0">
                <a:solidFill>
                  <a:prstClr val="black"/>
                </a:solidFill>
              </a:rPr>
              <a:t> </a:t>
            </a:r>
            <a:r>
              <a:rPr lang="en-CA" sz="1400" dirty="0" err="1">
                <a:solidFill>
                  <a:prstClr val="black"/>
                </a:solidFill>
              </a:rPr>
              <a:t>Conole</a:t>
            </a:r>
            <a:r>
              <a:rPr lang="en-CA" sz="1400" dirty="0">
                <a:solidFill>
                  <a:prstClr val="black"/>
                </a:solidFill>
              </a:rPr>
              <a:t>. 2015. MOOCs as disruptive technologies: strategies for enhancing the learner experience and quality of MOOCs. </a:t>
            </a:r>
            <a:r>
              <a:rPr lang="en-CA" sz="1400" dirty="0" err="1">
                <a:solidFill>
                  <a:prstClr val="black"/>
                </a:solidFill>
              </a:rPr>
              <a:t>Revista</a:t>
            </a:r>
            <a:r>
              <a:rPr lang="en-CA" sz="1400" dirty="0">
                <a:solidFill>
                  <a:prstClr val="black"/>
                </a:solidFill>
              </a:rPr>
              <a:t> de </a:t>
            </a:r>
            <a:r>
              <a:rPr lang="en-CA" sz="1400" dirty="0" err="1">
                <a:solidFill>
                  <a:prstClr val="black"/>
                </a:solidFill>
              </a:rPr>
              <a:t>Educación</a:t>
            </a:r>
            <a:r>
              <a:rPr lang="en-CA" sz="1400" dirty="0">
                <a:solidFill>
                  <a:prstClr val="black"/>
                </a:solidFill>
              </a:rPr>
              <a:t> a </a:t>
            </a:r>
            <a:r>
              <a:rPr lang="en-CA" sz="1400" dirty="0" err="1">
                <a:solidFill>
                  <a:prstClr val="black"/>
                </a:solidFill>
              </a:rPr>
              <a:t>Distancia</a:t>
            </a:r>
            <a:r>
              <a:rPr lang="en-CA" sz="1400" dirty="0">
                <a:solidFill>
                  <a:prstClr val="black"/>
                </a:solidFill>
              </a:rPr>
              <a:t>. </a:t>
            </a:r>
            <a:r>
              <a:rPr lang="en-CA" sz="1400" dirty="0" err="1">
                <a:solidFill>
                  <a:prstClr val="black"/>
                </a:solidFill>
              </a:rPr>
              <a:t>Número</a:t>
            </a:r>
            <a:r>
              <a:rPr lang="en-CA" sz="1400" dirty="0">
                <a:solidFill>
                  <a:prstClr val="black"/>
                </a:solidFill>
              </a:rPr>
              <a:t> 39.  </a:t>
            </a:r>
            <a:r>
              <a:rPr lang="en-CA" sz="1400" dirty="0">
                <a:solidFill>
                  <a:prstClr val="black"/>
                </a:solidFill>
                <a:hlinkClick r:id="rId2"/>
              </a:rPr>
              <a:t>http://www.um.es/ead/red/39</a:t>
            </a:r>
            <a:r>
              <a:rPr lang="en-CA" sz="1400" dirty="0">
                <a:solidFill>
                  <a:prstClr val="black"/>
                </a:solidFill>
              </a:rPr>
              <a:t> </a:t>
            </a:r>
          </a:p>
          <a:p>
            <a:pPr lvl="0">
              <a:defRPr/>
            </a:pPr>
            <a:endParaRPr lang="en-CA" sz="1400" dirty="0">
              <a:solidFill>
                <a:prstClr val="black"/>
              </a:solidFill>
              <a:latin typeface="Arial" panose="020B0604020202020204" pitchFamily="34" charset="0"/>
            </a:endParaRPr>
          </a:p>
          <a:p>
            <a:pPr lvl="0">
              <a:defRPr/>
            </a:pPr>
            <a:r>
              <a:rPr lang="en-CA" sz="1400" dirty="0">
                <a:solidFill>
                  <a:prstClr val="black"/>
                </a:solidFill>
              </a:rPr>
              <a:t>Bronwyn Hegarty. 2015.  Attributes of Open Pedagogy: A Model for Using Open Educational Resources. Educational Technology, July/August, 2015. </a:t>
            </a:r>
            <a:r>
              <a:rPr lang="en-CA" sz="1400" dirty="0">
                <a:solidFill>
                  <a:prstClr val="black"/>
                </a:solidFill>
                <a:hlinkClick r:id="rId3"/>
              </a:rPr>
              <a:t>https://upload.wikimedia.org/wikipedia/commons/c/ca/Ed_Tech_Hegarty_2015_article_attributes_of_open_pedagogy.pdf</a:t>
            </a:r>
            <a:r>
              <a:rPr lang="en-CA" sz="1400" dirty="0">
                <a:solidFill>
                  <a:prstClr val="black"/>
                </a:solidFill>
              </a:rPr>
              <a:t> </a:t>
            </a:r>
            <a:endParaRPr lang="en-CA" sz="1400" dirty="0">
              <a:solidFill>
                <a:prstClr val="black"/>
              </a:solidFill>
              <a:latin typeface="Arial" panose="020B0604020202020204" pitchFamily="34" charset="0"/>
            </a:endParaRPr>
          </a:p>
        </p:txBody>
      </p:sp>
      <p:sp>
        <p:nvSpPr>
          <p:cNvPr id="5" name="Rectangle 4">
            <a:extLst>
              <a:ext uri="{FF2B5EF4-FFF2-40B4-BE49-F238E27FC236}">
                <a16:creationId xmlns:a16="http://schemas.microsoft.com/office/drawing/2014/main" id="{17BF8255-EE17-4808-A7E9-3AB8CF7DD015}"/>
              </a:ext>
            </a:extLst>
          </p:cNvPr>
          <p:cNvSpPr/>
          <p:nvPr/>
        </p:nvSpPr>
        <p:spPr>
          <a:xfrm>
            <a:off x="781478" y="858485"/>
            <a:ext cx="3769878" cy="769441"/>
          </a:xfrm>
          <a:prstGeom prst="rect">
            <a:avLst/>
          </a:prstGeom>
        </p:spPr>
        <p:txBody>
          <a:bodyPr wrap="none">
            <a:spAutoFit/>
          </a:bodyPr>
          <a:lstStyle/>
          <a:p>
            <a:r>
              <a:rPr lang="en-CA" sz="4400" dirty="0">
                <a:latin typeface="+mj-lt"/>
              </a:rPr>
              <a:t>Open Pedagogy</a:t>
            </a:r>
          </a:p>
        </p:txBody>
      </p:sp>
      <p:graphicFrame>
        <p:nvGraphicFramePr>
          <p:cNvPr id="6" name="Table 5">
            <a:extLst>
              <a:ext uri="{FF2B5EF4-FFF2-40B4-BE49-F238E27FC236}">
                <a16:creationId xmlns:a16="http://schemas.microsoft.com/office/drawing/2014/main" id="{810E7F89-F716-45C2-8B9E-D8E1CEAD13E7}"/>
              </a:ext>
            </a:extLst>
          </p:cNvPr>
          <p:cNvGraphicFramePr>
            <a:graphicFrameLocks noGrp="1"/>
          </p:cNvGraphicFramePr>
          <p:nvPr>
            <p:extLst>
              <p:ext uri="{D42A27DB-BD31-4B8C-83A1-F6EECF244321}">
                <p14:modId xmlns:p14="http://schemas.microsoft.com/office/powerpoint/2010/main" val="39308161"/>
              </p:ext>
            </p:extLst>
          </p:nvPr>
        </p:nvGraphicFramePr>
        <p:xfrm>
          <a:off x="942164" y="1794389"/>
          <a:ext cx="10307672" cy="3210560"/>
        </p:xfrm>
        <a:graphic>
          <a:graphicData uri="http://schemas.openxmlformats.org/drawingml/2006/table">
            <a:tbl>
              <a:tblPr/>
              <a:tblGrid>
                <a:gridCol w="3501967">
                  <a:extLst>
                    <a:ext uri="{9D8B030D-6E8A-4147-A177-3AD203B41FA5}">
                      <a16:colId xmlns:a16="http://schemas.microsoft.com/office/drawing/2014/main" val="670030587"/>
                    </a:ext>
                  </a:extLst>
                </a:gridCol>
                <a:gridCol w="6805705">
                  <a:extLst>
                    <a:ext uri="{9D8B030D-6E8A-4147-A177-3AD203B41FA5}">
                      <a16:colId xmlns:a16="http://schemas.microsoft.com/office/drawing/2014/main" val="1699997565"/>
                    </a:ext>
                  </a:extLst>
                </a:gridCol>
              </a:tblGrid>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Participatory</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a:solidFill>
                            <a:srgbClr val="000000"/>
                          </a:solidFill>
                          <a:effectLst/>
                          <a:latin typeface="Arial" panose="020B0604020202020204" pitchFamily="34" charset="0"/>
                        </a:rPr>
                        <a:t>Interacting via social networks and mobile apps</a:t>
                      </a:r>
                      <a:endParaRPr lang="en-CA"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449586"/>
                  </a:ext>
                </a:extLst>
              </a:tr>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People and trust</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a:solidFill>
                            <a:srgbClr val="000000"/>
                          </a:solidFill>
                          <a:effectLst/>
                          <a:latin typeface="Arial" panose="020B0604020202020204" pitchFamily="34" charset="0"/>
                        </a:rPr>
                        <a:t>Develop trust, confidence and openness working with others</a:t>
                      </a:r>
                      <a:endParaRPr lang="en-CA"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7347377"/>
                  </a:ext>
                </a:extLst>
              </a:tr>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Innovation &amp; creativity</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a:solidFill>
                            <a:srgbClr val="000000"/>
                          </a:solidFill>
                          <a:effectLst/>
                          <a:latin typeface="Arial" panose="020B0604020202020204" pitchFamily="34" charset="0"/>
                        </a:rPr>
                        <a:t>Encourage spontaneous innovation and creativity</a:t>
                      </a:r>
                      <a:endParaRPr lang="en-CA"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970484"/>
                  </a:ext>
                </a:extLst>
              </a:tr>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Sharing ideas and resources</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a:solidFill>
                            <a:srgbClr val="000000"/>
                          </a:solidFill>
                          <a:effectLst/>
                          <a:latin typeface="Arial" panose="020B0604020202020204" pitchFamily="34" charset="0"/>
                        </a:rPr>
                        <a:t>Share freely to disseminate ideas and thoughts</a:t>
                      </a:r>
                      <a:endParaRPr lang="en-CA"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947328"/>
                  </a:ext>
                </a:extLst>
              </a:tr>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Connected community</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a:solidFill>
                            <a:srgbClr val="000000"/>
                          </a:solidFill>
                          <a:effectLst/>
                          <a:latin typeface="Arial" panose="020B0604020202020204" pitchFamily="34" charset="0"/>
                        </a:rPr>
                        <a:t>Participate in a community of practice</a:t>
                      </a:r>
                      <a:endParaRPr lang="en-CA"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9481872"/>
                  </a:ext>
                </a:extLst>
              </a:tr>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Learner-generated</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a:solidFill>
                            <a:srgbClr val="000000"/>
                          </a:solidFill>
                          <a:effectLst/>
                          <a:latin typeface="Arial" panose="020B0604020202020204" pitchFamily="34" charset="0"/>
                        </a:rPr>
                        <a:t>Facilitate learner contributions to OER</a:t>
                      </a:r>
                      <a:endParaRPr lang="en-CA"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0907003"/>
                  </a:ext>
                </a:extLst>
              </a:tr>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Reflective practice</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a:solidFill>
                            <a:srgbClr val="000000"/>
                          </a:solidFill>
                          <a:effectLst/>
                          <a:latin typeface="Arial" panose="020B0604020202020204" pitchFamily="34" charset="0"/>
                        </a:rPr>
                        <a:t>Create opportunities for dialogue and reflection</a:t>
                      </a:r>
                      <a:endParaRPr lang="en-CA"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640185"/>
                  </a:ext>
                </a:extLst>
              </a:tr>
              <a:tr h="0">
                <a:tc>
                  <a:txBody>
                    <a:bodyPr/>
                    <a:lstStyle/>
                    <a:p>
                      <a:pPr rtl="0" fontAlgn="t">
                        <a:spcBef>
                          <a:spcPts val="0"/>
                        </a:spcBef>
                        <a:spcAft>
                          <a:spcPts val="0"/>
                        </a:spcAft>
                      </a:pPr>
                      <a:r>
                        <a:rPr lang="en-US" sz="1800" b="0" i="0" u="none" strike="noStrike">
                          <a:solidFill>
                            <a:srgbClr val="000000"/>
                          </a:solidFill>
                          <a:effectLst/>
                          <a:latin typeface="Arial" panose="020B0604020202020204" pitchFamily="34" charset="0"/>
                        </a:rPr>
                        <a:t>Peer review</a:t>
                      </a:r>
                      <a:endParaRPr lang="en-US" sz="3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800" b="0" i="0" u="none" strike="noStrike" dirty="0">
                          <a:solidFill>
                            <a:srgbClr val="000000"/>
                          </a:solidFill>
                          <a:effectLst/>
                          <a:latin typeface="Arial" panose="020B0604020202020204" pitchFamily="34" charset="0"/>
                        </a:rPr>
                        <a:t>Contribute to an open critique of scholarship</a:t>
                      </a:r>
                      <a:endParaRPr lang="en-CA" sz="3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669966"/>
                  </a:ext>
                </a:extLst>
              </a:tr>
            </a:tbl>
          </a:graphicData>
        </a:graphic>
      </p:graphicFrame>
      <p:sp>
        <p:nvSpPr>
          <p:cNvPr id="7" name="Rectangle 1">
            <a:extLst>
              <a:ext uri="{FF2B5EF4-FFF2-40B4-BE49-F238E27FC236}">
                <a16:creationId xmlns:a16="http://schemas.microsoft.com/office/drawing/2014/main" id="{FA99517A-53E7-4FB5-9C70-A24CA07A465A}"/>
              </a:ext>
            </a:extLst>
          </p:cNvPr>
          <p:cNvSpPr>
            <a:spLocks noChangeArrowheads="1"/>
          </p:cNvSpPr>
          <p:nvPr/>
        </p:nvSpPr>
        <p:spPr bwMode="auto">
          <a:xfrm>
            <a:off x="942164" y="1193749"/>
            <a:ext cx="418541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54147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screenshot of a cell phone&#10;&#10;Description generated with very high confidence">
            <a:extLst>
              <a:ext uri="{FF2B5EF4-FFF2-40B4-BE49-F238E27FC236}">
                <a16:creationId xmlns:a16="http://schemas.microsoft.com/office/drawing/2014/main" id="{5A35D318-4749-47DF-9BF9-0E5A45DE5F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2887"/>
            <a:ext cx="12210105" cy="5669435"/>
          </a:xfrm>
        </p:spPr>
      </p:pic>
      <p:sp>
        <p:nvSpPr>
          <p:cNvPr id="5" name="TextBox 4">
            <a:extLst>
              <a:ext uri="{FF2B5EF4-FFF2-40B4-BE49-F238E27FC236}">
                <a16:creationId xmlns:a16="http://schemas.microsoft.com/office/drawing/2014/main" id="{8118886F-1EAC-4692-A7D6-C9F0604CDF4D}"/>
              </a:ext>
            </a:extLst>
          </p:cNvPr>
          <p:cNvSpPr txBox="1"/>
          <p:nvPr/>
        </p:nvSpPr>
        <p:spPr>
          <a:xfrm>
            <a:off x="602727" y="109880"/>
            <a:ext cx="11227645" cy="913007"/>
          </a:xfrm>
          <a:prstGeom prst="rect">
            <a:avLst/>
          </a:prstGeom>
          <a:noFill/>
        </p:spPr>
        <p:txBody>
          <a:bodyPr wrap="square" rtlCol="0">
            <a:spAutoFit/>
          </a:bodyPr>
          <a:lstStyle/>
          <a:p>
            <a:r>
              <a:rPr lang="en-CA" sz="4267" dirty="0"/>
              <a:t>          </a:t>
            </a:r>
            <a:r>
              <a:rPr lang="en-CA" sz="5333" dirty="0">
                <a:latin typeface="+mj-lt"/>
              </a:rPr>
              <a:t>Register for the course</a:t>
            </a:r>
            <a:endParaRPr lang="en-CA" sz="3200" dirty="0">
              <a:latin typeface="+mj-lt"/>
            </a:endParaRPr>
          </a:p>
        </p:txBody>
      </p:sp>
    </p:spTree>
    <p:extLst>
      <p:ext uri="{BB962C8B-B14F-4D97-AF65-F5344CB8AC3E}">
        <p14:creationId xmlns:p14="http://schemas.microsoft.com/office/powerpoint/2010/main" val="40328043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E2BAF147-CEB6-45B7-BABD-985AD61C7D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37394"/>
            <a:ext cx="12168040" cy="5649902"/>
          </a:xfrm>
        </p:spPr>
      </p:pic>
      <p:pic>
        <p:nvPicPr>
          <p:cNvPr id="3" name="Picture 2">
            <a:extLst>
              <a:ext uri="{FF2B5EF4-FFF2-40B4-BE49-F238E27FC236}">
                <a16:creationId xmlns:a16="http://schemas.microsoft.com/office/drawing/2014/main" id="{49A34771-7C65-4B03-848D-19A8D553F323}"/>
              </a:ext>
            </a:extLst>
          </p:cNvPr>
          <p:cNvPicPr>
            <a:picLocks noChangeAspect="1"/>
          </p:cNvPicPr>
          <p:nvPr/>
        </p:nvPicPr>
        <p:blipFill>
          <a:blip r:embed="rId3"/>
          <a:stretch>
            <a:fillRect/>
          </a:stretch>
        </p:blipFill>
        <p:spPr>
          <a:xfrm>
            <a:off x="3605938" y="1291210"/>
            <a:ext cx="8562102" cy="5418328"/>
          </a:xfrm>
          <a:prstGeom prst="rect">
            <a:avLst/>
          </a:prstGeom>
        </p:spPr>
      </p:pic>
      <p:sp>
        <p:nvSpPr>
          <p:cNvPr id="5" name="TextBox 4">
            <a:extLst>
              <a:ext uri="{FF2B5EF4-FFF2-40B4-BE49-F238E27FC236}">
                <a16:creationId xmlns:a16="http://schemas.microsoft.com/office/drawing/2014/main" id="{55BB537F-5EFF-49F9-9177-CAB5239F5279}"/>
              </a:ext>
            </a:extLst>
          </p:cNvPr>
          <p:cNvSpPr txBox="1"/>
          <p:nvPr/>
        </p:nvSpPr>
        <p:spPr>
          <a:xfrm>
            <a:off x="623391" y="102145"/>
            <a:ext cx="11544649" cy="913007"/>
          </a:xfrm>
          <a:prstGeom prst="rect">
            <a:avLst/>
          </a:prstGeom>
          <a:noFill/>
        </p:spPr>
        <p:txBody>
          <a:bodyPr wrap="square" rtlCol="0">
            <a:spAutoFit/>
          </a:bodyPr>
          <a:lstStyle/>
          <a:p>
            <a:r>
              <a:rPr lang="en-CA" sz="4267" dirty="0"/>
              <a:t>          </a:t>
            </a:r>
            <a:r>
              <a:rPr lang="en-CA" sz="5333" dirty="0">
                <a:latin typeface="+mj-lt"/>
              </a:rPr>
              <a:t>Read resources while in my course</a:t>
            </a:r>
            <a:endParaRPr lang="en-CA" sz="3200" dirty="0">
              <a:latin typeface="+mj-lt"/>
            </a:endParaRPr>
          </a:p>
        </p:txBody>
      </p:sp>
    </p:spTree>
    <p:extLst>
      <p:ext uri="{BB962C8B-B14F-4D97-AF65-F5344CB8AC3E}">
        <p14:creationId xmlns:p14="http://schemas.microsoft.com/office/powerpoint/2010/main" val="41501689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71C0DBFF-D7A0-4E0D-9263-94C1421F1F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95111"/>
            <a:ext cx="12141954" cy="5637790"/>
          </a:xfrm>
        </p:spPr>
      </p:pic>
      <p:sp>
        <p:nvSpPr>
          <p:cNvPr id="5" name="TextBox 4">
            <a:extLst>
              <a:ext uri="{FF2B5EF4-FFF2-40B4-BE49-F238E27FC236}">
                <a16:creationId xmlns:a16="http://schemas.microsoft.com/office/drawing/2014/main" id="{082DB6B5-379C-4640-A418-0BD147B4FF5D}"/>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Listen to related audio feeds</a:t>
            </a:r>
            <a:endParaRPr lang="en-CA" sz="3200" dirty="0">
              <a:latin typeface="+mj-lt"/>
            </a:endParaRPr>
          </a:p>
        </p:txBody>
      </p:sp>
    </p:spTree>
    <p:extLst>
      <p:ext uri="{BB962C8B-B14F-4D97-AF65-F5344CB8AC3E}">
        <p14:creationId xmlns:p14="http://schemas.microsoft.com/office/powerpoint/2010/main" val="33670941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B720EE80-7E3C-4096-9CE9-5B8C05420A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7833"/>
            <a:ext cx="12168040" cy="5649902"/>
          </a:xfrm>
        </p:spPr>
      </p:pic>
      <p:sp>
        <p:nvSpPr>
          <p:cNvPr id="7" name="TextBox 6">
            <a:extLst>
              <a:ext uri="{FF2B5EF4-FFF2-40B4-BE49-F238E27FC236}">
                <a16:creationId xmlns:a16="http://schemas.microsoft.com/office/drawing/2014/main" id="{5DDF1058-AB73-482E-9311-79669E79F9AD}"/>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Manage the resource database</a:t>
            </a:r>
            <a:endParaRPr lang="en-CA" sz="3200" dirty="0">
              <a:latin typeface="+mj-lt"/>
            </a:endParaRPr>
          </a:p>
        </p:txBody>
      </p:sp>
    </p:spTree>
    <p:extLst>
      <p:ext uri="{BB962C8B-B14F-4D97-AF65-F5344CB8AC3E}">
        <p14:creationId xmlns:p14="http://schemas.microsoft.com/office/powerpoint/2010/main" val="12236997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26C15CAB-40E8-45B0-AE35-186B0ED8DA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63225"/>
            <a:ext cx="12154997" cy="5643846"/>
          </a:xfrm>
        </p:spPr>
      </p:pic>
      <p:sp>
        <p:nvSpPr>
          <p:cNvPr id="5" name="TextBox 4">
            <a:extLst>
              <a:ext uri="{FF2B5EF4-FFF2-40B4-BE49-F238E27FC236}">
                <a16:creationId xmlns:a16="http://schemas.microsoft.com/office/drawing/2014/main" id="{33EE6173-C155-405A-8019-7EB0E1279A6B}"/>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Work with various data types</a:t>
            </a:r>
            <a:endParaRPr lang="en-CA" sz="3200" dirty="0">
              <a:latin typeface="+mj-lt"/>
            </a:endParaRPr>
          </a:p>
        </p:txBody>
      </p:sp>
      <p:sp>
        <p:nvSpPr>
          <p:cNvPr id="8" name="Arrow: Right 7">
            <a:extLst>
              <a:ext uri="{FF2B5EF4-FFF2-40B4-BE49-F238E27FC236}">
                <a16:creationId xmlns:a16="http://schemas.microsoft.com/office/drawing/2014/main" id="{F5741044-C147-41AE-9432-582FCC7C69ED}"/>
              </a:ext>
            </a:extLst>
          </p:cNvPr>
          <p:cNvSpPr/>
          <p:nvPr/>
        </p:nvSpPr>
        <p:spPr>
          <a:xfrm rot="8250057">
            <a:off x="1647986" y="1079715"/>
            <a:ext cx="1983783" cy="1502044"/>
          </a:xfrm>
          <a:prstGeom prst="rightArrow">
            <a:avLst/>
          </a:prstGeom>
          <a:solidFill>
            <a:schemeClr val="accent1">
              <a:alpha val="43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6791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A21E015A-27B7-454A-9C5A-F45FB9594A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41670"/>
            <a:ext cx="12194126" cy="5662014"/>
          </a:xfrm>
        </p:spPr>
      </p:pic>
      <p:sp>
        <p:nvSpPr>
          <p:cNvPr id="5" name="TextBox 4">
            <a:extLst>
              <a:ext uri="{FF2B5EF4-FFF2-40B4-BE49-F238E27FC236}">
                <a16:creationId xmlns:a16="http://schemas.microsoft.com/office/drawing/2014/main" id="{315A336C-5427-4BC6-A71B-7457B5A508CF}"/>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Make my personal learning record</a:t>
            </a:r>
            <a:endParaRPr lang="en-CA" sz="3200" dirty="0">
              <a:latin typeface="+mj-lt"/>
            </a:endParaRPr>
          </a:p>
        </p:txBody>
      </p:sp>
      <p:sp>
        <p:nvSpPr>
          <p:cNvPr id="6" name="Arrow: Right 5">
            <a:extLst>
              <a:ext uri="{FF2B5EF4-FFF2-40B4-BE49-F238E27FC236}">
                <a16:creationId xmlns:a16="http://schemas.microsoft.com/office/drawing/2014/main" id="{84F0613D-B5D2-4CC8-8158-71B58E0D7F42}"/>
              </a:ext>
            </a:extLst>
          </p:cNvPr>
          <p:cNvSpPr/>
          <p:nvPr/>
        </p:nvSpPr>
        <p:spPr>
          <a:xfrm rot="2655683">
            <a:off x="6679769" y="974619"/>
            <a:ext cx="1983783" cy="1502044"/>
          </a:xfrm>
          <a:prstGeom prst="rightArrow">
            <a:avLst/>
          </a:prstGeom>
          <a:solidFill>
            <a:schemeClr val="accent1">
              <a:alpha val="43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43981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A9A68D48-637D-4930-9F6C-DC4F62014D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45229"/>
            <a:ext cx="12154997" cy="5643846"/>
          </a:xfrm>
        </p:spPr>
      </p:pic>
      <p:sp>
        <p:nvSpPr>
          <p:cNvPr id="5" name="TextBox 4">
            <a:extLst>
              <a:ext uri="{FF2B5EF4-FFF2-40B4-BE49-F238E27FC236}">
                <a16:creationId xmlns:a16="http://schemas.microsoft.com/office/drawing/2014/main" id="{F960AA90-8F43-4116-9299-CFA7CB185C36}"/>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Display my portfolio</a:t>
            </a:r>
            <a:endParaRPr lang="en-CA" sz="3200" dirty="0">
              <a:latin typeface="+mj-lt"/>
            </a:endParaRPr>
          </a:p>
        </p:txBody>
      </p:sp>
    </p:spTree>
    <p:extLst>
      <p:ext uri="{BB962C8B-B14F-4D97-AF65-F5344CB8AC3E}">
        <p14:creationId xmlns:p14="http://schemas.microsoft.com/office/powerpoint/2010/main" val="194344325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7DB5AC33-33A9-45C4-8402-DB7FCCBCED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557"/>
            <a:ext cx="12128914" cy="5631735"/>
          </a:xfrm>
        </p:spPr>
      </p:pic>
      <p:sp>
        <p:nvSpPr>
          <p:cNvPr id="5" name="TextBox 4">
            <a:extLst>
              <a:ext uri="{FF2B5EF4-FFF2-40B4-BE49-F238E27FC236}">
                <a16:creationId xmlns:a16="http://schemas.microsoft.com/office/drawing/2014/main" id="{2940604D-2CD9-4965-9295-BE98DE680423}"/>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Manage my newsletters</a:t>
            </a:r>
            <a:endParaRPr lang="en-CA" sz="3200" dirty="0">
              <a:latin typeface="+mj-lt"/>
            </a:endParaRPr>
          </a:p>
        </p:txBody>
      </p:sp>
    </p:spTree>
    <p:extLst>
      <p:ext uri="{BB962C8B-B14F-4D97-AF65-F5344CB8AC3E}">
        <p14:creationId xmlns:p14="http://schemas.microsoft.com/office/powerpoint/2010/main" val="35487995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ell phone&#10;&#10;Description generated with very high confidence">
            <a:extLst>
              <a:ext uri="{FF2B5EF4-FFF2-40B4-BE49-F238E27FC236}">
                <a16:creationId xmlns:a16="http://schemas.microsoft.com/office/drawing/2014/main" id="{E0EA1DFB-6128-4B38-B28A-6D817D67C8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234"/>
            <a:ext cx="12233248" cy="5680180"/>
          </a:xfrm>
        </p:spPr>
      </p:pic>
      <p:sp>
        <p:nvSpPr>
          <p:cNvPr id="5" name="TextBox 4">
            <a:extLst>
              <a:ext uri="{FF2B5EF4-FFF2-40B4-BE49-F238E27FC236}">
                <a16:creationId xmlns:a16="http://schemas.microsoft.com/office/drawing/2014/main" id="{6BEAF1E7-B06B-4E40-8AB0-618FD57642D5}"/>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Chat with social media friends</a:t>
            </a:r>
            <a:endParaRPr lang="en-CA" sz="3200" dirty="0">
              <a:latin typeface="+mj-lt"/>
            </a:endParaRPr>
          </a:p>
        </p:txBody>
      </p:sp>
    </p:spTree>
    <p:extLst>
      <p:ext uri="{BB962C8B-B14F-4D97-AF65-F5344CB8AC3E}">
        <p14:creationId xmlns:p14="http://schemas.microsoft.com/office/powerpoint/2010/main" val="27450915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C009D06F-F5AE-4B3A-9163-8252EDD0C5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7115"/>
            <a:ext cx="12128914" cy="5631735"/>
          </a:xfrm>
        </p:spPr>
      </p:pic>
      <p:sp>
        <p:nvSpPr>
          <p:cNvPr id="5" name="TextBox 4">
            <a:extLst>
              <a:ext uri="{FF2B5EF4-FFF2-40B4-BE49-F238E27FC236}">
                <a16:creationId xmlns:a16="http://schemas.microsoft.com/office/drawing/2014/main" id="{7597130B-C8C8-4DA4-8DF6-9363E6EB9885}"/>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Create and attend live meetings</a:t>
            </a:r>
            <a:endParaRPr lang="en-CA" sz="3200" dirty="0">
              <a:latin typeface="+mj-lt"/>
            </a:endParaRPr>
          </a:p>
        </p:txBody>
      </p:sp>
    </p:spTree>
    <p:extLst>
      <p:ext uri="{BB962C8B-B14F-4D97-AF65-F5344CB8AC3E}">
        <p14:creationId xmlns:p14="http://schemas.microsoft.com/office/powerpoint/2010/main" val="710562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3622" y="438015"/>
            <a:ext cx="4436269" cy="749298"/>
          </a:xfrm>
        </p:spPr>
        <p:txBody>
          <a:bodyPr/>
          <a:lstStyle/>
          <a:p>
            <a:r>
              <a:rPr lang="en-CA" dirty="0"/>
              <a:t>Agenda</a:t>
            </a:r>
          </a:p>
        </p:txBody>
      </p:sp>
      <p:sp>
        <p:nvSpPr>
          <p:cNvPr id="3" name="Content Placeholder 2"/>
          <p:cNvSpPr>
            <a:spLocks noGrp="1"/>
          </p:cNvSpPr>
          <p:nvPr>
            <p:ph idx="1"/>
          </p:nvPr>
        </p:nvSpPr>
        <p:spPr>
          <a:xfrm>
            <a:off x="529117" y="565600"/>
            <a:ext cx="10259121" cy="6424922"/>
          </a:xfrm>
        </p:spPr>
        <p:txBody>
          <a:bodyPr>
            <a:normAutofit fontScale="70000" lnSpcReduction="20000"/>
          </a:bodyPr>
          <a:lstStyle/>
          <a:p>
            <a:r>
              <a:rPr lang="en-CA" dirty="0"/>
              <a:t>The Learning Context</a:t>
            </a:r>
          </a:p>
          <a:p>
            <a:pPr lvl="1"/>
            <a:r>
              <a:rPr lang="en-CA" sz="2600" dirty="0">
                <a:latin typeface="+mj-lt"/>
              </a:rPr>
              <a:t>Critical Literacies</a:t>
            </a:r>
          </a:p>
          <a:p>
            <a:pPr lvl="1"/>
            <a:r>
              <a:rPr lang="en-CA" sz="2600" dirty="0">
                <a:latin typeface="+mj-lt"/>
              </a:rPr>
              <a:t>Open Pedagogy</a:t>
            </a:r>
          </a:p>
          <a:p>
            <a:r>
              <a:rPr lang="en-CA" dirty="0"/>
              <a:t>Data and Cloud</a:t>
            </a:r>
          </a:p>
          <a:p>
            <a:pPr lvl="1"/>
            <a:r>
              <a:rPr lang="en-CA" sz="2600" dirty="0">
                <a:latin typeface="+mj-lt"/>
              </a:rPr>
              <a:t>Content: developing an understanding of dynamic and fluid data networks, how to access open data, and how to work with data in cloud-based resources.</a:t>
            </a:r>
          </a:p>
          <a:p>
            <a:pPr lvl="1"/>
            <a:r>
              <a:rPr lang="en-CA" sz="2600" dirty="0">
                <a:latin typeface="+mj-lt"/>
              </a:rPr>
              <a:t>Hands-on activities: access to and use of open data; exploration of a cloud environment.</a:t>
            </a:r>
          </a:p>
          <a:p>
            <a:r>
              <a:rPr lang="en-CA" dirty="0"/>
              <a:t>Graph and Resources</a:t>
            </a:r>
          </a:p>
          <a:p>
            <a:pPr lvl="1"/>
            <a:r>
              <a:rPr lang="en-CA" sz="2600" dirty="0">
                <a:latin typeface="+mj-lt"/>
              </a:rPr>
              <a:t>Content: new types of graph-based resources, including distributed knowledge networks.</a:t>
            </a:r>
          </a:p>
          <a:p>
            <a:pPr lvl="1"/>
            <a:r>
              <a:rPr lang="en-CA" sz="2600" dirty="0">
                <a:latin typeface="+mj-lt"/>
              </a:rPr>
              <a:t>Hands-on activities: experience developing graphs, use of distributed resources such as Jupyter Notebooks.</a:t>
            </a:r>
          </a:p>
          <a:p>
            <a:r>
              <a:rPr lang="en-CA" dirty="0"/>
              <a:t>Identity and Recognition</a:t>
            </a:r>
          </a:p>
          <a:p>
            <a:pPr lvl="1"/>
            <a:r>
              <a:rPr lang="en-CA" sz="2600" dirty="0">
                <a:latin typeface="+mj-lt"/>
              </a:rPr>
              <a:t>Content: how we know who someone is, how we project ourselves on the internet, and how we can be safe and secure; how we know what someone has learned.</a:t>
            </a:r>
          </a:p>
          <a:p>
            <a:pPr lvl="1"/>
            <a:r>
              <a:rPr lang="en-CA" sz="2600" dirty="0">
                <a:latin typeface="+mj-lt"/>
              </a:rPr>
              <a:t>Hands-on activities: creation of &amp;#39;identity graphs&amp;#39;, creation of public and private keys, and creation of digital credentials</a:t>
            </a:r>
          </a:p>
          <a:p>
            <a:r>
              <a:rPr lang="en-CA" dirty="0"/>
              <a:t>Experience, Community and Agency</a:t>
            </a:r>
          </a:p>
          <a:p>
            <a:pPr lvl="1"/>
            <a:r>
              <a:rPr lang="en-CA" sz="2600" dirty="0">
                <a:latin typeface="+mj-lt"/>
              </a:rPr>
              <a:t>Content: how to enable learning experiences based on hands-on practice and knowledge creation sufficient to support a rapidly evolving sense of community based on information exchange and consensus.</a:t>
            </a:r>
          </a:p>
          <a:p>
            <a:r>
              <a:rPr lang="en-CA" dirty="0"/>
              <a:t>Actionable Practices</a:t>
            </a:r>
          </a:p>
          <a:p>
            <a:pPr lvl="1"/>
            <a:r>
              <a:rPr lang="en-CA" sz="2600" dirty="0">
                <a:latin typeface="+mj-lt"/>
              </a:rPr>
              <a:t>Community network development and management, and </a:t>
            </a:r>
          </a:p>
          <a:p>
            <a:pPr lvl="1"/>
            <a:r>
              <a:rPr lang="en-CA" sz="2600" dirty="0">
                <a:latin typeface="+mj-lt"/>
              </a:rPr>
              <a:t>Personal learning management and support</a:t>
            </a:r>
          </a:p>
        </p:txBody>
      </p:sp>
    </p:spTree>
    <p:extLst>
      <p:ext uri="{BB962C8B-B14F-4D97-AF65-F5344CB8AC3E}">
        <p14:creationId xmlns:p14="http://schemas.microsoft.com/office/powerpoint/2010/main" val="2695204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4684-802F-42B5-8AC6-FB4706FCCC8E}"/>
              </a:ext>
            </a:extLst>
          </p:cNvPr>
          <p:cNvSpPr>
            <a:spLocks noGrp="1"/>
          </p:cNvSpPr>
          <p:nvPr>
            <p:ph type="title"/>
          </p:nvPr>
        </p:nvSpPr>
        <p:spPr/>
        <p:txBody>
          <a:bodyPr/>
          <a:lstStyle/>
          <a:p>
            <a:r>
              <a:rPr lang="en-US" dirty="0"/>
              <a:t>Critical Literacies</a:t>
            </a:r>
          </a:p>
        </p:txBody>
      </p:sp>
      <p:pic>
        <p:nvPicPr>
          <p:cNvPr id="4" name="Content Placeholder 3">
            <a:extLst>
              <a:ext uri="{FF2B5EF4-FFF2-40B4-BE49-F238E27FC236}">
                <a16:creationId xmlns:a16="http://schemas.microsoft.com/office/drawing/2014/main" id="{545FC459-704F-4222-BF4B-CBB21C354F84}"/>
              </a:ext>
            </a:extLst>
          </p:cNvPr>
          <p:cNvPicPr>
            <a:picLocks noGrp="1" noChangeAspect="1"/>
          </p:cNvPicPr>
          <p:nvPr>
            <p:ph idx="1"/>
          </p:nvPr>
        </p:nvPicPr>
        <p:blipFill>
          <a:blip r:embed="rId2"/>
          <a:stretch>
            <a:fillRect/>
          </a:stretch>
        </p:blipFill>
        <p:spPr>
          <a:xfrm>
            <a:off x="2806704" y="1825625"/>
            <a:ext cx="6578591" cy="4351338"/>
          </a:xfrm>
          <a:prstGeom prst="rect">
            <a:avLst/>
          </a:prstGeom>
        </p:spPr>
      </p:pic>
    </p:spTree>
    <p:extLst>
      <p:ext uri="{BB962C8B-B14F-4D97-AF65-F5344CB8AC3E}">
        <p14:creationId xmlns:p14="http://schemas.microsoft.com/office/powerpoint/2010/main" val="19748796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E0CC43B3-F17C-4F82-B38D-5148703FC6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23" y="1041612"/>
            <a:ext cx="12141954" cy="5637790"/>
          </a:xfrm>
        </p:spPr>
      </p:pic>
      <p:pic>
        <p:nvPicPr>
          <p:cNvPr id="5" name="Picture 4">
            <a:extLst>
              <a:ext uri="{FF2B5EF4-FFF2-40B4-BE49-F238E27FC236}">
                <a16:creationId xmlns:a16="http://schemas.microsoft.com/office/drawing/2014/main" id="{3A2D7129-86EA-4980-BCF8-762F6361AD2C}"/>
              </a:ext>
            </a:extLst>
          </p:cNvPr>
          <p:cNvPicPr>
            <a:picLocks noChangeAspect="1"/>
          </p:cNvPicPr>
          <p:nvPr/>
        </p:nvPicPr>
        <p:blipFill>
          <a:blip r:embed="rId3"/>
          <a:stretch>
            <a:fillRect/>
          </a:stretch>
        </p:blipFill>
        <p:spPr>
          <a:xfrm>
            <a:off x="3575748" y="1003234"/>
            <a:ext cx="8591229" cy="353510"/>
          </a:xfrm>
          <a:prstGeom prst="rect">
            <a:avLst/>
          </a:prstGeom>
        </p:spPr>
      </p:pic>
      <p:sp>
        <p:nvSpPr>
          <p:cNvPr id="6" name="TextBox 5">
            <a:extLst>
              <a:ext uri="{FF2B5EF4-FFF2-40B4-BE49-F238E27FC236}">
                <a16:creationId xmlns:a16="http://schemas.microsoft.com/office/drawing/2014/main" id="{F0ACE835-2D00-4432-BA67-08000B72794B}"/>
              </a:ext>
            </a:extLst>
          </p:cNvPr>
          <p:cNvSpPr txBox="1"/>
          <p:nvPr/>
        </p:nvSpPr>
        <p:spPr>
          <a:xfrm>
            <a:off x="623391" y="102145"/>
            <a:ext cx="11227645" cy="913007"/>
          </a:xfrm>
          <a:prstGeom prst="rect">
            <a:avLst/>
          </a:prstGeom>
          <a:noFill/>
        </p:spPr>
        <p:txBody>
          <a:bodyPr wrap="square" rtlCol="0">
            <a:spAutoFit/>
          </a:bodyPr>
          <a:lstStyle/>
          <a:p>
            <a:r>
              <a:rPr lang="en-CA" sz="4267" dirty="0"/>
              <a:t>          </a:t>
            </a:r>
            <a:r>
              <a:rPr lang="en-CA" sz="5333" dirty="0">
                <a:latin typeface="+mj-lt"/>
              </a:rPr>
              <a:t>Look for a job, contract, project…</a:t>
            </a:r>
            <a:endParaRPr lang="en-CA" sz="3200" dirty="0">
              <a:latin typeface="+mj-lt"/>
            </a:endParaRPr>
          </a:p>
        </p:txBody>
      </p:sp>
    </p:spTree>
    <p:extLst>
      <p:ext uri="{BB962C8B-B14F-4D97-AF65-F5344CB8AC3E}">
        <p14:creationId xmlns:p14="http://schemas.microsoft.com/office/powerpoint/2010/main" val="5314465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3479-724D-43FF-8078-A3CFBF3EFCB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F501C57-C413-426A-9DBC-33D4B785D2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7728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feldstein.com/wp-content/uploads/2013/03/studentPatternsInMoocs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21" y="1508121"/>
            <a:ext cx="6438984" cy="46788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77690" y="6361707"/>
            <a:ext cx="9590314" cy="369332"/>
          </a:xfrm>
          <a:prstGeom prst="rect">
            <a:avLst/>
          </a:prstGeom>
        </p:spPr>
        <p:txBody>
          <a:bodyPr wrap="square">
            <a:spAutoFit/>
          </a:bodyPr>
          <a:lstStyle/>
          <a:p>
            <a:r>
              <a:rPr lang="en-CA" dirty="0"/>
              <a:t>Image: http://mfeldstein.com/emerging-student-patterns-in-moocs-a-revised-graphical-view/</a:t>
            </a:r>
          </a:p>
        </p:txBody>
      </p:sp>
      <p:sp>
        <p:nvSpPr>
          <p:cNvPr id="5" name="Rectangle 4">
            <a:extLst>
              <a:ext uri="{FF2B5EF4-FFF2-40B4-BE49-F238E27FC236}">
                <a16:creationId xmlns:a16="http://schemas.microsoft.com/office/drawing/2014/main" id="{2433AF19-6A57-4BFC-A998-3C8BB5BD46FD}"/>
              </a:ext>
            </a:extLst>
          </p:cNvPr>
          <p:cNvSpPr/>
          <p:nvPr/>
        </p:nvSpPr>
        <p:spPr>
          <a:xfrm>
            <a:off x="923767" y="872003"/>
            <a:ext cx="5766322" cy="769441"/>
          </a:xfrm>
          <a:prstGeom prst="rect">
            <a:avLst/>
          </a:prstGeom>
        </p:spPr>
        <p:txBody>
          <a:bodyPr wrap="none">
            <a:spAutoFit/>
          </a:bodyPr>
          <a:lstStyle/>
          <a:p>
            <a:r>
              <a:rPr lang="en-CA" sz="4400" dirty="0"/>
              <a:t>Criticisms of the MOOCs</a:t>
            </a:r>
            <a:endParaRPr lang="en-US" sz="4400" dirty="0"/>
          </a:p>
        </p:txBody>
      </p:sp>
      <p:sp>
        <p:nvSpPr>
          <p:cNvPr id="6" name="Rectangle 5">
            <a:extLst>
              <a:ext uri="{FF2B5EF4-FFF2-40B4-BE49-F238E27FC236}">
                <a16:creationId xmlns:a16="http://schemas.microsoft.com/office/drawing/2014/main" id="{4574773B-327C-4653-973E-9913A9AA9918}"/>
              </a:ext>
            </a:extLst>
          </p:cNvPr>
          <p:cNvSpPr/>
          <p:nvPr/>
        </p:nvSpPr>
        <p:spPr>
          <a:xfrm>
            <a:off x="7167106" y="1974911"/>
            <a:ext cx="3881894" cy="2677656"/>
          </a:xfrm>
          <a:prstGeom prst="rect">
            <a:avLst/>
          </a:prstGeom>
        </p:spPr>
        <p:txBody>
          <a:bodyPr wrap="square">
            <a:spAutoFit/>
          </a:bodyPr>
          <a:lstStyle/>
          <a:p>
            <a:r>
              <a:rPr lang="en-CA" sz="2400" dirty="0">
                <a:solidFill>
                  <a:schemeClr val="tx2"/>
                </a:solidFill>
                <a:latin typeface="Arial" panose="020B0604020202020204" pitchFamily="34" charset="0"/>
              </a:rPr>
              <a:t>MOOCs have face a storm of criticism – unprepared students, bad pedagogy, lack of educational standards, a failure to engage, and ultimately, dropouts.</a:t>
            </a:r>
            <a:endParaRPr lang="en-CA" sz="2400" dirty="0">
              <a:solidFill>
                <a:schemeClr val="tx2"/>
              </a:solidFill>
              <a:effectLst>
                <a:outerShdw blurRad="38100" dist="38100" dir="2700000" algn="tl">
                  <a:srgbClr val="C0C0C0"/>
                </a:outerShdw>
              </a:effectLst>
              <a:latin typeface="Arial" panose="020B0604020202020204" pitchFamily="34" charset="0"/>
            </a:endParaRPr>
          </a:p>
        </p:txBody>
      </p:sp>
    </p:spTree>
    <p:extLst>
      <p:ext uri="{BB962C8B-B14F-4D97-AF65-F5344CB8AC3E}">
        <p14:creationId xmlns:p14="http://schemas.microsoft.com/office/powerpoint/2010/main" val="675557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125" y="838794"/>
            <a:ext cx="9450077" cy="851784"/>
          </a:xfrm>
        </p:spPr>
        <p:txBody>
          <a:bodyPr/>
          <a:lstStyle/>
          <a:p>
            <a:r>
              <a:rPr lang="en-CA" dirty="0"/>
              <a:t>A Wider Conception of Learning</a:t>
            </a:r>
          </a:p>
        </p:txBody>
      </p:sp>
      <p:sp>
        <p:nvSpPr>
          <p:cNvPr id="3" name="Rectangle 2"/>
          <p:cNvSpPr/>
          <p:nvPr/>
        </p:nvSpPr>
        <p:spPr>
          <a:xfrm>
            <a:off x="8183180" y="2059300"/>
            <a:ext cx="3007082" cy="3539430"/>
          </a:xfrm>
          <a:prstGeom prst="rect">
            <a:avLst/>
          </a:prstGeom>
        </p:spPr>
        <p:txBody>
          <a:bodyPr wrap="square">
            <a:spAutoFit/>
          </a:bodyPr>
          <a:lstStyle/>
          <a:p>
            <a:r>
              <a:rPr lang="en-CA" sz="2800" b="0" dirty="0">
                <a:solidFill>
                  <a:schemeClr val="tx2"/>
                </a:solidFill>
                <a:effectLst/>
                <a:latin typeface="Arial" panose="020B0604020202020204" pitchFamily="34" charset="0"/>
              </a:rPr>
              <a:t>What does it mean to ‘complete’ a newspaper?</a:t>
            </a:r>
          </a:p>
          <a:p>
            <a:endParaRPr lang="en-CA" sz="2800" dirty="0">
              <a:solidFill>
                <a:schemeClr val="tx2"/>
              </a:solidFill>
              <a:latin typeface="Arial" panose="020B0604020202020204" pitchFamily="34" charset="0"/>
            </a:endParaRPr>
          </a:p>
          <a:p>
            <a:r>
              <a:rPr lang="en-CA" sz="2800" b="0" dirty="0">
                <a:solidFill>
                  <a:schemeClr val="tx2"/>
                </a:solidFill>
                <a:effectLst/>
                <a:latin typeface="Arial" panose="020B0604020202020204" pitchFamily="34" charset="0"/>
              </a:rPr>
              <a:t>What is the proper foundation for a buffet?</a:t>
            </a:r>
            <a:endParaRPr lang="en-CA" sz="2000" dirty="0">
              <a:solidFill>
                <a:schemeClr val="tx2"/>
              </a:solidFill>
              <a:effectLst>
                <a:outerShdw blurRad="38100" dist="38100" dir="2700000" algn="tl">
                  <a:srgbClr val="C0C0C0"/>
                </a:outerShdw>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1001738" y="2098189"/>
            <a:ext cx="6732133" cy="4279407"/>
          </a:xfrm>
          <a:prstGeom prst="rect">
            <a:avLst/>
          </a:prstGeom>
        </p:spPr>
      </p:pic>
    </p:spTree>
    <p:extLst>
      <p:ext uri="{BB962C8B-B14F-4D97-AF65-F5344CB8AC3E}">
        <p14:creationId xmlns:p14="http://schemas.microsoft.com/office/powerpoint/2010/main" val="366159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394" y="743099"/>
            <a:ext cx="9450077" cy="793305"/>
          </a:xfrm>
        </p:spPr>
        <p:txBody>
          <a:bodyPr/>
          <a:lstStyle/>
          <a:p>
            <a:r>
              <a:rPr lang="en-CA" dirty="0"/>
              <a:t>What does it mean to be literate?</a:t>
            </a:r>
          </a:p>
        </p:txBody>
      </p:sp>
      <p:pic>
        <p:nvPicPr>
          <p:cNvPr id="4" name="Picture 3"/>
          <p:cNvPicPr>
            <a:picLocks noChangeAspect="1"/>
          </p:cNvPicPr>
          <p:nvPr/>
        </p:nvPicPr>
        <p:blipFill>
          <a:blip r:embed="rId3"/>
          <a:stretch>
            <a:fillRect/>
          </a:stretch>
        </p:blipFill>
        <p:spPr>
          <a:xfrm>
            <a:off x="1041352" y="1908472"/>
            <a:ext cx="5862561" cy="4072343"/>
          </a:xfrm>
          <a:prstGeom prst="rect">
            <a:avLst/>
          </a:prstGeom>
        </p:spPr>
      </p:pic>
      <p:sp>
        <p:nvSpPr>
          <p:cNvPr id="3" name="TextBox 2">
            <a:extLst>
              <a:ext uri="{FF2B5EF4-FFF2-40B4-BE49-F238E27FC236}">
                <a16:creationId xmlns:a16="http://schemas.microsoft.com/office/drawing/2014/main" id="{309A72B1-A498-4252-AA7D-A4DDF413AA49}"/>
              </a:ext>
            </a:extLst>
          </p:cNvPr>
          <p:cNvSpPr txBox="1"/>
          <p:nvPr/>
        </p:nvSpPr>
        <p:spPr>
          <a:xfrm>
            <a:off x="7554433" y="2073349"/>
            <a:ext cx="427428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Literacy</a:t>
            </a:r>
          </a:p>
          <a:p>
            <a:pPr marL="285750" indent="-285750">
              <a:buFont typeface="Arial" panose="020B0604020202020204" pitchFamily="34" charset="0"/>
              <a:buChar char="•"/>
            </a:pPr>
            <a:r>
              <a:rPr lang="en-US" sz="2400" dirty="0"/>
              <a:t>Numeracy</a:t>
            </a:r>
          </a:p>
          <a:p>
            <a:pPr marL="285750" indent="-285750">
              <a:buFont typeface="Arial" panose="020B0604020202020204" pitchFamily="34" charset="0"/>
              <a:buChar char="•"/>
            </a:pPr>
            <a:r>
              <a:rPr lang="en-US" sz="2400" dirty="0"/>
              <a:t>Financial literacy</a:t>
            </a:r>
          </a:p>
          <a:p>
            <a:pPr marL="285750" indent="-285750">
              <a:buFont typeface="Arial" panose="020B0604020202020204" pitchFamily="34" charset="0"/>
              <a:buChar char="•"/>
            </a:pPr>
            <a:r>
              <a:rPr lang="en-US" sz="2400" dirty="0"/>
              <a:t>Emotional literacy</a:t>
            </a:r>
          </a:p>
          <a:p>
            <a:pPr marL="285750" indent="-285750">
              <a:buFont typeface="Arial" panose="020B0604020202020204" pitchFamily="34" charset="0"/>
              <a:buChar char="•"/>
            </a:pPr>
            <a:r>
              <a:rPr lang="en-US" sz="2400" dirty="0"/>
              <a:t>Digital literacy</a:t>
            </a:r>
          </a:p>
          <a:p>
            <a:pPr marL="285750" indent="-285750">
              <a:buFont typeface="Arial" panose="020B0604020202020204" pitchFamily="34" charset="0"/>
              <a:buChar char="•"/>
            </a:pPr>
            <a:r>
              <a:rPr lang="en-US" sz="2400" dirty="0"/>
              <a:t>Etc. Etc.</a:t>
            </a:r>
          </a:p>
        </p:txBody>
      </p:sp>
    </p:spTree>
    <p:extLst>
      <p:ext uri="{BB962C8B-B14F-4D97-AF65-F5344CB8AC3E}">
        <p14:creationId xmlns:p14="http://schemas.microsoft.com/office/powerpoint/2010/main" val="107286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851" y="645302"/>
            <a:ext cx="10003636" cy="1325563"/>
          </a:xfrm>
        </p:spPr>
        <p:txBody>
          <a:bodyPr/>
          <a:lstStyle/>
          <a:p>
            <a:r>
              <a:rPr lang="en-CA" dirty="0"/>
              <a:t>Meaning – it’s not just semantics any more</a:t>
            </a:r>
          </a:p>
        </p:txBody>
      </p:sp>
      <p:sp>
        <p:nvSpPr>
          <p:cNvPr id="3" name="Rectangle 2"/>
          <p:cNvSpPr/>
          <p:nvPr/>
        </p:nvSpPr>
        <p:spPr>
          <a:xfrm>
            <a:off x="8750249" y="1873229"/>
            <a:ext cx="3007082" cy="1631216"/>
          </a:xfrm>
          <a:prstGeom prst="rect">
            <a:avLst/>
          </a:prstGeom>
        </p:spPr>
        <p:txBody>
          <a:bodyPr wrap="square">
            <a:spAutoFit/>
          </a:bodyPr>
          <a:lstStyle/>
          <a:p>
            <a:r>
              <a:rPr lang="en-CA" sz="2000" b="0" dirty="0">
                <a:solidFill>
                  <a:schemeClr val="tx2"/>
                </a:solidFill>
                <a:effectLst/>
                <a:latin typeface="Arial" panose="020B0604020202020204" pitchFamily="34" charset="0"/>
              </a:rPr>
              <a:t>This brings us back to language – what is the ‘core’ of a language? What are the foundations? </a:t>
            </a:r>
            <a:endParaRPr lang="en-CA" sz="1600" dirty="0">
              <a:solidFill>
                <a:schemeClr val="tx2"/>
              </a:solidFill>
              <a:effectLst>
                <a:outerShdw blurRad="38100" dist="38100" dir="2700000" algn="tl">
                  <a:srgbClr val="C0C0C0"/>
                </a:outerShdw>
              </a:effectLst>
              <a:latin typeface="Arial" panose="020B0604020202020204" pitchFamily="34" charset="0"/>
            </a:endParaRPr>
          </a:p>
        </p:txBody>
      </p:sp>
      <p:pic>
        <p:nvPicPr>
          <p:cNvPr id="6146" name="Picture 2" descr="http://www.alegoo.com/images05/art/tattoos-2/029/tattoos-with-meaning-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382" y="1996473"/>
            <a:ext cx="6899275" cy="4216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25302" y="6361707"/>
            <a:ext cx="9639300" cy="369332"/>
          </a:xfrm>
          <a:prstGeom prst="rect">
            <a:avLst/>
          </a:prstGeom>
        </p:spPr>
        <p:txBody>
          <a:bodyPr wrap="square">
            <a:spAutoFit/>
          </a:bodyPr>
          <a:lstStyle/>
          <a:p>
            <a:r>
              <a:rPr lang="en-CA" dirty="0"/>
              <a:t>Image: http://www.alegoo.com/pictures7/art-tattoos-2/tattoos-with-meaning-029/</a:t>
            </a:r>
          </a:p>
        </p:txBody>
      </p:sp>
      <p:sp>
        <p:nvSpPr>
          <p:cNvPr id="6" name="Rectangle 5">
            <a:extLst>
              <a:ext uri="{FF2B5EF4-FFF2-40B4-BE49-F238E27FC236}">
                <a16:creationId xmlns:a16="http://schemas.microsoft.com/office/drawing/2014/main" id="{1E20CA3E-5C8A-4ACB-AC46-B4D96E8F10C6}"/>
              </a:ext>
            </a:extLst>
          </p:cNvPr>
          <p:cNvSpPr/>
          <p:nvPr/>
        </p:nvSpPr>
        <p:spPr>
          <a:xfrm>
            <a:off x="8750249" y="3840379"/>
            <a:ext cx="3007082" cy="1631216"/>
          </a:xfrm>
          <a:prstGeom prst="rect">
            <a:avLst/>
          </a:prstGeom>
        </p:spPr>
        <p:txBody>
          <a:bodyPr wrap="square">
            <a:spAutoFit/>
          </a:bodyPr>
          <a:lstStyle/>
          <a:p>
            <a:r>
              <a:rPr lang="en-CA" sz="2000" b="0" dirty="0">
                <a:solidFill>
                  <a:schemeClr val="tx2"/>
                </a:solidFill>
                <a:effectLst/>
                <a:latin typeface="Arial" panose="020B0604020202020204" pitchFamily="34" charset="0"/>
              </a:rPr>
              <a:t>What is the ‘core’ of a </a:t>
            </a:r>
            <a:r>
              <a:rPr lang="en-CA" sz="2000" b="0" i="1" dirty="0">
                <a:solidFill>
                  <a:schemeClr val="tx2"/>
                </a:solidFill>
                <a:effectLst/>
                <a:latin typeface="Arial" panose="020B0604020202020204" pitchFamily="34" charset="0"/>
              </a:rPr>
              <a:t>discipline – </a:t>
            </a:r>
            <a:r>
              <a:rPr lang="en-CA" sz="2000" b="0" dirty="0">
                <a:solidFill>
                  <a:schemeClr val="tx2"/>
                </a:solidFill>
                <a:effectLst/>
                <a:latin typeface="Arial" panose="020B0604020202020204" pitchFamily="34" charset="0"/>
              </a:rPr>
              <a:t>like medicine, law or physics? What are the foundations? </a:t>
            </a:r>
            <a:endParaRPr lang="en-CA" sz="1600" dirty="0">
              <a:solidFill>
                <a:schemeClr val="tx2"/>
              </a:solidFill>
              <a:effectLst>
                <a:outerShdw blurRad="38100" dist="38100" dir="2700000" algn="tl">
                  <a:srgbClr val="C0C0C0"/>
                </a:outerShdw>
              </a:effectLst>
              <a:latin typeface="Arial" panose="020B0604020202020204" pitchFamily="34" charset="0"/>
            </a:endParaRPr>
          </a:p>
        </p:txBody>
      </p:sp>
    </p:spTree>
    <p:extLst>
      <p:ext uri="{BB962C8B-B14F-4D97-AF65-F5344CB8AC3E}">
        <p14:creationId xmlns:p14="http://schemas.microsoft.com/office/powerpoint/2010/main" val="2114257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98DC-3A44-4D53-AA1D-62EF120DFECC}"/>
              </a:ext>
            </a:extLst>
          </p:cNvPr>
          <p:cNvSpPr>
            <a:spLocks noGrp="1"/>
          </p:cNvSpPr>
          <p:nvPr>
            <p:ph type="title"/>
          </p:nvPr>
        </p:nvSpPr>
        <p:spPr/>
        <p:txBody>
          <a:bodyPr/>
          <a:lstStyle/>
          <a:p>
            <a:r>
              <a:rPr lang="en-US" dirty="0"/>
              <a:t>Knowledge as Recognition</a:t>
            </a:r>
          </a:p>
        </p:txBody>
      </p:sp>
      <p:pic>
        <p:nvPicPr>
          <p:cNvPr id="2050" name="Picture 2">
            <a:extLst>
              <a:ext uri="{FF2B5EF4-FFF2-40B4-BE49-F238E27FC236}">
                <a16:creationId xmlns:a16="http://schemas.microsoft.com/office/drawing/2014/main" id="{44E8CB38-F863-4B98-9F56-355BFD933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826" y="1812962"/>
            <a:ext cx="7178348" cy="42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84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98DC-3A44-4D53-AA1D-62EF120DFECC}"/>
              </a:ext>
            </a:extLst>
          </p:cNvPr>
          <p:cNvSpPr>
            <a:spLocks noGrp="1"/>
          </p:cNvSpPr>
          <p:nvPr>
            <p:ph type="title"/>
          </p:nvPr>
        </p:nvSpPr>
        <p:spPr/>
        <p:txBody>
          <a:bodyPr/>
          <a:lstStyle/>
          <a:p>
            <a:r>
              <a:rPr lang="en-US" dirty="0"/>
              <a:t>Knowledge as Recognition</a:t>
            </a:r>
          </a:p>
        </p:txBody>
      </p:sp>
      <p:pic>
        <p:nvPicPr>
          <p:cNvPr id="2050" name="Picture 2">
            <a:extLst>
              <a:ext uri="{FF2B5EF4-FFF2-40B4-BE49-F238E27FC236}">
                <a16:creationId xmlns:a16="http://schemas.microsoft.com/office/drawing/2014/main" id="{44E8CB38-F863-4B98-9F56-355BFD933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826" y="1812962"/>
            <a:ext cx="7178348" cy="42860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D9520A7-BF07-480D-BE3F-3B559FF0E9F5}"/>
                  </a:ext>
                </a:extLst>
              </p14:cNvPr>
              <p14:cNvContentPartPr/>
              <p14:nvPr/>
            </p14:nvContentPartPr>
            <p14:xfrm>
              <a:off x="2753623" y="2665783"/>
              <a:ext cx="714240" cy="114840"/>
            </p14:xfrm>
          </p:contentPart>
        </mc:Choice>
        <mc:Fallback xmlns="">
          <p:pic>
            <p:nvPicPr>
              <p:cNvPr id="3" name="Ink 2">
                <a:extLst>
                  <a:ext uri="{FF2B5EF4-FFF2-40B4-BE49-F238E27FC236}">
                    <a16:creationId xmlns:a16="http://schemas.microsoft.com/office/drawing/2014/main" id="{AD9520A7-BF07-480D-BE3F-3B559FF0E9F5}"/>
                  </a:ext>
                </a:extLst>
              </p:cNvPr>
              <p:cNvPicPr/>
              <p:nvPr/>
            </p:nvPicPr>
            <p:blipFill>
              <a:blip r:embed="rId4"/>
              <a:stretch>
                <a:fillRect/>
              </a:stretch>
            </p:blipFill>
            <p:spPr>
              <a:xfrm>
                <a:off x="2699623" y="2558143"/>
                <a:ext cx="82188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0AC8735A-60EA-4A3A-93BE-598782DA1C0A}"/>
                  </a:ext>
                </a:extLst>
              </p14:cNvPr>
              <p14:cNvContentPartPr/>
              <p14:nvPr/>
            </p14:nvContentPartPr>
            <p14:xfrm>
              <a:off x="2801503" y="4001383"/>
              <a:ext cx="674280" cy="92160"/>
            </p14:xfrm>
          </p:contentPart>
        </mc:Choice>
        <mc:Fallback xmlns="">
          <p:pic>
            <p:nvPicPr>
              <p:cNvPr id="4" name="Ink 3">
                <a:extLst>
                  <a:ext uri="{FF2B5EF4-FFF2-40B4-BE49-F238E27FC236}">
                    <a16:creationId xmlns:a16="http://schemas.microsoft.com/office/drawing/2014/main" id="{0AC8735A-60EA-4A3A-93BE-598782DA1C0A}"/>
                  </a:ext>
                </a:extLst>
              </p:cNvPr>
              <p:cNvPicPr/>
              <p:nvPr/>
            </p:nvPicPr>
            <p:blipFill>
              <a:blip r:embed="rId6"/>
              <a:stretch>
                <a:fillRect/>
              </a:stretch>
            </p:blipFill>
            <p:spPr>
              <a:xfrm>
                <a:off x="2747863" y="3893383"/>
                <a:ext cx="78192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DACDAEC8-579F-4B3C-8E6A-AE9C6840E19B}"/>
                  </a:ext>
                </a:extLst>
              </p14:cNvPr>
              <p14:cNvContentPartPr/>
              <p14:nvPr/>
            </p14:nvContentPartPr>
            <p14:xfrm>
              <a:off x="4433743" y="3481903"/>
              <a:ext cx="632520" cy="303120"/>
            </p14:xfrm>
          </p:contentPart>
        </mc:Choice>
        <mc:Fallback xmlns="">
          <p:pic>
            <p:nvPicPr>
              <p:cNvPr id="5" name="Ink 4">
                <a:extLst>
                  <a:ext uri="{FF2B5EF4-FFF2-40B4-BE49-F238E27FC236}">
                    <a16:creationId xmlns:a16="http://schemas.microsoft.com/office/drawing/2014/main" id="{DACDAEC8-579F-4B3C-8E6A-AE9C6840E19B}"/>
                  </a:ext>
                </a:extLst>
              </p:cNvPr>
              <p:cNvPicPr/>
              <p:nvPr/>
            </p:nvPicPr>
            <p:blipFill>
              <a:blip r:embed="rId8"/>
              <a:stretch>
                <a:fillRect/>
              </a:stretch>
            </p:blipFill>
            <p:spPr>
              <a:xfrm>
                <a:off x="4379743" y="3374263"/>
                <a:ext cx="740160" cy="518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FE84C13C-6AFE-4477-BCB9-12EF2E169408}"/>
                  </a:ext>
                </a:extLst>
              </p14:cNvPr>
              <p14:cNvContentPartPr/>
              <p14:nvPr/>
            </p14:nvContentPartPr>
            <p14:xfrm>
              <a:off x="4539583" y="4031263"/>
              <a:ext cx="561600" cy="383400"/>
            </p14:xfrm>
          </p:contentPart>
        </mc:Choice>
        <mc:Fallback xmlns="">
          <p:pic>
            <p:nvPicPr>
              <p:cNvPr id="6" name="Ink 5">
                <a:extLst>
                  <a:ext uri="{FF2B5EF4-FFF2-40B4-BE49-F238E27FC236}">
                    <a16:creationId xmlns:a16="http://schemas.microsoft.com/office/drawing/2014/main" id="{FE84C13C-6AFE-4477-BCB9-12EF2E169408}"/>
                  </a:ext>
                </a:extLst>
              </p:cNvPr>
              <p:cNvPicPr/>
              <p:nvPr/>
            </p:nvPicPr>
            <p:blipFill>
              <a:blip r:embed="rId10"/>
              <a:stretch>
                <a:fillRect/>
              </a:stretch>
            </p:blipFill>
            <p:spPr>
              <a:xfrm>
                <a:off x="4485583" y="3923263"/>
                <a:ext cx="669240" cy="599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D104FAE-0883-4F6B-A9FB-C655F5201CA6}"/>
                  </a:ext>
                </a:extLst>
              </p14:cNvPr>
              <p14:cNvContentPartPr/>
              <p14:nvPr/>
            </p14:nvContentPartPr>
            <p14:xfrm>
              <a:off x="4391263" y="2337823"/>
              <a:ext cx="537480" cy="325440"/>
            </p14:xfrm>
          </p:contentPart>
        </mc:Choice>
        <mc:Fallback xmlns="">
          <p:pic>
            <p:nvPicPr>
              <p:cNvPr id="7" name="Ink 6">
                <a:extLst>
                  <a:ext uri="{FF2B5EF4-FFF2-40B4-BE49-F238E27FC236}">
                    <a16:creationId xmlns:a16="http://schemas.microsoft.com/office/drawing/2014/main" id="{5D104FAE-0883-4F6B-A9FB-C655F5201CA6}"/>
                  </a:ext>
                </a:extLst>
              </p:cNvPr>
              <p:cNvPicPr/>
              <p:nvPr/>
            </p:nvPicPr>
            <p:blipFill>
              <a:blip r:embed="rId12"/>
              <a:stretch>
                <a:fillRect/>
              </a:stretch>
            </p:blipFill>
            <p:spPr>
              <a:xfrm>
                <a:off x="4337263" y="2229823"/>
                <a:ext cx="645120" cy="541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3C16F479-E039-4EF0-8C57-93C0E06C8352}"/>
                  </a:ext>
                </a:extLst>
              </p14:cNvPr>
              <p14:cNvContentPartPr/>
              <p14:nvPr/>
            </p14:nvContentPartPr>
            <p14:xfrm>
              <a:off x="5826583" y="3607543"/>
              <a:ext cx="811440" cy="666720"/>
            </p14:xfrm>
          </p:contentPart>
        </mc:Choice>
        <mc:Fallback xmlns="">
          <p:pic>
            <p:nvPicPr>
              <p:cNvPr id="8" name="Ink 7">
                <a:extLst>
                  <a:ext uri="{FF2B5EF4-FFF2-40B4-BE49-F238E27FC236}">
                    <a16:creationId xmlns:a16="http://schemas.microsoft.com/office/drawing/2014/main" id="{3C16F479-E039-4EF0-8C57-93C0E06C8352}"/>
                  </a:ext>
                </a:extLst>
              </p:cNvPr>
              <p:cNvPicPr/>
              <p:nvPr/>
            </p:nvPicPr>
            <p:blipFill>
              <a:blip r:embed="rId14"/>
              <a:stretch>
                <a:fillRect/>
              </a:stretch>
            </p:blipFill>
            <p:spPr>
              <a:xfrm>
                <a:off x="5772583" y="3499543"/>
                <a:ext cx="919080" cy="882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56D07D0-864D-4296-BDC6-D7AE9E5B6894}"/>
                  </a:ext>
                </a:extLst>
              </p14:cNvPr>
              <p14:cNvContentPartPr/>
              <p14:nvPr/>
            </p14:nvContentPartPr>
            <p14:xfrm>
              <a:off x="5969863" y="4394863"/>
              <a:ext cx="535680" cy="108000"/>
            </p14:xfrm>
          </p:contentPart>
        </mc:Choice>
        <mc:Fallback xmlns="">
          <p:pic>
            <p:nvPicPr>
              <p:cNvPr id="9" name="Ink 8">
                <a:extLst>
                  <a:ext uri="{FF2B5EF4-FFF2-40B4-BE49-F238E27FC236}">
                    <a16:creationId xmlns:a16="http://schemas.microsoft.com/office/drawing/2014/main" id="{756D07D0-864D-4296-BDC6-D7AE9E5B6894}"/>
                  </a:ext>
                </a:extLst>
              </p:cNvPr>
              <p:cNvPicPr/>
              <p:nvPr/>
            </p:nvPicPr>
            <p:blipFill>
              <a:blip r:embed="rId16"/>
              <a:stretch>
                <a:fillRect/>
              </a:stretch>
            </p:blipFill>
            <p:spPr>
              <a:xfrm>
                <a:off x="5915863" y="4287223"/>
                <a:ext cx="64332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343E4BE7-C5A9-4C52-92D0-5313898D5BFB}"/>
                  </a:ext>
                </a:extLst>
              </p14:cNvPr>
              <p14:cNvContentPartPr/>
              <p14:nvPr/>
            </p14:nvContentPartPr>
            <p14:xfrm>
              <a:off x="5736223" y="2625823"/>
              <a:ext cx="863280" cy="1470960"/>
            </p14:xfrm>
          </p:contentPart>
        </mc:Choice>
        <mc:Fallback xmlns="">
          <p:pic>
            <p:nvPicPr>
              <p:cNvPr id="10" name="Ink 9">
                <a:extLst>
                  <a:ext uri="{FF2B5EF4-FFF2-40B4-BE49-F238E27FC236}">
                    <a16:creationId xmlns:a16="http://schemas.microsoft.com/office/drawing/2014/main" id="{343E4BE7-C5A9-4C52-92D0-5313898D5BFB}"/>
                  </a:ext>
                </a:extLst>
              </p:cNvPr>
              <p:cNvPicPr/>
              <p:nvPr/>
            </p:nvPicPr>
            <p:blipFill>
              <a:blip r:embed="rId18"/>
              <a:stretch>
                <a:fillRect/>
              </a:stretch>
            </p:blipFill>
            <p:spPr>
              <a:xfrm>
                <a:off x="5682223" y="2518183"/>
                <a:ext cx="970920" cy="1686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CD5DD0F2-6C09-4B9C-A2CB-BBB948AB7ACB}"/>
                  </a:ext>
                </a:extLst>
              </p14:cNvPr>
              <p14:cNvContentPartPr/>
              <p14:nvPr/>
            </p14:nvContentPartPr>
            <p14:xfrm>
              <a:off x="7426423" y="4411423"/>
              <a:ext cx="778320" cy="61200"/>
            </p14:xfrm>
          </p:contentPart>
        </mc:Choice>
        <mc:Fallback xmlns="">
          <p:pic>
            <p:nvPicPr>
              <p:cNvPr id="11" name="Ink 10">
                <a:extLst>
                  <a:ext uri="{FF2B5EF4-FFF2-40B4-BE49-F238E27FC236}">
                    <a16:creationId xmlns:a16="http://schemas.microsoft.com/office/drawing/2014/main" id="{CD5DD0F2-6C09-4B9C-A2CB-BBB948AB7ACB}"/>
                  </a:ext>
                </a:extLst>
              </p:cNvPr>
              <p:cNvPicPr/>
              <p:nvPr/>
            </p:nvPicPr>
            <p:blipFill>
              <a:blip r:embed="rId20"/>
              <a:stretch>
                <a:fillRect/>
              </a:stretch>
            </p:blipFill>
            <p:spPr>
              <a:xfrm>
                <a:off x="7372783" y="4303783"/>
                <a:ext cx="885960" cy="276840"/>
              </a:xfrm>
              <a:prstGeom prst="rect">
                <a:avLst/>
              </a:prstGeom>
            </p:spPr>
          </p:pic>
        </mc:Fallback>
      </mc:AlternateContent>
    </p:spTree>
    <p:extLst>
      <p:ext uri="{BB962C8B-B14F-4D97-AF65-F5344CB8AC3E}">
        <p14:creationId xmlns:p14="http://schemas.microsoft.com/office/powerpoint/2010/main" val="3804185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98DC-3A44-4D53-AA1D-62EF120DFECC}"/>
              </a:ext>
            </a:extLst>
          </p:cNvPr>
          <p:cNvSpPr>
            <a:spLocks noGrp="1"/>
          </p:cNvSpPr>
          <p:nvPr>
            <p:ph type="title"/>
          </p:nvPr>
        </p:nvSpPr>
        <p:spPr/>
        <p:txBody>
          <a:bodyPr/>
          <a:lstStyle/>
          <a:p>
            <a:r>
              <a:rPr lang="en-US" dirty="0"/>
              <a:t>Knowledge as Recognition</a:t>
            </a:r>
          </a:p>
        </p:txBody>
      </p:sp>
      <p:pic>
        <p:nvPicPr>
          <p:cNvPr id="2050" name="Picture 2">
            <a:extLst>
              <a:ext uri="{FF2B5EF4-FFF2-40B4-BE49-F238E27FC236}">
                <a16:creationId xmlns:a16="http://schemas.microsoft.com/office/drawing/2014/main" id="{44E8CB38-F863-4B98-9F56-355BFD933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826" y="1812962"/>
            <a:ext cx="7178348" cy="42860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8C6EE8E-9077-4619-B12A-CD2741C37154}"/>
                  </a:ext>
                </a:extLst>
              </p14:cNvPr>
              <p14:cNvContentPartPr/>
              <p14:nvPr/>
            </p14:nvContentPartPr>
            <p14:xfrm>
              <a:off x="2737783" y="4900663"/>
              <a:ext cx="676080" cy="245520"/>
            </p14:xfrm>
          </p:contentPart>
        </mc:Choice>
        <mc:Fallback xmlns="">
          <p:pic>
            <p:nvPicPr>
              <p:cNvPr id="3" name="Ink 2">
                <a:extLst>
                  <a:ext uri="{FF2B5EF4-FFF2-40B4-BE49-F238E27FC236}">
                    <a16:creationId xmlns:a16="http://schemas.microsoft.com/office/drawing/2014/main" id="{68C6EE8E-9077-4619-B12A-CD2741C37154}"/>
                  </a:ext>
                </a:extLst>
              </p:cNvPr>
              <p:cNvPicPr/>
              <p:nvPr/>
            </p:nvPicPr>
            <p:blipFill>
              <a:blip r:embed="rId4"/>
              <a:stretch>
                <a:fillRect/>
              </a:stretch>
            </p:blipFill>
            <p:spPr>
              <a:xfrm>
                <a:off x="2684143" y="4793023"/>
                <a:ext cx="783720" cy="461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4A525C1-339D-414F-B444-D35D0834C767}"/>
                  </a:ext>
                </a:extLst>
              </p14:cNvPr>
              <p14:cNvContentPartPr/>
              <p14:nvPr/>
            </p14:nvContentPartPr>
            <p14:xfrm>
              <a:off x="3003463" y="3965383"/>
              <a:ext cx="348120" cy="46080"/>
            </p14:xfrm>
          </p:contentPart>
        </mc:Choice>
        <mc:Fallback xmlns="">
          <p:pic>
            <p:nvPicPr>
              <p:cNvPr id="4" name="Ink 3">
                <a:extLst>
                  <a:ext uri="{FF2B5EF4-FFF2-40B4-BE49-F238E27FC236}">
                    <a16:creationId xmlns:a16="http://schemas.microsoft.com/office/drawing/2014/main" id="{C4A525C1-339D-414F-B444-D35D0834C767}"/>
                  </a:ext>
                </a:extLst>
              </p:cNvPr>
              <p:cNvPicPr/>
              <p:nvPr/>
            </p:nvPicPr>
            <p:blipFill>
              <a:blip r:embed="rId6"/>
              <a:stretch>
                <a:fillRect/>
              </a:stretch>
            </p:blipFill>
            <p:spPr>
              <a:xfrm>
                <a:off x="2949823" y="3857383"/>
                <a:ext cx="45576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2AA10B0-6AFB-4FC7-98EC-EF1F4799180C}"/>
                  </a:ext>
                </a:extLst>
              </p14:cNvPr>
              <p14:cNvContentPartPr/>
              <p14:nvPr/>
            </p14:nvContentPartPr>
            <p14:xfrm>
              <a:off x="4258063" y="2410183"/>
              <a:ext cx="1154520" cy="1220400"/>
            </p14:xfrm>
          </p:contentPart>
        </mc:Choice>
        <mc:Fallback xmlns="">
          <p:pic>
            <p:nvPicPr>
              <p:cNvPr id="5" name="Ink 4">
                <a:extLst>
                  <a:ext uri="{FF2B5EF4-FFF2-40B4-BE49-F238E27FC236}">
                    <a16:creationId xmlns:a16="http://schemas.microsoft.com/office/drawing/2014/main" id="{52AA10B0-6AFB-4FC7-98EC-EF1F4799180C}"/>
                  </a:ext>
                </a:extLst>
              </p:cNvPr>
              <p:cNvPicPr/>
              <p:nvPr/>
            </p:nvPicPr>
            <p:blipFill>
              <a:blip r:embed="rId8"/>
              <a:stretch>
                <a:fillRect/>
              </a:stretch>
            </p:blipFill>
            <p:spPr>
              <a:xfrm>
                <a:off x="4204423" y="2302543"/>
                <a:ext cx="1262160" cy="143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7CE84262-6971-4FDD-8D5F-E50B685DDDC1}"/>
                  </a:ext>
                </a:extLst>
              </p14:cNvPr>
              <p14:cNvContentPartPr/>
              <p14:nvPr/>
            </p14:nvContentPartPr>
            <p14:xfrm>
              <a:off x="5863663" y="2588383"/>
              <a:ext cx="672480" cy="517680"/>
            </p14:xfrm>
          </p:contentPart>
        </mc:Choice>
        <mc:Fallback xmlns="">
          <p:pic>
            <p:nvPicPr>
              <p:cNvPr id="6" name="Ink 5">
                <a:extLst>
                  <a:ext uri="{FF2B5EF4-FFF2-40B4-BE49-F238E27FC236}">
                    <a16:creationId xmlns:a16="http://schemas.microsoft.com/office/drawing/2014/main" id="{7CE84262-6971-4FDD-8D5F-E50B685DDDC1}"/>
                  </a:ext>
                </a:extLst>
              </p:cNvPr>
              <p:cNvPicPr/>
              <p:nvPr/>
            </p:nvPicPr>
            <p:blipFill>
              <a:blip r:embed="rId10"/>
              <a:stretch>
                <a:fillRect/>
              </a:stretch>
            </p:blipFill>
            <p:spPr>
              <a:xfrm>
                <a:off x="5809663" y="2480743"/>
                <a:ext cx="780120" cy="733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73C5520A-658B-4AA4-9C4B-407C4A03C54C}"/>
                  </a:ext>
                </a:extLst>
              </p14:cNvPr>
              <p14:cNvContentPartPr/>
              <p14:nvPr/>
            </p14:nvContentPartPr>
            <p14:xfrm>
              <a:off x="4236823" y="2599183"/>
              <a:ext cx="1110600" cy="2095200"/>
            </p14:xfrm>
          </p:contentPart>
        </mc:Choice>
        <mc:Fallback xmlns="">
          <p:pic>
            <p:nvPicPr>
              <p:cNvPr id="7" name="Ink 6">
                <a:extLst>
                  <a:ext uri="{FF2B5EF4-FFF2-40B4-BE49-F238E27FC236}">
                    <a16:creationId xmlns:a16="http://schemas.microsoft.com/office/drawing/2014/main" id="{73C5520A-658B-4AA4-9C4B-407C4A03C54C}"/>
                  </a:ext>
                </a:extLst>
              </p:cNvPr>
              <p:cNvPicPr/>
              <p:nvPr/>
            </p:nvPicPr>
            <p:blipFill>
              <a:blip r:embed="rId12"/>
              <a:stretch>
                <a:fillRect/>
              </a:stretch>
            </p:blipFill>
            <p:spPr>
              <a:xfrm>
                <a:off x="4183183" y="2491183"/>
                <a:ext cx="1218240" cy="2310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33AD0268-5290-42FD-9629-0BEE655D5B3A}"/>
                  </a:ext>
                </a:extLst>
              </p14:cNvPr>
              <p14:cNvContentPartPr/>
              <p14:nvPr/>
            </p14:nvContentPartPr>
            <p14:xfrm>
              <a:off x="5911543" y="3348343"/>
              <a:ext cx="596880" cy="107280"/>
            </p14:xfrm>
          </p:contentPart>
        </mc:Choice>
        <mc:Fallback xmlns="">
          <p:pic>
            <p:nvPicPr>
              <p:cNvPr id="8" name="Ink 7">
                <a:extLst>
                  <a:ext uri="{FF2B5EF4-FFF2-40B4-BE49-F238E27FC236}">
                    <a16:creationId xmlns:a16="http://schemas.microsoft.com/office/drawing/2014/main" id="{33AD0268-5290-42FD-9629-0BEE655D5B3A}"/>
                  </a:ext>
                </a:extLst>
              </p:cNvPr>
              <p:cNvPicPr/>
              <p:nvPr/>
            </p:nvPicPr>
            <p:blipFill>
              <a:blip r:embed="rId14"/>
              <a:stretch>
                <a:fillRect/>
              </a:stretch>
            </p:blipFill>
            <p:spPr>
              <a:xfrm>
                <a:off x="5857543" y="3240343"/>
                <a:ext cx="7045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08AF37F7-18C3-4A7F-8DC1-0855D4F882FB}"/>
                  </a:ext>
                </a:extLst>
              </p14:cNvPr>
              <p14:cNvContentPartPr/>
              <p14:nvPr/>
            </p14:nvContentPartPr>
            <p14:xfrm>
              <a:off x="4305943" y="4544623"/>
              <a:ext cx="658080" cy="383760"/>
            </p14:xfrm>
          </p:contentPart>
        </mc:Choice>
        <mc:Fallback xmlns="">
          <p:pic>
            <p:nvPicPr>
              <p:cNvPr id="9" name="Ink 8">
                <a:extLst>
                  <a:ext uri="{FF2B5EF4-FFF2-40B4-BE49-F238E27FC236}">
                    <a16:creationId xmlns:a16="http://schemas.microsoft.com/office/drawing/2014/main" id="{08AF37F7-18C3-4A7F-8DC1-0855D4F882FB}"/>
                  </a:ext>
                </a:extLst>
              </p:cNvPr>
              <p:cNvPicPr/>
              <p:nvPr/>
            </p:nvPicPr>
            <p:blipFill>
              <a:blip r:embed="rId16"/>
              <a:stretch>
                <a:fillRect/>
              </a:stretch>
            </p:blipFill>
            <p:spPr>
              <a:xfrm>
                <a:off x="4252303" y="4436623"/>
                <a:ext cx="765720" cy="599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45CDDB44-05FD-4317-86C1-2E38A414FEAE}"/>
                  </a:ext>
                </a:extLst>
              </p14:cNvPr>
              <p14:cNvContentPartPr/>
              <p14:nvPr/>
            </p14:nvContentPartPr>
            <p14:xfrm>
              <a:off x="5869063" y="3523663"/>
              <a:ext cx="937080" cy="702360"/>
            </p14:xfrm>
          </p:contentPart>
        </mc:Choice>
        <mc:Fallback xmlns="">
          <p:pic>
            <p:nvPicPr>
              <p:cNvPr id="10" name="Ink 9">
                <a:extLst>
                  <a:ext uri="{FF2B5EF4-FFF2-40B4-BE49-F238E27FC236}">
                    <a16:creationId xmlns:a16="http://schemas.microsoft.com/office/drawing/2014/main" id="{45CDDB44-05FD-4317-86C1-2E38A414FEAE}"/>
                  </a:ext>
                </a:extLst>
              </p:cNvPr>
              <p:cNvPicPr/>
              <p:nvPr/>
            </p:nvPicPr>
            <p:blipFill>
              <a:blip r:embed="rId18"/>
              <a:stretch>
                <a:fillRect/>
              </a:stretch>
            </p:blipFill>
            <p:spPr>
              <a:xfrm>
                <a:off x="5815063" y="3416023"/>
                <a:ext cx="1044720" cy="9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59C54CE4-CCAD-4A21-A268-89A084C1FE8C}"/>
                  </a:ext>
                </a:extLst>
              </p14:cNvPr>
              <p14:cNvContentPartPr/>
              <p14:nvPr/>
            </p14:nvContentPartPr>
            <p14:xfrm>
              <a:off x="7378543" y="3156823"/>
              <a:ext cx="1153800" cy="160200"/>
            </p14:xfrm>
          </p:contentPart>
        </mc:Choice>
        <mc:Fallback xmlns="">
          <p:pic>
            <p:nvPicPr>
              <p:cNvPr id="11" name="Ink 10">
                <a:extLst>
                  <a:ext uri="{FF2B5EF4-FFF2-40B4-BE49-F238E27FC236}">
                    <a16:creationId xmlns:a16="http://schemas.microsoft.com/office/drawing/2014/main" id="{59C54CE4-CCAD-4A21-A268-89A084C1FE8C}"/>
                  </a:ext>
                </a:extLst>
              </p:cNvPr>
              <p:cNvPicPr/>
              <p:nvPr/>
            </p:nvPicPr>
            <p:blipFill>
              <a:blip r:embed="rId20"/>
              <a:stretch>
                <a:fillRect/>
              </a:stretch>
            </p:blipFill>
            <p:spPr>
              <a:xfrm>
                <a:off x="7324903" y="3048823"/>
                <a:ext cx="12614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2751ED9-4BCF-4E26-B029-7B1BCD3694B7}"/>
                  </a:ext>
                </a:extLst>
              </p14:cNvPr>
              <p14:cNvContentPartPr/>
              <p14:nvPr/>
            </p14:nvContentPartPr>
            <p14:xfrm>
              <a:off x="4358863" y="5321503"/>
              <a:ext cx="645120" cy="208800"/>
            </p14:xfrm>
          </p:contentPart>
        </mc:Choice>
        <mc:Fallback xmlns="">
          <p:pic>
            <p:nvPicPr>
              <p:cNvPr id="12" name="Ink 11">
                <a:extLst>
                  <a:ext uri="{FF2B5EF4-FFF2-40B4-BE49-F238E27FC236}">
                    <a16:creationId xmlns:a16="http://schemas.microsoft.com/office/drawing/2014/main" id="{32751ED9-4BCF-4E26-B029-7B1BCD3694B7}"/>
                  </a:ext>
                </a:extLst>
              </p:cNvPr>
              <p:cNvPicPr/>
              <p:nvPr/>
            </p:nvPicPr>
            <p:blipFill>
              <a:blip r:embed="rId22"/>
              <a:stretch>
                <a:fillRect/>
              </a:stretch>
            </p:blipFill>
            <p:spPr>
              <a:xfrm>
                <a:off x="4305223" y="5213503"/>
                <a:ext cx="752760" cy="424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a:extLst>
                  <a:ext uri="{FF2B5EF4-FFF2-40B4-BE49-F238E27FC236}">
                    <a16:creationId xmlns:a16="http://schemas.microsoft.com/office/drawing/2014/main" id="{8974D421-7B30-4BEB-BAE2-9F53A715ADEC}"/>
                  </a:ext>
                </a:extLst>
              </p14:cNvPr>
              <p14:cNvContentPartPr/>
              <p14:nvPr/>
            </p14:nvContentPartPr>
            <p14:xfrm>
              <a:off x="5767903" y="4688623"/>
              <a:ext cx="837720" cy="728280"/>
            </p14:xfrm>
          </p:contentPart>
        </mc:Choice>
        <mc:Fallback xmlns="">
          <p:pic>
            <p:nvPicPr>
              <p:cNvPr id="13" name="Ink 12">
                <a:extLst>
                  <a:ext uri="{FF2B5EF4-FFF2-40B4-BE49-F238E27FC236}">
                    <a16:creationId xmlns:a16="http://schemas.microsoft.com/office/drawing/2014/main" id="{8974D421-7B30-4BEB-BAE2-9F53A715ADEC}"/>
                  </a:ext>
                </a:extLst>
              </p:cNvPr>
              <p:cNvPicPr/>
              <p:nvPr/>
            </p:nvPicPr>
            <p:blipFill>
              <a:blip r:embed="rId24"/>
              <a:stretch>
                <a:fillRect/>
              </a:stretch>
            </p:blipFill>
            <p:spPr>
              <a:xfrm>
                <a:off x="5713903" y="4580983"/>
                <a:ext cx="945360" cy="943920"/>
              </a:xfrm>
              <a:prstGeom prst="rect">
                <a:avLst/>
              </a:prstGeom>
            </p:spPr>
          </p:pic>
        </mc:Fallback>
      </mc:AlternateContent>
    </p:spTree>
    <p:extLst>
      <p:ext uri="{BB962C8B-B14F-4D97-AF65-F5344CB8AC3E}">
        <p14:creationId xmlns:p14="http://schemas.microsoft.com/office/powerpoint/2010/main" val="193300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4.bp.blogspot.com/-wd8PQuGuMao/WgnuVhCT6wI/AAAAAAAAK2Y/JsCp0gC9xRAKoOHf2ecYuuEVCHL2tqoBQCLcBGAs/s320/eating%2Bcake.JPG">
            <a:extLst>
              <a:ext uri="{FF2B5EF4-FFF2-40B4-BE49-F238E27FC236}">
                <a16:creationId xmlns:a16="http://schemas.microsoft.com/office/drawing/2014/main" id="{1C8054AB-1BBB-4356-88D5-3A3D51B7F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759" y="1623444"/>
            <a:ext cx="4211149" cy="46308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FCB0BF-35B7-4A8D-BC92-31E99562FFF2}"/>
              </a:ext>
            </a:extLst>
          </p:cNvPr>
          <p:cNvPicPr>
            <a:picLocks noChangeAspect="1"/>
          </p:cNvPicPr>
          <p:nvPr/>
        </p:nvPicPr>
        <p:blipFill>
          <a:blip r:embed="rId3"/>
          <a:stretch>
            <a:fillRect/>
          </a:stretch>
        </p:blipFill>
        <p:spPr>
          <a:xfrm>
            <a:off x="1537187" y="1928527"/>
            <a:ext cx="3698952" cy="4102711"/>
          </a:xfrm>
          <a:prstGeom prst="rect">
            <a:avLst/>
          </a:prstGeom>
        </p:spPr>
      </p:pic>
      <p:sp>
        <p:nvSpPr>
          <p:cNvPr id="6" name="Content Placeholder 2">
            <a:extLst>
              <a:ext uri="{FF2B5EF4-FFF2-40B4-BE49-F238E27FC236}">
                <a16:creationId xmlns:a16="http://schemas.microsoft.com/office/drawing/2014/main" id="{D36505FB-83C9-49B7-9AF7-A17DB9FC37D9}"/>
              </a:ext>
            </a:extLst>
          </p:cNvPr>
          <p:cNvSpPr>
            <a:spLocks noGrp="1"/>
          </p:cNvSpPr>
          <p:nvPr>
            <p:ph idx="1"/>
          </p:nvPr>
        </p:nvSpPr>
        <p:spPr>
          <a:xfrm>
            <a:off x="838199" y="997526"/>
            <a:ext cx="10722033" cy="5780117"/>
          </a:xfrm>
        </p:spPr>
        <p:txBody>
          <a:bodyPr>
            <a:normAutofit/>
          </a:bodyPr>
          <a:lstStyle/>
          <a:p>
            <a:pPr marL="0" indent="0">
              <a:buNone/>
            </a:pPr>
            <a:r>
              <a:rPr lang="en-US" dirty="0"/>
              <a:t>Whose cake are you eating?</a:t>
            </a:r>
          </a:p>
        </p:txBody>
      </p:sp>
    </p:spTree>
    <p:extLst>
      <p:ext uri="{BB962C8B-B14F-4D97-AF65-F5344CB8AC3E}">
        <p14:creationId xmlns:p14="http://schemas.microsoft.com/office/powerpoint/2010/main" val="352381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A98FC9-78BD-4708-8D37-D0976C541195}"/>
              </a:ext>
            </a:extLst>
          </p:cNvPr>
          <p:cNvSpPr>
            <a:spLocks noGrp="1"/>
          </p:cNvSpPr>
          <p:nvPr>
            <p:ph idx="1"/>
          </p:nvPr>
        </p:nvSpPr>
        <p:spPr>
          <a:xfrm>
            <a:off x="838199" y="2296633"/>
            <a:ext cx="10722033" cy="4104167"/>
          </a:xfrm>
        </p:spPr>
        <p:txBody>
          <a:bodyPr>
            <a:normAutofit/>
          </a:bodyPr>
          <a:lstStyle/>
          <a:p>
            <a:pPr marL="0" indent="0">
              <a:buNone/>
            </a:pPr>
            <a:r>
              <a:rPr lang="en-US" dirty="0"/>
              <a:t>	- this isn’t just a statement about language, it’s a statement</a:t>
            </a:r>
          </a:p>
          <a:p>
            <a:pPr marL="0" indent="0">
              <a:buNone/>
            </a:pPr>
            <a:r>
              <a:rPr lang="en-US" dirty="0"/>
              <a:t>	   about knowledge generally</a:t>
            </a:r>
          </a:p>
          <a:p>
            <a:pPr marL="0" indent="0">
              <a:buNone/>
            </a:pPr>
            <a:r>
              <a:rPr lang="en-US" dirty="0"/>
              <a:t>		- people aren’t ‘constructing models’ in their minds, they’re</a:t>
            </a:r>
          </a:p>
          <a:p>
            <a:pPr marL="0" indent="0">
              <a:buNone/>
            </a:pPr>
            <a:r>
              <a:rPr lang="en-US" dirty="0"/>
              <a:t>                         constructing them in the world – in social communities</a:t>
            </a:r>
          </a:p>
          <a:p>
            <a:pPr marL="0" indent="0">
              <a:buNone/>
            </a:pPr>
            <a:r>
              <a:rPr lang="en-US" dirty="0"/>
              <a:t>                      - but if they’re </a:t>
            </a:r>
            <a:r>
              <a:rPr lang="en-US" i="1" dirty="0"/>
              <a:t>learning</a:t>
            </a:r>
            <a:r>
              <a:rPr lang="en-US" dirty="0"/>
              <a:t>, they’re creating associations</a:t>
            </a:r>
          </a:p>
          <a:p>
            <a:pPr marL="0" indent="0">
              <a:buNone/>
            </a:pPr>
            <a:r>
              <a:rPr lang="en-US" dirty="0"/>
              <a:t>                         (which are, literally, connections between neurons)</a:t>
            </a:r>
          </a:p>
          <a:p>
            <a:pPr marL="0" indent="0">
              <a:buNone/>
            </a:pPr>
            <a:endParaRPr lang="en-US" dirty="0"/>
          </a:p>
          <a:p>
            <a:pPr marL="0" indent="0">
              <a:buNone/>
            </a:pPr>
            <a:r>
              <a:rPr lang="en-US" sz="1800" dirty="0"/>
              <a:t>This assertion is the core of Wittgenstein</a:t>
            </a:r>
            <a:r>
              <a:rPr lang="en-US" sz="1800" dirty="0">
                <a:hlinkClick r:id="rId3"/>
              </a:rPr>
              <a:t>’</a:t>
            </a:r>
            <a:r>
              <a:rPr lang="en-US" sz="1800" dirty="0"/>
              <a:t>s </a:t>
            </a:r>
            <a:r>
              <a:rPr lang="en-US" sz="1800" dirty="0">
                <a:hlinkClick r:id="rId3"/>
              </a:rPr>
              <a:t>private language argument</a:t>
            </a:r>
            <a:r>
              <a:rPr lang="en-US" sz="1800" dirty="0"/>
              <a:t>.</a:t>
            </a:r>
            <a:endParaRPr lang="en-US" dirty="0"/>
          </a:p>
        </p:txBody>
      </p:sp>
      <p:sp>
        <p:nvSpPr>
          <p:cNvPr id="4" name="Rectangle 3">
            <a:extLst>
              <a:ext uri="{FF2B5EF4-FFF2-40B4-BE49-F238E27FC236}">
                <a16:creationId xmlns:a16="http://schemas.microsoft.com/office/drawing/2014/main" id="{15F0094C-F474-439D-89A0-18C79E167F6C}"/>
              </a:ext>
            </a:extLst>
          </p:cNvPr>
          <p:cNvSpPr/>
          <p:nvPr/>
        </p:nvSpPr>
        <p:spPr>
          <a:xfrm>
            <a:off x="946429" y="878589"/>
            <a:ext cx="5683672" cy="769441"/>
          </a:xfrm>
          <a:prstGeom prst="rect">
            <a:avLst/>
          </a:prstGeom>
        </p:spPr>
        <p:txBody>
          <a:bodyPr wrap="none">
            <a:spAutoFit/>
          </a:bodyPr>
          <a:lstStyle/>
          <a:p>
            <a:r>
              <a:rPr lang="en-US" sz="4400" dirty="0">
                <a:latin typeface="+mj-lt"/>
              </a:rPr>
              <a:t>Semantics is association</a:t>
            </a:r>
          </a:p>
        </p:txBody>
      </p:sp>
    </p:spTree>
    <p:extLst>
      <p:ext uri="{BB962C8B-B14F-4D97-AF65-F5344CB8AC3E}">
        <p14:creationId xmlns:p14="http://schemas.microsoft.com/office/powerpoint/2010/main" val="72516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31F7E7-95D9-4005-AAC3-8B245120748C}"/>
              </a:ext>
            </a:extLst>
          </p:cNvPr>
          <p:cNvSpPr>
            <a:spLocks noGrp="1"/>
          </p:cNvSpPr>
          <p:nvPr>
            <p:ph idx="1"/>
          </p:nvPr>
        </p:nvSpPr>
        <p:spPr>
          <a:solidFill>
            <a:schemeClr val="accent4">
              <a:lumMod val="20000"/>
              <a:lumOff val="80000"/>
            </a:schemeClr>
          </a:solidFill>
        </p:spPr>
        <p:txBody>
          <a:bodyPr anchor="ctr">
            <a:normAutofit/>
          </a:bodyPr>
          <a:lstStyle/>
          <a:p>
            <a:pPr marL="0" indent="0" algn="ctr">
              <a:buNone/>
            </a:pPr>
            <a:r>
              <a:rPr lang="en-US" sz="8800" b="1" dirty="0">
                <a:latin typeface="Ink Free" panose="03080402000500000000" pitchFamily="66" charset="0"/>
              </a:rPr>
              <a:t>It’s the experience</a:t>
            </a:r>
          </a:p>
          <a:p>
            <a:pPr marL="0" indent="0" algn="ctr">
              <a:buNone/>
            </a:pPr>
            <a:r>
              <a:rPr lang="en-US" sz="8800" b="1" dirty="0">
                <a:latin typeface="Ink Free" panose="03080402000500000000" pitchFamily="66" charset="0"/>
              </a:rPr>
              <a:t>Not the content</a:t>
            </a:r>
          </a:p>
        </p:txBody>
      </p:sp>
      <p:sp>
        <p:nvSpPr>
          <p:cNvPr id="4" name="Rectangle 3">
            <a:extLst>
              <a:ext uri="{FF2B5EF4-FFF2-40B4-BE49-F238E27FC236}">
                <a16:creationId xmlns:a16="http://schemas.microsoft.com/office/drawing/2014/main" id="{E93A7320-6217-4320-86D2-580B99BC807D}"/>
              </a:ext>
            </a:extLst>
          </p:cNvPr>
          <p:cNvSpPr/>
          <p:nvPr/>
        </p:nvSpPr>
        <p:spPr>
          <a:xfrm>
            <a:off x="765440" y="941809"/>
            <a:ext cx="4545475" cy="769441"/>
          </a:xfrm>
          <a:prstGeom prst="rect">
            <a:avLst/>
          </a:prstGeom>
        </p:spPr>
        <p:txBody>
          <a:bodyPr wrap="none">
            <a:spAutoFit/>
          </a:bodyPr>
          <a:lstStyle/>
          <a:p>
            <a:r>
              <a:rPr lang="en-US" sz="4400" dirty="0"/>
              <a:t>A Word of Advice…</a:t>
            </a:r>
          </a:p>
        </p:txBody>
      </p:sp>
    </p:spTree>
    <p:extLst>
      <p:ext uri="{BB962C8B-B14F-4D97-AF65-F5344CB8AC3E}">
        <p14:creationId xmlns:p14="http://schemas.microsoft.com/office/powerpoint/2010/main" val="695396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A98FC9-78BD-4708-8D37-D0976C541195}"/>
              </a:ext>
            </a:extLst>
          </p:cNvPr>
          <p:cNvSpPr>
            <a:spLocks noGrp="1"/>
          </p:cNvSpPr>
          <p:nvPr>
            <p:ph idx="1"/>
          </p:nvPr>
        </p:nvSpPr>
        <p:spPr>
          <a:xfrm>
            <a:off x="838199" y="1504507"/>
            <a:ext cx="10722033" cy="5273136"/>
          </a:xfrm>
        </p:spPr>
        <p:txBody>
          <a:bodyPr>
            <a:normAutofit/>
          </a:bodyPr>
          <a:lstStyle/>
          <a:p>
            <a:pPr marL="0" indent="0">
              <a:buNone/>
            </a:pPr>
            <a:r>
              <a:rPr lang="en-US" dirty="0"/>
              <a:t>	- neural networks are </a:t>
            </a:r>
            <a:r>
              <a:rPr lang="en-US" i="1" dirty="0"/>
              <a:t>prediction </a:t>
            </a:r>
            <a:r>
              <a:rPr lang="en-US" dirty="0"/>
              <a:t>engines</a:t>
            </a:r>
          </a:p>
          <a:p>
            <a:pPr marL="0" indent="0">
              <a:buNone/>
            </a:pPr>
            <a:r>
              <a:rPr lang="en-US" sz="2400" dirty="0"/>
              <a:t>		- we are constantly predicting what we expect next</a:t>
            </a:r>
          </a:p>
          <a:p>
            <a:pPr marL="0" indent="0">
              <a:buNone/>
            </a:pPr>
            <a:r>
              <a:rPr lang="en-US" sz="2400" dirty="0"/>
              <a:t>		- these appear as sensations (or part of sensations)</a:t>
            </a:r>
          </a:p>
          <a:p>
            <a:pPr marL="0" indent="0">
              <a:buNone/>
            </a:pPr>
            <a:r>
              <a:rPr lang="en-US" sz="2400" dirty="0"/>
              <a:t>		   along with our other sensations</a:t>
            </a:r>
          </a:p>
          <a:p>
            <a:pPr marL="0" indent="0">
              <a:buNone/>
            </a:pPr>
            <a:r>
              <a:rPr lang="en-US" sz="2400" dirty="0"/>
              <a:t>                       - it’s a </a:t>
            </a:r>
            <a:r>
              <a:rPr lang="en-US" sz="2400" i="1" dirty="0"/>
              <a:t>natural</a:t>
            </a:r>
            <a:r>
              <a:rPr lang="en-US" sz="2400" dirty="0"/>
              <a:t> process – no construction, no management</a:t>
            </a:r>
          </a:p>
          <a:p>
            <a:pPr marL="0" indent="0">
              <a:buNone/>
            </a:pPr>
            <a:r>
              <a:rPr lang="en-US" dirty="0"/>
              <a:t>	- this </a:t>
            </a:r>
            <a:r>
              <a:rPr lang="en-US" i="1" dirty="0"/>
              <a:t>includes</a:t>
            </a:r>
            <a:r>
              <a:rPr lang="en-US" dirty="0"/>
              <a:t> language </a:t>
            </a:r>
          </a:p>
          <a:p>
            <a:pPr marL="0" indent="0">
              <a:buNone/>
            </a:pPr>
            <a:r>
              <a:rPr lang="en-US" sz="2400" dirty="0"/>
              <a:t>		- mentally, a language is nothing more than a series of</a:t>
            </a:r>
          </a:p>
          <a:p>
            <a:pPr marL="0" indent="0">
              <a:buNone/>
            </a:pPr>
            <a:r>
              <a:rPr lang="en-US" sz="2400" dirty="0"/>
              <a:t>                         shapes and sounds we read, hear and speak</a:t>
            </a:r>
          </a:p>
          <a:p>
            <a:pPr marL="0" indent="0">
              <a:buNone/>
            </a:pPr>
            <a:r>
              <a:rPr lang="en-US" sz="2400" dirty="0"/>
              <a:t>		- the </a:t>
            </a:r>
            <a:r>
              <a:rPr lang="en-US" sz="2400" i="1" dirty="0"/>
              <a:t>formal</a:t>
            </a:r>
            <a:r>
              <a:rPr lang="en-US" sz="2400" dirty="0"/>
              <a:t> properties of language (syntax, semantics, </a:t>
            </a:r>
            <a:r>
              <a:rPr lang="en-US" sz="2400" dirty="0" err="1"/>
              <a:t>etc</a:t>
            </a:r>
            <a:r>
              <a:rPr lang="en-US" sz="2400" dirty="0"/>
              <a:t>)</a:t>
            </a:r>
          </a:p>
          <a:p>
            <a:pPr marL="0" indent="0">
              <a:buNone/>
            </a:pPr>
            <a:r>
              <a:rPr lang="en-US" sz="2400" dirty="0"/>
              <a:t>                         aren’t part of consciousness at all</a:t>
            </a:r>
          </a:p>
        </p:txBody>
      </p:sp>
      <p:sp>
        <p:nvSpPr>
          <p:cNvPr id="2" name="Rectangle 1">
            <a:extLst>
              <a:ext uri="{FF2B5EF4-FFF2-40B4-BE49-F238E27FC236}">
                <a16:creationId xmlns:a16="http://schemas.microsoft.com/office/drawing/2014/main" id="{EA33C620-75CD-4AA9-9EBD-CD1AD450721D}"/>
              </a:ext>
            </a:extLst>
          </p:cNvPr>
          <p:cNvSpPr/>
          <p:nvPr/>
        </p:nvSpPr>
        <p:spPr>
          <a:xfrm>
            <a:off x="992688" y="628724"/>
            <a:ext cx="8719695" cy="769441"/>
          </a:xfrm>
          <a:prstGeom prst="rect">
            <a:avLst/>
          </a:prstGeom>
        </p:spPr>
        <p:txBody>
          <a:bodyPr wrap="none">
            <a:spAutoFit/>
          </a:bodyPr>
          <a:lstStyle/>
          <a:p>
            <a:r>
              <a:rPr lang="en-US" sz="4400" dirty="0">
                <a:latin typeface="+mj-lt"/>
              </a:rPr>
              <a:t>These connections are </a:t>
            </a:r>
            <a:r>
              <a:rPr lang="en-US" sz="4400" i="1" dirty="0">
                <a:latin typeface="+mj-lt"/>
              </a:rPr>
              <a:t>self-organizing</a:t>
            </a:r>
            <a:endParaRPr lang="en-US" sz="4400" dirty="0">
              <a:latin typeface="+mj-lt"/>
            </a:endParaRPr>
          </a:p>
        </p:txBody>
      </p:sp>
    </p:spTree>
    <p:extLst>
      <p:ext uri="{BB962C8B-B14F-4D97-AF65-F5344CB8AC3E}">
        <p14:creationId xmlns:p14="http://schemas.microsoft.com/office/powerpoint/2010/main" val="323162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590" y="5145238"/>
            <a:ext cx="10305438" cy="1325563"/>
          </a:xfrm>
        </p:spPr>
        <p:txBody>
          <a:bodyPr/>
          <a:lstStyle/>
          <a:p>
            <a:r>
              <a:rPr lang="en-CA" dirty="0"/>
              <a:t>The Critical Literacies – How We Recognize</a:t>
            </a:r>
          </a:p>
        </p:txBody>
      </p:sp>
      <p:pic>
        <p:nvPicPr>
          <p:cNvPr id="3" name="Picture 2"/>
          <p:cNvPicPr>
            <a:picLocks noChangeAspect="1"/>
          </p:cNvPicPr>
          <p:nvPr/>
        </p:nvPicPr>
        <p:blipFill>
          <a:blip r:embed="rId3"/>
          <a:stretch>
            <a:fillRect/>
          </a:stretch>
        </p:blipFill>
        <p:spPr>
          <a:xfrm>
            <a:off x="1475437" y="1049980"/>
            <a:ext cx="6657251" cy="3971245"/>
          </a:xfrm>
          <a:prstGeom prst="rect">
            <a:avLst/>
          </a:prstGeom>
        </p:spPr>
      </p:pic>
      <p:sp>
        <p:nvSpPr>
          <p:cNvPr id="4" name="Rectangle 3"/>
          <p:cNvSpPr/>
          <p:nvPr/>
        </p:nvSpPr>
        <p:spPr>
          <a:xfrm>
            <a:off x="8553547" y="996043"/>
            <a:ext cx="3007082" cy="3108543"/>
          </a:xfrm>
          <a:prstGeom prst="rect">
            <a:avLst/>
          </a:prstGeom>
        </p:spPr>
        <p:txBody>
          <a:bodyPr wrap="square">
            <a:spAutoFit/>
          </a:bodyPr>
          <a:lstStyle/>
          <a:p>
            <a:r>
              <a:rPr lang="en-CA" sz="2800" b="0" dirty="0">
                <a:solidFill>
                  <a:schemeClr val="tx2"/>
                </a:solidFill>
                <a:effectLst/>
                <a:latin typeface="Arial" panose="020B0604020202020204" pitchFamily="34" charset="0"/>
              </a:rPr>
              <a:t>This is a frame for understanding new media – and for understanding what it is to know, learn, and understand</a:t>
            </a:r>
            <a:endParaRPr lang="en-CA" sz="2000" dirty="0">
              <a:solidFill>
                <a:schemeClr val="tx2"/>
              </a:solidFill>
              <a:effectLst>
                <a:outerShdw blurRad="38100" dist="38100" dir="2700000" algn="tl">
                  <a:srgbClr val="C0C0C0"/>
                </a:outerShdw>
              </a:effectLst>
              <a:latin typeface="Arial" panose="020B0604020202020204" pitchFamily="34" charset="0"/>
            </a:endParaRPr>
          </a:p>
        </p:txBody>
      </p:sp>
    </p:spTree>
    <p:extLst>
      <p:ext uri="{BB962C8B-B14F-4D97-AF65-F5344CB8AC3E}">
        <p14:creationId xmlns:p14="http://schemas.microsoft.com/office/powerpoint/2010/main" val="4218709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123507" y="695235"/>
            <a:ext cx="815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600" dirty="0">
                <a:latin typeface="+mj-lt"/>
              </a:rPr>
              <a:t>Syntax: </a:t>
            </a:r>
            <a:r>
              <a:rPr lang="en-CA" sz="3600" dirty="0">
                <a:latin typeface="+mj-lt"/>
              </a:rPr>
              <a:t>Not just rules and grammar</a:t>
            </a:r>
          </a:p>
          <a:p>
            <a:pPr eaLnBrk="1" hangingPunct="1"/>
            <a:endParaRPr lang="en-US" sz="3600" dirty="0">
              <a:latin typeface="+mj-lt"/>
            </a:endParaRPr>
          </a:p>
        </p:txBody>
      </p:sp>
      <p:sp>
        <p:nvSpPr>
          <p:cNvPr id="29699" name="Text Box 18"/>
          <p:cNvSpPr txBox="1">
            <a:spLocks noChangeArrowheads="1"/>
          </p:cNvSpPr>
          <p:nvPr/>
        </p:nvSpPr>
        <p:spPr bwMode="auto">
          <a:xfrm>
            <a:off x="1219200" y="4593104"/>
            <a:ext cx="739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dirty="0">
                <a:latin typeface="Calibri" panose="020F0502020204030204" pitchFamily="34" charset="0"/>
              </a:rPr>
              <a:t>Forms: archetypes? Platonic ideals?</a:t>
            </a:r>
          </a:p>
          <a:p>
            <a:pPr eaLnBrk="1" hangingPunct="1"/>
            <a:r>
              <a:rPr lang="en-US" sz="2400" dirty="0">
                <a:latin typeface="Calibri" panose="020F0502020204030204" pitchFamily="34" charset="0"/>
              </a:rPr>
              <a:t>Rules: grammar = logical syntax</a:t>
            </a:r>
          </a:p>
          <a:p>
            <a:pPr eaLnBrk="1" hangingPunct="1"/>
            <a:r>
              <a:rPr lang="en-US" sz="2400" dirty="0">
                <a:latin typeface="Calibri" panose="020F0502020204030204" pitchFamily="34" charset="0"/>
              </a:rPr>
              <a:t>Operations: procedures, motor skills</a:t>
            </a:r>
          </a:p>
          <a:p>
            <a:pPr eaLnBrk="1" hangingPunct="1"/>
            <a:r>
              <a:rPr lang="en-US" sz="2400" dirty="0">
                <a:latin typeface="Calibri" panose="020F0502020204030204" pitchFamily="34" charset="0"/>
              </a:rPr>
              <a:t>Patterns: regularities, </a:t>
            </a:r>
            <a:r>
              <a:rPr lang="en-US" sz="2400" dirty="0" err="1">
                <a:latin typeface="Calibri" panose="020F0502020204030204" pitchFamily="34" charset="0"/>
              </a:rPr>
              <a:t>substitutivity</a:t>
            </a:r>
            <a:r>
              <a:rPr lang="en-US" sz="2400" dirty="0">
                <a:latin typeface="Calibri" panose="020F0502020204030204" pitchFamily="34" charset="0"/>
              </a:rPr>
              <a:t> (</a:t>
            </a:r>
            <a:r>
              <a:rPr lang="en-US" sz="2400" dirty="0" err="1">
                <a:latin typeface="Calibri" panose="020F0502020204030204" pitchFamily="34" charset="0"/>
              </a:rPr>
              <a:t>eggcorns</a:t>
            </a:r>
            <a:r>
              <a:rPr lang="en-US" sz="2400" dirty="0">
                <a:latin typeface="Calibri" panose="020F0502020204030204" pitchFamily="34" charset="0"/>
              </a:rPr>
              <a:t>, tropes)</a:t>
            </a:r>
          </a:p>
          <a:p>
            <a:pPr eaLnBrk="1" hangingPunct="1"/>
            <a:r>
              <a:rPr lang="en-US" sz="2400" dirty="0">
                <a:latin typeface="Calibri" panose="020F0502020204030204" pitchFamily="34" charset="0"/>
              </a:rPr>
              <a:t>Similarities: </a:t>
            </a:r>
            <a:r>
              <a:rPr lang="en-US" sz="2400" dirty="0" err="1">
                <a:latin typeface="Calibri" panose="020F0502020204030204" pitchFamily="34" charset="0"/>
              </a:rPr>
              <a:t>Tversky</a:t>
            </a:r>
            <a:r>
              <a:rPr lang="en-US" sz="2400" dirty="0">
                <a:latin typeface="Calibri" panose="020F0502020204030204" pitchFamily="34" charset="0"/>
              </a:rPr>
              <a:t> - properties, </a:t>
            </a:r>
            <a:r>
              <a:rPr lang="en-US" sz="2400" dirty="0" err="1">
                <a:latin typeface="Calibri" panose="020F0502020204030204" pitchFamily="34" charset="0"/>
              </a:rPr>
              <a:t>etc</a:t>
            </a:r>
            <a:endParaRPr lang="en-US" dirty="0"/>
          </a:p>
        </p:txBody>
      </p:sp>
      <p:pic>
        <p:nvPicPr>
          <p:cNvPr id="29701" name="Picture 20" descr="synt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5145"/>
            <a:ext cx="60071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841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133600" y="4572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600">
                <a:solidFill>
                  <a:srgbClr val="FFFFFF"/>
                </a:solidFill>
              </a:rPr>
              <a:t>Semantics</a:t>
            </a:r>
          </a:p>
        </p:txBody>
      </p:sp>
      <p:sp>
        <p:nvSpPr>
          <p:cNvPr id="30723" name="Text Box 3"/>
          <p:cNvSpPr txBox="1">
            <a:spLocks noChangeArrowheads="1"/>
          </p:cNvSpPr>
          <p:nvPr/>
        </p:nvSpPr>
        <p:spPr bwMode="auto">
          <a:xfrm>
            <a:off x="990600" y="4800601"/>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Calibri" panose="020F0502020204030204" pitchFamily="34" charset="0"/>
              </a:rPr>
              <a:t>- </a:t>
            </a:r>
            <a:r>
              <a:rPr lang="en-US" sz="2400" dirty="0">
                <a:latin typeface="Calibri" panose="020F0502020204030204" pitchFamily="34" charset="0"/>
              </a:rPr>
              <a:t>Sense and reference (connotation and denotation)</a:t>
            </a:r>
          </a:p>
          <a:p>
            <a:pPr eaLnBrk="1" hangingPunct="1"/>
            <a:r>
              <a:rPr lang="en-US" sz="2400" dirty="0">
                <a:latin typeface="Calibri" panose="020F0502020204030204" pitchFamily="34" charset="0"/>
              </a:rPr>
              <a:t>- Interpretation (</a:t>
            </a:r>
            <a:r>
              <a:rPr lang="en-US" sz="2400" dirty="0" err="1">
                <a:latin typeface="Calibri" panose="020F0502020204030204" pitchFamily="34" charset="0"/>
              </a:rPr>
              <a:t>Eg</a:t>
            </a:r>
            <a:r>
              <a:rPr lang="en-US" sz="2400" dirty="0">
                <a:latin typeface="Calibri" panose="020F0502020204030204" pitchFamily="34" charset="0"/>
              </a:rPr>
              <a:t>. In probability, </a:t>
            </a:r>
            <a:r>
              <a:rPr lang="en-US" sz="2400" dirty="0" err="1">
                <a:latin typeface="Calibri" panose="020F0502020204030204" pitchFamily="34" charset="0"/>
              </a:rPr>
              <a:t>Carnap</a:t>
            </a:r>
            <a:r>
              <a:rPr lang="en-US" sz="2400" dirty="0">
                <a:latin typeface="Calibri" panose="020F0502020204030204" pitchFamily="34" charset="0"/>
              </a:rPr>
              <a:t> - logical space; </a:t>
            </a:r>
            <a:r>
              <a:rPr lang="en-US" sz="2400" dirty="0" err="1">
                <a:latin typeface="Calibri" panose="020F0502020204030204" pitchFamily="34" charset="0"/>
              </a:rPr>
              <a:t>Reichenbach</a:t>
            </a:r>
            <a:r>
              <a:rPr lang="en-US" sz="2400" dirty="0">
                <a:latin typeface="Calibri" panose="020F0502020204030204" pitchFamily="34" charset="0"/>
              </a:rPr>
              <a:t> - frequency; Ramsey - wagering / strength of belief)</a:t>
            </a:r>
          </a:p>
          <a:p>
            <a:pPr eaLnBrk="1" hangingPunct="1"/>
            <a:r>
              <a:rPr lang="en-US" sz="2400" dirty="0">
                <a:latin typeface="Calibri" panose="020F0502020204030204" pitchFamily="34" charset="0"/>
              </a:rPr>
              <a:t>- Forms of association: </a:t>
            </a:r>
            <a:r>
              <a:rPr lang="en-US" sz="2400" dirty="0" err="1">
                <a:latin typeface="Calibri" panose="020F0502020204030204" pitchFamily="34" charset="0"/>
              </a:rPr>
              <a:t>Hebbian</a:t>
            </a:r>
            <a:r>
              <a:rPr lang="en-US" sz="2400" dirty="0">
                <a:latin typeface="Calibri" panose="020F0502020204030204" pitchFamily="34" charset="0"/>
              </a:rPr>
              <a:t>, contiguity, back-prop, Boltzmann </a:t>
            </a:r>
          </a:p>
          <a:p>
            <a:pPr eaLnBrk="1" hangingPunct="1"/>
            <a:r>
              <a:rPr lang="en-US" sz="2400" dirty="0">
                <a:latin typeface="Calibri" panose="020F0502020204030204" pitchFamily="34" charset="0"/>
              </a:rPr>
              <a:t>- Decisions and decision theory: voting / consensus / emergence</a:t>
            </a:r>
          </a:p>
        </p:txBody>
      </p:sp>
      <p:sp>
        <p:nvSpPr>
          <p:cNvPr id="30724" name="Text Box 4"/>
          <p:cNvSpPr txBox="1">
            <a:spLocks noChangeArrowheads="1"/>
          </p:cNvSpPr>
          <p:nvPr/>
        </p:nvSpPr>
        <p:spPr bwMode="auto">
          <a:xfrm>
            <a:off x="2667000" y="1219201"/>
            <a:ext cx="685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dirty="0">
                <a:latin typeface="Calibri" panose="020F0502020204030204" pitchFamily="34" charset="0"/>
              </a:rPr>
              <a:t>theories of truth / meaning / purpose / goal</a:t>
            </a:r>
            <a:endParaRPr lang="en-US" sz="2800" dirty="0"/>
          </a:p>
        </p:txBody>
      </p:sp>
      <p:pic>
        <p:nvPicPr>
          <p:cNvPr id="30725" name="Picture 6" descr="semant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981200"/>
            <a:ext cx="3750129" cy="265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7"/>
          <p:cNvSpPr>
            <a:spLocks noChangeArrowheads="1"/>
          </p:cNvSpPr>
          <p:nvPr/>
        </p:nvSpPr>
        <p:spPr bwMode="auto">
          <a:xfrm>
            <a:off x="4648201" y="4800601"/>
            <a:ext cx="3344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dirty="0">
                <a:latin typeface="Calibri" panose="020F0502020204030204" pitchFamily="34" charset="0"/>
                <a:hlinkClick r:id="rId4"/>
              </a:rPr>
              <a:t>http://www.cs.cmu.edu/~tom7/csnotes/fall02/semantics.gif</a:t>
            </a:r>
            <a:r>
              <a:rPr lang="en-US" sz="1000" dirty="0">
                <a:latin typeface="Calibri" panose="020F0502020204030204" pitchFamily="34" charset="0"/>
              </a:rPr>
              <a:t> </a:t>
            </a:r>
          </a:p>
        </p:txBody>
      </p:sp>
      <p:sp>
        <p:nvSpPr>
          <p:cNvPr id="30727" name="Rectangle 8"/>
          <p:cNvSpPr>
            <a:spLocks noGrp="1"/>
          </p:cNvSpPr>
          <p:nvPr>
            <p:ph type="title" idx="4294967295"/>
          </p:nvPr>
        </p:nvSpPr>
        <p:spPr/>
        <p:txBody>
          <a:bodyPr/>
          <a:lstStyle/>
          <a:p>
            <a:pPr eaLnBrk="1" hangingPunct="1"/>
            <a:r>
              <a:rPr lang="en-US" dirty="0"/>
              <a:t>Semantics</a:t>
            </a:r>
          </a:p>
        </p:txBody>
      </p:sp>
    </p:spTree>
    <p:extLst>
      <p:ext uri="{BB962C8B-B14F-4D97-AF65-F5344CB8AC3E}">
        <p14:creationId xmlns:p14="http://schemas.microsoft.com/office/powerpoint/2010/main" val="494223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080976" y="579474"/>
            <a:ext cx="8153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dirty="0">
                <a:latin typeface="+mj-lt"/>
              </a:rPr>
              <a:t>Pragmatics: use, actions, impact</a:t>
            </a:r>
          </a:p>
        </p:txBody>
      </p:sp>
      <p:sp>
        <p:nvSpPr>
          <p:cNvPr id="31747" name="Text Box 3"/>
          <p:cNvSpPr txBox="1">
            <a:spLocks noChangeArrowheads="1"/>
          </p:cNvSpPr>
          <p:nvPr/>
        </p:nvSpPr>
        <p:spPr bwMode="auto">
          <a:xfrm>
            <a:off x="1080976" y="4490484"/>
            <a:ext cx="8305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endParaRPr lang="en-US" dirty="0">
              <a:latin typeface="Calibri" panose="020F0502020204030204" pitchFamily="34" charset="0"/>
            </a:endParaRPr>
          </a:p>
          <a:p>
            <a:pPr eaLnBrk="1" hangingPunct="1">
              <a:buFontTx/>
              <a:buChar char="•"/>
            </a:pPr>
            <a:r>
              <a:rPr lang="en-US" sz="2400" dirty="0">
                <a:latin typeface="Calibri" panose="020F0502020204030204" pitchFamily="34" charset="0"/>
              </a:rPr>
              <a:t> Speech acts (J.L. Austin, Searle) </a:t>
            </a:r>
            <a:r>
              <a:rPr lang="en-US" sz="2400" dirty="0" err="1">
                <a:latin typeface="Calibri" panose="020F0502020204030204" pitchFamily="34" charset="0"/>
              </a:rPr>
              <a:t>assertives</a:t>
            </a:r>
            <a:r>
              <a:rPr lang="en-US" sz="2400" dirty="0">
                <a:latin typeface="Calibri" panose="020F0502020204030204" pitchFamily="34" charset="0"/>
              </a:rPr>
              <a:t>, directives, </a:t>
            </a:r>
            <a:r>
              <a:rPr lang="en-US" sz="2400" dirty="0" err="1">
                <a:latin typeface="Calibri" panose="020F0502020204030204" pitchFamily="34" charset="0"/>
              </a:rPr>
              <a:t>commissives</a:t>
            </a:r>
            <a:r>
              <a:rPr lang="en-US" sz="2400" dirty="0">
                <a:latin typeface="Calibri" panose="020F0502020204030204" pitchFamily="34" charset="0"/>
              </a:rPr>
              <a:t>, </a:t>
            </a:r>
            <a:r>
              <a:rPr lang="en-US" sz="2400" dirty="0" err="1">
                <a:latin typeface="Calibri" panose="020F0502020204030204" pitchFamily="34" charset="0"/>
              </a:rPr>
              <a:t>expressives</a:t>
            </a:r>
            <a:r>
              <a:rPr lang="en-US" sz="2400" dirty="0">
                <a:latin typeface="Calibri" panose="020F0502020204030204" pitchFamily="34" charset="0"/>
              </a:rPr>
              <a:t>, declarations (but also - harmful acts, harassment, </a:t>
            </a:r>
            <a:r>
              <a:rPr lang="en-US" sz="2400" dirty="0" err="1">
                <a:latin typeface="Calibri" panose="020F0502020204030204" pitchFamily="34" charset="0"/>
              </a:rPr>
              <a:t>etc</a:t>
            </a:r>
            <a:r>
              <a:rPr lang="en-US" sz="2400" dirty="0">
                <a:latin typeface="Calibri" panose="020F0502020204030204" pitchFamily="34" charset="0"/>
              </a:rPr>
              <a:t>)</a:t>
            </a:r>
          </a:p>
          <a:p>
            <a:pPr eaLnBrk="1" hangingPunct="1">
              <a:buFontTx/>
              <a:buChar char="•"/>
            </a:pPr>
            <a:r>
              <a:rPr lang="en-US" sz="2400" dirty="0">
                <a:latin typeface="Calibri" panose="020F0502020204030204" pitchFamily="34" charset="0"/>
              </a:rPr>
              <a:t> Interrogation (Heidegger) and presupposition</a:t>
            </a:r>
          </a:p>
          <a:p>
            <a:pPr eaLnBrk="1" hangingPunct="1">
              <a:buFontTx/>
              <a:buChar char="•"/>
            </a:pPr>
            <a:r>
              <a:rPr lang="en-US" sz="2400" dirty="0">
                <a:latin typeface="Calibri" panose="020F0502020204030204" pitchFamily="34" charset="0"/>
              </a:rPr>
              <a:t> Meaning (Wittgenstein - meaning is use)</a:t>
            </a:r>
            <a:endParaRPr lang="en-US" dirty="0">
              <a:latin typeface="Calibri" panose="020F0502020204030204" pitchFamily="34" charset="0"/>
            </a:endParaRPr>
          </a:p>
          <a:p>
            <a:pPr eaLnBrk="1" hangingPunct="1">
              <a:buFontTx/>
              <a:buChar char="•"/>
            </a:pPr>
            <a:endParaRPr lang="en-US" dirty="0">
              <a:latin typeface="Calibri" panose="020F0502020204030204" pitchFamily="34" charset="0"/>
            </a:endParaRPr>
          </a:p>
        </p:txBody>
      </p:sp>
      <p:pic>
        <p:nvPicPr>
          <p:cNvPr id="31749" name="Picture 8" descr="chp_lang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474" y="1274061"/>
            <a:ext cx="4736804" cy="33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256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111102" y="457200"/>
            <a:ext cx="109196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dirty="0">
                <a:latin typeface="+mj-lt"/>
              </a:rPr>
              <a:t>Cognition: reasoning, inference and explanation</a:t>
            </a:r>
          </a:p>
        </p:txBody>
      </p:sp>
      <p:sp>
        <p:nvSpPr>
          <p:cNvPr id="32771" name="Text Box 3"/>
          <p:cNvSpPr txBox="1">
            <a:spLocks noChangeArrowheads="1"/>
          </p:cNvSpPr>
          <p:nvPr/>
        </p:nvSpPr>
        <p:spPr bwMode="auto">
          <a:xfrm>
            <a:off x="499731" y="4489862"/>
            <a:ext cx="8305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buFontTx/>
              <a:buChar char="•"/>
            </a:pPr>
            <a:r>
              <a:rPr lang="en-US" dirty="0">
                <a:latin typeface="Calibri" panose="020F0502020204030204" pitchFamily="34" charset="0"/>
              </a:rPr>
              <a:t> </a:t>
            </a:r>
            <a:r>
              <a:rPr lang="en-US" sz="2400" dirty="0">
                <a:latin typeface="Calibri" panose="020F0502020204030204" pitchFamily="34" charset="0"/>
              </a:rPr>
              <a:t>description - X</a:t>
            </a:r>
            <a:r>
              <a:rPr lang="en-US" dirty="0">
                <a:latin typeface="Calibri" panose="020F0502020204030204" pitchFamily="34" charset="0"/>
              </a:rPr>
              <a:t> (definite description, allegory, metaphor)</a:t>
            </a:r>
          </a:p>
          <a:p>
            <a:pPr lvl="1" eaLnBrk="1" hangingPunct="1">
              <a:buFontTx/>
              <a:buChar char="•"/>
            </a:pPr>
            <a:r>
              <a:rPr lang="en-US" dirty="0">
                <a:latin typeface="Calibri" panose="020F0502020204030204" pitchFamily="34" charset="0"/>
              </a:rPr>
              <a:t> </a:t>
            </a:r>
            <a:r>
              <a:rPr lang="en-US" sz="2400" dirty="0">
                <a:latin typeface="Calibri" panose="020F0502020204030204" pitchFamily="34" charset="0"/>
              </a:rPr>
              <a:t>definition - X is Y</a:t>
            </a:r>
            <a:r>
              <a:rPr lang="en-US" dirty="0">
                <a:latin typeface="Calibri" panose="020F0502020204030204" pitchFamily="34" charset="0"/>
              </a:rPr>
              <a:t> (ostensive, lexical, logical (</a:t>
            </a:r>
            <a:r>
              <a:rPr lang="en-US" dirty="0" err="1">
                <a:latin typeface="Calibri" panose="020F0502020204030204" pitchFamily="34" charset="0"/>
              </a:rPr>
              <a:t>necess</a:t>
            </a:r>
            <a:r>
              <a:rPr lang="en-US" dirty="0">
                <a:latin typeface="Calibri" panose="020F0502020204030204" pitchFamily="34" charset="0"/>
              </a:rPr>
              <a:t>. &amp; </a:t>
            </a:r>
            <a:r>
              <a:rPr lang="en-US" dirty="0" err="1">
                <a:latin typeface="Calibri" panose="020F0502020204030204" pitchFamily="34" charset="0"/>
              </a:rPr>
              <a:t>suff</a:t>
            </a:r>
            <a:r>
              <a:rPr lang="en-US" dirty="0">
                <a:latin typeface="Calibri" panose="020F0502020204030204" pitchFamily="34" charset="0"/>
              </a:rPr>
              <a:t> </a:t>
            </a:r>
            <a:r>
              <a:rPr lang="en-US" dirty="0" err="1">
                <a:latin typeface="Calibri" panose="020F0502020204030204" pitchFamily="34" charset="0"/>
              </a:rPr>
              <a:t>conds</a:t>
            </a:r>
            <a:r>
              <a:rPr lang="en-US" dirty="0">
                <a:latin typeface="Calibri" panose="020F0502020204030204" pitchFamily="34" charset="0"/>
              </a:rPr>
              <a:t>), family resemblance - but also, identity, personal identity, </a:t>
            </a:r>
            <a:r>
              <a:rPr lang="en-US" dirty="0" err="1">
                <a:latin typeface="Calibri" panose="020F0502020204030204" pitchFamily="34" charset="0"/>
              </a:rPr>
              <a:t>etc</a:t>
            </a:r>
            <a:endParaRPr lang="en-US" dirty="0">
              <a:latin typeface="Calibri" panose="020F0502020204030204" pitchFamily="34" charset="0"/>
            </a:endParaRPr>
          </a:p>
          <a:p>
            <a:pPr lvl="1" eaLnBrk="1" hangingPunct="1">
              <a:buFontTx/>
              <a:buChar char="•"/>
            </a:pPr>
            <a:r>
              <a:rPr lang="en-US" dirty="0">
                <a:latin typeface="Calibri" panose="020F0502020204030204" pitchFamily="34" charset="0"/>
              </a:rPr>
              <a:t> </a:t>
            </a:r>
            <a:r>
              <a:rPr lang="en-US" sz="2400" dirty="0">
                <a:latin typeface="Calibri" panose="020F0502020204030204" pitchFamily="34" charset="0"/>
              </a:rPr>
              <a:t>argument - X therefore Y</a:t>
            </a:r>
            <a:r>
              <a:rPr lang="en-US" dirty="0">
                <a:latin typeface="Calibri" panose="020F0502020204030204" pitchFamily="34" charset="0"/>
              </a:rPr>
              <a:t> - inductive, deductive, abductive (but also: modal, probability (Bayesian), deontic (obligations), doxastic (belief), etc.)</a:t>
            </a:r>
          </a:p>
          <a:p>
            <a:pPr lvl="1" eaLnBrk="1" hangingPunct="1">
              <a:buFontTx/>
              <a:buChar char="•"/>
            </a:pPr>
            <a:r>
              <a:rPr lang="en-US" dirty="0">
                <a:latin typeface="Calibri" panose="020F0502020204030204" pitchFamily="34" charset="0"/>
              </a:rPr>
              <a:t> </a:t>
            </a:r>
            <a:r>
              <a:rPr lang="en-US" sz="2400" dirty="0">
                <a:latin typeface="Calibri" panose="020F0502020204030204" pitchFamily="34" charset="0"/>
              </a:rPr>
              <a:t>explanation - X because of Y</a:t>
            </a:r>
            <a:r>
              <a:rPr lang="en-US" dirty="0">
                <a:latin typeface="Calibri" panose="020F0502020204030204" pitchFamily="34" charset="0"/>
              </a:rPr>
              <a:t> (causal, statistical, chaotic/emergent)</a:t>
            </a:r>
          </a:p>
        </p:txBody>
      </p:sp>
      <p:pic>
        <p:nvPicPr>
          <p:cNvPr id="32773" name="Picture 6" descr="090212_box_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219" y="1382234"/>
            <a:ext cx="44958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7"/>
          <p:cNvSpPr>
            <a:spLocks noChangeArrowheads="1"/>
          </p:cNvSpPr>
          <p:nvPr/>
        </p:nvSpPr>
        <p:spPr bwMode="auto">
          <a:xfrm>
            <a:off x="7079512" y="3808228"/>
            <a:ext cx="447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dirty="0">
                <a:latin typeface="Calibri" panose="020F0502020204030204" pitchFamily="34" charset="0"/>
                <a:hlinkClick r:id="rId4"/>
              </a:rPr>
              <a:t>http://www.mkbergman.com/category/description-logics/</a:t>
            </a:r>
            <a:r>
              <a:rPr lang="en-US" sz="1400" dirty="0">
                <a:latin typeface="Calibri" panose="020F0502020204030204" pitchFamily="34" charset="0"/>
              </a:rPr>
              <a:t> </a:t>
            </a:r>
          </a:p>
        </p:txBody>
      </p:sp>
    </p:spTree>
    <p:extLst>
      <p:ext uri="{BB962C8B-B14F-4D97-AF65-F5344CB8AC3E}">
        <p14:creationId xmlns:p14="http://schemas.microsoft.com/office/powerpoint/2010/main" val="2034615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043762" y="527510"/>
            <a:ext cx="108487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dirty="0">
                <a:latin typeface="+mj-lt"/>
              </a:rPr>
              <a:t>Context: placement, environment, alternatives</a:t>
            </a:r>
          </a:p>
        </p:txBody>
      </p:sp>
      <p:sp>
        <p:nvSpPr>
          <p:cNvPr id="33795" name="Text Box 3"/>
          <p:cNvSpPr txBox="1">
            <a:spLocks noChangeArrowheads="1"/>
          </p:cNvSpPr>
          <p:nvPr/>
        </p:nvSpPr>
        <p:spPr bwMode="auto">
          <a:xfrm>
            <a:off x="992372" y="4684359"/>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dirty="0">
                <a:latin typeface="Calibri" panose="020F0502020204030204" pitchFamily="34" charset="0"/>
              </a:rPr>
              <a:t>- explanation (Hanson, van </a:t>
            </a:r>
            <a:r>
              <a:rPr lang="en-US" sz="2400" dirty="0" err="1">
                <a:latin typeface="Calibri" panose="020F0502020204030204" pitchFamily="34" charset="0"/>
              </a:rPr>
              <a:t>Fraassen</a:t>
            </a:r>
            <a:r>
              <a:rPr lang="en-US" sz="2400" dirty="0">
                <a:latin typeface="Calibri" panose="020F0502020204030204" pitchFamily="34" charset="0"/>
              </a:rPr>
              <a:t>, Heidegger)</a:t>
            </a:r>
          </a:p>
          <a:p>
            <a:pPr eaLnBrk="1" hangingPunct="1"/>
            <a:r>
              <a:rPr lang="en-US" sz="2400" dirty="0">
                <a:latin typeface="Calibri" panose="020F0502020204030204" pitchFamily="34" charset="0"/>
              </a:rPr>
              <a:t>- meaning (Quine);  tense - range of possibilities</a:t>
            </a:r>
          </a:p>
          <a:p>
            <a:pPr eaLnBrk="1" hangingPunct="1"/>
            <a:r>
              <a:rPr lang="en-US" sz="2400" dirty="0">
                <a:latin typeface="Calibri" panose="020F0502020204030204" pitchFamily="34" charset="0"/>
              </a:rPr>
              <a:t>- vocabulary (Derrida); ontologies, logical space</a:t>
            </a:r>
          </a:p>
          <a:p>
            <a:pPr eaLnBrk="1" hangingPunct="1">
              <a:buFontTx/>
              <a:buChar char="-"/>
            </a:pPr>
            <a:r>
              <a:rPr lang="en-US" sz="2400" dirty="0">
                <a:latin typeface="Calibri" panose="020F0502020204030204" pitchFamily="34" charset="0"/>
              </a:rPr>
              <a:t> Frames (Lakoff) and worldviews</a:t>
            </a:r>
            <a:endParaRPr lang="en-US" dirty="0">
              <a:latin typeface="Calibri" panose="020F0502020204030204" pitchFamily="34" charset="0"/>
            </a:endParaRPr>
          </a:p>
        </p:txBody>
      </p:sp>
      <p:pic>
        <p:nvPicPr>
          <p:cNvPr id="33797" name="Picture 6" descr="culture-of-food-char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600201"/>
            <a:ext cx="23749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zones-of-qua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070" y="1173841"/>
            <a:ext cx="5190445" cy="308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8"/>
          <p:cNvSpPr>
            <a:spLocks noChangeArrowheads="1"/>
          </p:cNvSpPr>
          <p:nvPr/>
        </p:nvSpPr>
        <p:spPr bwMode="auto">
          <a:xfrm>
            <a:off x="5232990" y="4122662"/>
            <a:ext cx="5697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dirty="0">
                <a:latin typeface="Calibri" panose="020F0502020204030204" pitchFamily="34" charset="0"/>
                <a:hlinkClick r:id="rId5"/>
              </a:rPr>
              <a:t>http://www.occasionbasedmarketing.com/what-it-is</a:t>
            </a:r>
            <a:r>
              <a:rPr lang="en-US" sz="2000" dirty="0">
                <a:latin typeface="Calibri" panose="020F0502020204030204" pitchFamily="34" charset="0"/>
              </a:rPr>
              <a:t> </a:t>
            </a:r>
          </a:p>
        </p:txBody>
      </p:sp>
    </p:spTree>
    <p:extLst>
      <p:ext uri="{BB962C8B-B14F-4D97-AF65-F5344CB8AC3E}">
        <p14:creationId xmlns:p14="http://schemas.microsoft.com/office/powerpoint/2010/main" val="225929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275907" y="304800"/>
            <a:ext cx="901109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dirty="0">
                <a:latin typeface="+mj-lt"/>
              </a:rPr>
              <a:t>Change</a:t>
            </a:r>
            <a:endParaRPr lang="en-US" sz="3600" dirty="0">
              <a:latin typeface="+mj-lt"/>
            </a:endParaRPr>
          </a:p>
        </p:txBody>
      </p:sp>
      <p:sp>
        <p:nvSpPr>
          <p:cNvPr id="34819" name="Text Box 3"/>
          <p:cNvSpPr txBox="1">
            <a:spLocks noChangeArrowheads="1"/>
          </p:cNvSpPr>
          <p:nvPr/>
        </p:nvSpPr>
        <p:spPr bwMode="auto">
          <a:xfrm>
            <a:off x="1295400" y="4562401"/>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sz="2400" dirty="0">
                <a:latin typeface="Calibri" panose="020F0502020204030204" pitchFamily="34" charset="0"/>
              </a:rPr>
              <a:t> relation and connection: I Ching,  logical relation</a:t>
            </a:r>
          </a:p>
          <a:p>
            <a:pPr eaLnBrk="1" hangingPunct="1">
              <a:buFontTx/>
              <a:buChar char="-"/>
            </a:pPr>
            <a:r>
              <a:rPr lang="en-US" sz="2400" dirty="0">
                <a:latin typeface="Calibri" panose="020F0502020204030204" pitchFamily="34" charset="0"/>
              </a:rPr>
              <a:t> flow:  Hegel - historicity, directionality; McLuhan - 4 things</a:t>
            </a:r>
          </a:p>
          <a:p>
            <a:pPr eaLnBrk="1" hangingPunct="1"/>
            <a:r>
              <a:rPr lang="en-US" sz="2400" dirty="0">
                <a:latin typeface="Calibri" panose="020F0502020204030204" pitchFamily="34" charset="0"/>
              </a:rPr>
              <a:t>- progression / logic -- games, for example: </a:t>
            </a:r>
            <a:r>
              <a:rPr lang="en-US" sz="2400" dirty="0" err="1">
                <a:latin typeface="Calibri" panose="020F0502020204030204" pitchFamily="34" charset="0"/>
              </a:rPr>
              <a:t>quiz&amp;points</a:t>
            </a:r>
            <a:r>
              <a:rPr lang="en-US" sz="2400" dirty="0">
                <a:latin typeface="Calibri" panose="020F0502020204030204" pitchFamily="34" charset="0"/>
              </a:rPr>
              <a:t>, branch-and-tree, database</a:t>
            </a:r>
          </a:p>
          <a:p>
            <a:pPr eaLnBrk="1" hangingPunct="1"/>
            <a:r>
              <a:rPr lang="en-US" sz="2400" dirty="0">
                <a:latin typeface="Calibri" panose="020F0502020204030204" pitchFamily="34" charset="0"/>
              </a:rPr>
              <a:t>- scheduling - timetabling - events; activity theory / </a:t>
            </a:r>
            <a:r>
              <a:rPr lang="en-US" sz="2400" dirty="0" err="1">
                <a:latin typeface="Calibri" panose="020F0502020204030204" pitchFamily="34" charset="0"/>
              </a:rPr>
              <a:t>LaaN</a:t>
            </a:r>
            <a:endParaRPr lang="en-US" dirty="0">
              <a:latin typeface="Calibri" panose="020F0502020204030204" pitchFamily="34" charset="0"/>
            </a:endParaRPr>
          </a:p>
        </p:txBody>
      </p:sp>
      <p:pic>
        <p:nvPicPr>
          <p:cNvPr id="34820" name="Picture 9" descr="Activity+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052512"/>
            <a:ext cx="701040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680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95646" y="930472"/>
            <a:ext cx="7527089" cy="769441"/>
          </a:xfrm>
          <a:prstGeom prst="rect">
            <a:avLst/>
          </a:prstGeom>
          <a:noFill/>
        </p:spPr>
        <p:txBody>
          <a:bodyPr wrap="square" rtlCol="0">
            <a:spAutoFit/>
          </a:bodyPr>
          <a:lstStyle/>
          <a:p>
            <a:pPr lvl="0"/>
            <a:r>
              <a:rPr lang="en-CA" sz="4400" dirty="0">
                <a:latin typeface="+mj-lt"/>
              </a:rPr>
              <a:t>Your Critical Reflections</a:t>
            </a:r>
            <a:endParaRPr lang="en-CA" sz="4400" dirty="0">
              <a:solidFill>
                <a:prstClr val="black"/>
              </a:solidFill>
              <a:latin typeface="+mj-lt"/>
            </a:endParaRPr>
          </a:p>
        </p:txBody>
      </p:sp>
      <p:sp>
        <p:nvSpPr>
          <p:cNvPr id="12" name="Rectangle 11"/>
          <p:cNvSpPr/>
          <p:nvPr/>
        </p:nvSpPr>
        <p:spPr>
          <a:xfrm>
            <a:off x="1573197" y="4395690"/>
            <a:ext cx="729311" cy="646331"/>
          </a:xfrm>
          <a:prstGeom prst="rect">
            <a:avLst/>
          </a:prstGeom>
        </p:spPr>
        <p:txBody>
          <a:bodyPr wrap="square">
            <a:spAutoFit/>
          </a:bodyPr>
          <a:lstStyle/>
          <a:p>
            <a:r>
              <a:rPr lang="en-CA" sz="3600" dirty="0">
                <a:latin typeface="Wingdings" panose="05000000000000000000" pitchFamily="2" charset="2"/>
              </a:rPr>
              <a:t>x</a:t>
            </a:r>
            <a:endParaRPr lang="en-CA" sz="3600" dirty="0"/>
          </a:p>
        </p:txBody>
      </p:sp>
      <p:sp>
        <p:nvSpPr>
          <p:cNvPr id="13" name="Rectangle 12"/>
          <p:cNvSpPr/>
          <p:nvPr/>
        </p:nvSpPr>
        <p:spPr>
          <a:xfrm>
            <a:off x="1630472" y="3143505"/>
            <a:ext cx="672036" cy="646331"/>
          </a:xfrm>
          <a:prstGeom prst="rect">
            <a:avLst/>
          </a:prstGeom>
        </p:spPr>
        <p:txBody>
          <a:bodyPr wrap="square">
            <a:spAutoFit/>
          </a:bodyPr>
          <a:lstStyle/>
          <a:p>
            <a:r>
              <a:rPr lang="en-CA" sz="3600" dirty="0">
                <a:latin typeface="Wingdings" panose="05000000000000000000" pitchFamily="2" charset="2"/>
              </a:rPr>
              <a:t>I</a:t>
            </a:r>
            <a:endParaRPr lang="en-CA" sz="3600" dirty="0"/>
          </a:p>
        </p:txBody>
      </p:sp>
      <p:sp>
        <p:nvSpPr>
          <p:cNvPr id="14" name="Rectangle 13"/>
          <p:cNvSpPr/>
          <p:nvPr/>
        </p:nvSpPr>
        <p:spPr>
          <a:xfrm>
            <a:off x="1610937" y="3780838"/>
            <a:ext cx="672036" cy="646331"/>
          </a:xfrm>
          <a:prstGeom prst="rect">
            <a:avLst/>
          </a:prstGeom>
        </p:spPr>
        <p:txBody>
          <a:bodyPr wrap="square">
            <a:spAutoFit/>
          </a:bodyPr>
          <a:lstStyle/>
          <a:p>
            <a:r>
              <a:rPr lang="en-CA" sz="3600" dirty="0">
                <a:latin typeface="Wingdings" panose="05000000000000000000" pitchFamily="2" charset="2"/>
              </a:rPr>
              <a:t>z</a:t>
            </a:r>
            <a:endParaRPr lang="en-CA" sz="3600" dirty="0"/>
          </a:p>
        </p:txBody>
      </p:sp>
      <p:sp>
        <p:nvSpPr>
          <p:cNvPr id="15" name="Rectangle 14"/>
          <p:cNvSpPr/>
          <p:nvPr/>
        </p:nvSpPr>
        <p:spPr>
          <a:xfrm>
            <a:off x="1580708" y="4943462"/>
            <a:ext cx="732495" cy="646331"/>
          </a:xfrm>
          <a:prstGeom prst="rect">
            <a:avLst/>
          </a:prstGeom>
        </p:spPr>
        <p:txBody>
          <a:bodyPr wrap="square">
            <a:spAutoFit/>
          </a:bodyPr>
          <a:lstStyle/>
          <a:p>
            <a:r>
              <a:rPr lang="en-CA" sz="3600" dirty="0">
                <a:latin typeface="Wingdings" panose="05000000000000000000" pitchFamily="2" charset="2"/>
              </a:rPr>
              <a:t>h</a:t>
            </a:r>
            <a:endParaRPr lang="en-CA" sz="3600" dirty="0"/>
          </a:p>
        </p:txBody>
      </p:sp>
      <p:sp>
        <p:nvSpPr>
          <p:cNvPr id="19" name="Rectangle 18"/>
          <p:cNvSpPr/>
          <p:nvPr/>
        </p:nvSpPr>
        <p:spPr>
          <a:xfrm>
            <a:off x="1595646" y="2562193"/>
            <a:ext cx="687948" cy="646331"/>
          </a:xfrm>
          <a:prstGeom prst="rect">
            <a:avLst/>
          </a:prstGeom>
        </p:spPr>
        <p:txBody>
          <a:bodyPr wrap="square">
            <a:spAutoFit/>
          </a:bodyPr>
          <a:lstStyle/>
          <a:p>
            <a:r>
              <a:rPr lang="en-CA" sz="3600" dirty="0">
                <a:latin typeface="Wingdings" panose="05000000000000000000" pitchFamily="2" charset="2"/>
              </a:rPr>
              <a:t>c</a:t>
            </a:r>
            <a:endParaRPr lang="en-CA" sz="3600" dirty="0"/>
          </a:p>
        </p:txBody>
      </p:sp>
      <p:graphicFrame>
        <p:nvGraphicFramePr>
          <p:cNvPr id="4" name="Table 3"/>
          <p:cNvGraphicFramePr>
            <a:graphicFrameLocks noGrp="1"/>
          </p:cNvGraphicFramePr>
          <p:nvPr>
            <p:extLst>
              <p:ext uri="{D42A27DB-BD31-4B8C-83A1-F6EECF244321}">
                <p14:modId xmlns:p14="http://schemas.microsoft.com/office/powerpoint/2010/main" val="499205566"/>
              </p:ext>
            </p:extLst>
          </p:nvPr>
        </p:nvGraphicFramePr>
        <p:xfrm>
          <a:off x="1630472" y="2013929"/>
          <a:ext cx="9030583" cy="3510024"/>
        </p:xfrm>
        <a:graphic>
          <a:graphicData uri="http://schemas.openxmlformats.org/drawingml/2006/table">
            <a:tbl>
              <a:tblPr firstRow="1" bandRow="1">
                <a:tableStyleId>{5940675A-B579-460E-94D1-54222C63F5DA}</a:tableStyleId>
              </a:tblPr>
              <a:tblGrid>
                <a:gridCol w="9030583">
                  <a:extLst>
                    <a:ext uri="{9D8B030D-6E8A-4147-A177-3AD203B41FA5}">
                      <a16:colId xmlns:a16="http://schemas.microsoft.com/office/drawing/2014/main" val="20000"/>
                    </a:ext>
                  </a:extLst>
                </a:gridCol>
              </a:tblGrid>
              <a:tr h="585004">
                <a:tc>
                  <a:txBody>
                    <a:bodyPr/>
                    <a:lstStyle/>
                    <a:p>
                      <a:endParaRPr lang="en-CA" sz="1400" dirty="0"/>
                    </a:p>
                  </a:txBody>
                  <a:tcPr marL="68580" marR="68580" marT="34290" marB="34290"/>
                </a:tc>
                <a:extLst>
                  <a:ext uri="{0D108BD9-81ED-4DB2-BD59-A6C34878D82A}">
                    <a16:rowId xmlns:a16="http://schemas.microsoft.com/office/drawing/2014/main" val="10000"/>
                  </a:ext>
                </a:extLst>
              </a:tr>
              <a:tr h="585004">
                <a:tc>
                  <a:txBody>
                    <a:bodyPr/>
                    <a:lstStyle/>
                    <a:p>
                      <a:endParaRPr lang="en-CA" sz="1400"/>
                    </a:p>
                  </a:txBody>
                  <a:tcPr marL="68580" marR="68580" marT="34290" marB="34290"/>
                </a:tc>
                <a:extLst>
                  <a:ext uri="{0D108BD9-81ED-4DB2-BD59-A6C34878D82A}">
                    <a16:rowId xmlns:a16="http://schemas.microsoft.com/office/drawing/2014/main" val="10001"/>
                  </a:ext>
                </a:extLst>
              </a:tr>
              <a:tr h="585004">
                <a:tc>
                  <a:txBody>
                    <a:bodyPr/>
                    <a:lstStyle/>
                    <a:p>
                      <a:endParaRPr lang="en-CA" sz="1400"/>
                    </a:p>
                  </a:txBody>
                  <a:tcPr marL="68580" marR="68580" marT="34290" marB="34290"/>
                </a:tc>
                <a:extLst>
                  <a:ext uri="{0D108BD9-81ED-4DB2-BD59-A6C34878D82A}">
                    <a16:rowId xmlns:a16="http://schemas.microsoft.com/office/drawing/2014/main" val="10002"/>
                  </a:ext>
                </a:extLst>
              </a:tr>
              <a:tr h="585004">
                <a:tc>
                  <a:txBody>
                    <a:bodyPr/>
                    <a:lstStyle/>
                    <a:p>
                      <a:endParaRPr lang="en-CA" sz="1400" dirty="0"/>
                    </a:p>
                  </a:txBody>
                  <a:tcPr marL="68580" marR="68580" marT="34290" marB="34290"/>
                </a:tc>
                <a:extLst>
                  <a:ext uri="{0D108BD9-81ED-4DB2-BD59-A6C34878D82A}">
                    <a16:rowId xmlns:a16="http://schemas.microsoft.com/office/drawing/2014/main" val="10003"/>
                  </a:ext>
                </a:extLst>
              </a:tr>
              <a:tr h="585004">
                <a:tc>
                  <a:txBody>
                    <a:bodyPr/>
                    <a:lstStyle/>
                    <a:p>
                      <a:endParaRPr lang="en-CA" sz="1400" dirty="0"/>
                    </a:p>
                  </a:txBody>
                  <a:tcPr marL="68580" marR="68580" marT="34290" marB="34290"/>
                </a:tc>
                <a:extLst>
                  <a:ext uri="{0D108BD9-81ED-4DB2-BD59-A6C34878D82A}">
                    <a16:rowId xmlns:a16="http://schemas.microsoft.com/office/drawing/2014/main" val="10004"/>
                  </a:ext>
                </a:extLst>
              </a:tr>
              <a:tr h="585004">
                <a:tc>
                  <a:txBody>
                    <a:bodyPr/>
                    <a:lstStyle/>
                    <a:p>
                      <a:endParaRPr lang="en-CA" sz="1400" dirty="0"/>
                    </a:p>
                  </a:txBody>
                  <a:tcPr marL="68580" marR="68580" marT="34290" marB="34290"/>
                </a:tc>
                <a:extLst>
                  <a:ext uri="{0D108BD9-81ED-4DB2-BD59-A6C34878D82A}">
                    <a16:rowId xmlns:a16="http://schemas.microsoft.com/office/drawing/2014/main" val="10005"/>
                  </a:ext>
                </a:extLst>
              </a:tr>
            </a:tbl>
          </a:graphicData>
        </a:graphic>
      </p:graphicFrame>
      <p:sp>
        <p:nvSpPr>
          <p:cNvPr id="20" name="Rectangle 19"/>
          <p:cNvSpPr/>
          <p:nvPr/>
        </p:nvSpPr>
        <p:spPr>
          <a:xfrm>
            <a:off x="1649263" y="2013929"/>
            <a:ext cx="672036" cy="646331"/>
          </a:xfrm>
          <a:prstGeom prst="rect">
            <a:avLst/>
          </a:prstGeom>
        </p:spPr>
        <p:txBody>
          <a:bodyPr wrap="square">
            <a:spAutoFit/>
          </a:bodyPr>
          <a:lstStyle/>
          <a:p>
            <a:r>
              <a:rPr lang="en-CA" sz="3600" dirty="0">
                <a:latin typeface="Wingdings" panose="05000000000000000000" pitchFamily="2" charset="2"/>
              </a:rPr>
              <a:t>v</a:t>
            </a:r>
            <a:endParaRPr lang="en-CA" sz="3600" dirty="0"/>
          </a:p>
        </p:txBody>
      </p:sp>
    </p:spTree>
    <p:extLst>
      <p:ext uri="{BB962C8B-B14F-4D97-AF65-F5344CB8AC3E}">
        <p14:creationId xmlns:p14="http://schemas.microsoft.com/office/powerpoint/2010/main" val="2801247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0016-E072-4EE0-9993-8E7381EBEA4C}"/>
              </a:ext>
            </a:extLst>
          </p:cNvPr>
          <p:cNvSpPr>
            <a:spLocks noGrp="1"/>
          </p:cNvSpPr>
          <p:nvPr>
            <p:ph type="title"/>
          </p:nvPr>
        </p:nvSpPr>
        <p:spPr/>
        <p:txBody>
          <a:bodyPr/>
          <a:lstStyle/>
          <a:p>
            <a:r>
              <a:rPr lang="en-US" dirty="0"/>
              <a:t>Data</a:t>
            </a:r>
          </a:p>
        </p:txBody>
      </p:sp>
      <p:pic>
        <p:nvPicPr>
          <p:cNvPr id="4" name="Content Placeholder 3">
            <a:extLst>
              <a:ext uri="{FF2B5EF4-FFF2-40B4-BE49-F238E27FC236}">
                <a16:creationId xmlns:a16="http://schemas.microsoft.com/office/drawing/2014/main" id="{7C4A0636-C78A-4D2A-8628-62AEF5EF5121}"/>
              </a:ext>
            </a:extLst>
          </p:cNvPr>
          <p:cNvPicPr>
            <a:picLocks noGrp="1" noChangeAspect="1"/>
          </p:cNvPicPr>
          <p:nvPr>
            <p:ph idx="1"/>
          </p:nvPr>
        </p:nvPicPr>
        <p:blipFill>
          <a:blip r:embed="rId2"/>
          <a:stretch>
            <a:fillRect/>
          </a:stretch>
        </p:blipFill>
        <p:spPr>
          <a:xfrm>
            <a:off x="2788620" y="1825625"/>
            <a:ext cx="6614759" cy="4351338"/>
          </a:xfrm>
          <a:prstGeom prst="rect">
            <a:avLst/>
          </a:prstGeom>
        </p:spPr>
      </p:pic>
    </p:spTree>
    <p:extLst>
      <p:ext uri="{BB962C8B-B14F-4D97-AF65-F5344CB8AC3E}">
        <p14:creationId xmlns:p14="http://schemas.microsoft.com/office/powerpoint/2010/main" val="192947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690216498"/>
              </p:ext>
            </p:extLst>
          </p:nvPr>
        </p:nvGraphicFramePr>
        <p:xfrm>
          <a:off x="1363045" y="1399142"/>
          <a:ext cx="9240689" cy="4753778"/>
        </p:xfrm>
        <a:graphic>
          <a:graphicData uri="http://schemas.openxmlformats.org/drawingml/2006/table">
            <a:tbl>
              <a:tblPr firstRow="1" bandRow="1">
                <a:tableStyleId>{5940675A-B579-460E-94D1-54222C63F5DA}</a:tableStyleId>
              </a:tblPr>
              <a:tblGrid>
                <a:gridCol w="731415">
                  <a:extLst>
                    <a:ext uri="{9D8B030D-6E8A-4147-A177-3AD203B41FA5}">
                      <a16:colId xmlns:a16="http://schemas.microsoft.com/office/drawing/2014/main" val="20000"/>
                    </a:ext>
                  </a:extLst>
                </a:gridCol>
                <a:gridCol w="3888930">
                  <a:extLst>
                    <a:ext uri="{9D8B030D-6E8A-4147-A177-3AD203B41FA5}">
                      <a16:colId xmlns:a16="http://schemas.microsoft.com/office/drawing/2014/main" val="20001"/>
                    </a:ext>
                  </a:extLst>
                </a:gridCol>
                <a:gridCol w="759537">
                  <a:extLst>
                    <a:ext uri="{9D8B030D-6E8A-4147-A177-3AD203B41FA5}">
                      <a16:colId xmlns:a16="http://schemas.microsoft.com/office/drawing/2014/main" val="20002"/>
                    </a:ext>
                  </a:extLst>
                </a:gridCol>
                <a:gridCol w="3860807">
                  <a:extLst>
                    <a:ext uri="{9D8B030D-6E8A-4147-A177-3AD203B41FA5}">
                      <a16:colId xmlns:a16="http://schemas.microsoft.com/office/drawing/2014/main" val="20003"/>
                    </a:ext>
                  </a:extLst>
                </a:gridCol>
              </a:tblGrid>
              <a:tr h="2399000">
                <a:tc>
                  <a:txBody>
                    <a:bodyPr/>
                    <a:lstStyle/>
                    <a:p>
                      <a:endParaRPr lang="en-CA" sz="1400" dirty="0"/>
                    </a:p>
                  </a:txBody>
                  <a:tcPr marL="68580" marR="68580" marT="34290" marB="34290">
                    <a:lnR w="12700" cmpd="sng">
                      <a:noFill/>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mn-lt"/>
                          <a:ea typeface="+mn-ea"/>
                          <a:cs typeface="+mn-cs"/>
                        </a:rPr>
                        <a:t>Philosophy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mn-lt"/>
                          <a:ea typeface="+mn-ea"/>
                          <a:cs typeface="+mn-cs"/>
                        </a:rPr>
                        <a:t>My degrees are in philosophy and I specialized in philosophies of mind, science, knowledge and logic. I ask questions about the bases for arguments and claims, look for presumptions about meaning and value, and consider ways of sensing, comprehending and knowing.</a:t>
                      </a:r>
                      <a:endParaRPr lang="en-CA" sz="360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sz="3200" dirty="0"/>
                    </a:p>
                  </a:txBody>
                  <a:tcPr marL="68580" marR="68580" marT="34290" marB="3429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mn-lt"/>
                          <a:ea typeface="+mn-ea"/>
                          <a:cs typeface="+mn-cs"/>
                        </a:rPr>
                        <a:t>Education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mn-lt"/>
                          <a:ea typeface="+mn-ea"/>
                          <a:cs typeface="+mn-cs"/>
                        </a:rPr>
                        <a:t>I am interested in the processes of learning, inference and discovery on a practical level. I ask what it is to learn – why and how people learn - and what are the conditions for best learning outcomes. I am focused on learning experience and personal agency.</a:t>
                      </a: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54778">
                <a:tc>
                  <a:txBody>
                    <a:bodyPr/>
                    <a:lstStyle/>
                    <a:p>
                      <a:endParaRPr lang="en-CA" sz="1400" dirty="0"/>
                    </a:p>
                  </a:txBody>
                  <a:tcPr marL="68580" marR="68580" marT="34290" marB="34290">
                    <a:lnR w="12700" cmpd="sng">
                      <a:noFill/>
                    </a:lnR>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mn-lt"/>
                          <a:ea typeface="+mn-ea"/>
                          <a:cs typeface="+mn-cs"/>
                        </a:rPr>
                        <a:t>Computing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mn-lt"/>
                          <a:ea typeface="+mn-ea"/>
                          <a:cs typeface="+mn-cs"/>
                        </a:rPr>
                        <a:t>I took a few courses but have mostly taught myself computer programming over the years, learning a number of languages, and building websites, content management systems, and learning technology. I think of programming as a means of expression.</a:t>
                      </a: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sz="3200" dirty="0"/>
                    </a:p>
                  </a:txBody>
                  <a:tcPr marL="68580" marR="68580" marT="34290" marB="34290">
                    <a:lnL w="12700" cap="flat" cmpd="sng" algn="ctr">
                      <a:solidFill>
                        <a:schemeClr val="tx1"/>
                      </a:solid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mn-lt"/>
                          <a:ea typeface="+mn-ea"/>
                          <a:cs typeface="+mn-cs"/>
                        </a:rPr>
                        <a:t>Media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mn-lt"/>
                          <a:ea typeface="+mn-ea"/>
                          <a:cs typeface="+mn-cs"/>
                        </a:rPr>
                        <a:t>Since my days as a newspaper carrier to my involvement in student journalism to my work today in online media I have worked on new and better means of conveying information, illustration and photography, community-building and interactivity.</a:t>
                      </a: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Rectangle 3"/>
          <p:cNvSpPr/>
          <p:nvPr/>
        </p:nvSpPr>
        <p:spPr>
          <a:xfrm>
            <a:off x="6168936" y="1745700"/>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a:t>
            </a:r>
            <a:endParaRPr kumimoji="0" lang="en-CA"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519337" y="4147201"/>
            <a:ext cx="5709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a:t>
            </a: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88266" y="1550703"/>
            <a:ext cx="50206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y</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6170279" y="4141924"/>
            <a:ext cx="4154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X</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B4811E0-E0E0-43EE-8E5E-7682A6E3FD0E}"/>
              </a:ext>
            </a:extLst>
          </p:cNvPr>
          <p:cNvSpPr/>
          <p:nvPr/>
        </p:nvSpPr>
        <p:spPr>
          <a:xfrm>
            <a:off x="1239080" y="600409"/>
            <a:ext cx="3040448" cy="769441"/>
          </a:xfrm>
          <a:prstGeom prst="rect">
            <a:avLst/>
          </a:prstGeom>
        </p:spPr>
        <p:txBody>
          <a:bodyPr wrap="none">
            <a:spAutoFit/>
          </a:bodyPr>
          <a:lstStyle/>
          <a:p>
            <a:r>
              <a:rPr lang="en-CA" sz="4400" dirty="0">
                <a:latin typeface="+mj-lt"/>
              </a:rPr>
              <a:t>Perspectives</a:t>
            </a:r>
            <a:endParaRPr lang="en-US" sz="4400" dirty="0">
              <a:latin typeface="+mj-lt"/>
            </a:endParaRPr>
          </a:p>
        </p:txBody>
      </p:sp>
    </p:spTree>
    <p:extLst>
      <p:ext uri="{BB962C8B-B14F-4D97-AF65-F5344CB8AC3E}">
        <p14:creationId xmlns:p14="http://schemas.microsoft.com/office/powerpoint/2010/main" val="1639065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866" y="365128"/>
            <a:ext cx="4436269" cy="513554"/>
          </a:xfrm>
        </p:spPr>
        <p:txBody>
          <a:bodyPr>
            <a:noAutofit/>
          </a:bodyPr>
          <a:lstStyle/>
          <a:p>
            <a:r>
              <a:rPr lang="en-CA" dirty="0"/>
              <a:t>Data</a:t>
            </a:r>
          </a:p>
        </p:txBody>
      </p:sp>
      <p:sp>
        <p:nvSpPr>
          <p:cNvPr id="9" name="TextBox 8"/>
          <p:cNvSpPr txBox="1"/>
          <p:nvPr/>
        </p:nvSpPr>
        <p:spPr>
          <a:xfrm>
            <a:off x="836576" y="999443"/>
            <a:ext cx="8669818" cy="1015663"/>
          </a:xfrm>
          <a:prstGeom prst="rect">
            <a:avLst/>
          </a:prstGeom>
          <a:noFill/>
        </p:spPr>
        <p:txBody>
          <a:bodyPr wrap="square" rtlCol="0">
            <a:spAutoFit/>
          </a:bodyPr>
          <a:lstStyle/>
          <a:p>
            <a:pPr lvl="0"/>
            <a:r>
              <a:rPr lang="en-CA" sz="2000" dirty="0"/>
              <a:t>This part of the workshop addresses two conceptual challenges: first, the shift in our understanding of content from documents to data; and second, the shift in our understanding of data from centralized to decentralized.</a:t>
            </a:r>
            <a:endParaRPr lang="en-CA" sz="2000" dirty="0">
              <a:solidFill>
                <a:prstClr val="black"/>
              </a:solidFill>
            </a:endParaRPr>
          </a:p>
        </p:txBody>
      </p:sp>
      <p:pic>
        <p:nvPicPr>
          <p:cNvPr id="3076" name="Picture 4">
            <a:extLst>
              <a:ext uri="{FF2B5EF4-FFF2-40B4-BE49-F238E27FC236}">
                <a16:creationId xmlns:a16="http://schemas.microsoft.com/office/drawing/2014/main" id="{2112B0A3-3CDF-4117-9693-BB40BAC32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576" y="1943100"/>
            <a:ext cx="8749562" cy="454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95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Data</a:t>
            </a:r>
          </a:p>
        </p:txBody>
      </p:sp>
      <p:pic>
        <p:nvPicPr>
          <p:cNvPr id="3" name="Picture 2">
            <a:extLst>
              <a:ext uri="{FF2B5EF4-FFF2-40B4-BE49-F238E27FC236}">
                <a16:creationId xmlns:a16="http://schemas.microsoft.com/office/drawing/2014/main" id="{68E0C1C2-FF98-4E64-B730-3B5B47A00B1B}"/>
              </a:ext>
            </a:extLst>
          </p:cNvPr>
          <p:cNvPicPr>
            <a:picLocks noChangeAspect="1"/>
          </p:cNvPicPr>
          <p:nvPr/>
        </p:nvPicPr>
        <p:blipFill>
          <a:blip r:embed="rId2"/>
          <a:stretch>
            <a:fillRect/>
          </a:stretch>
        </p:blipFill>
        <p:spPr>
          <a:xfrm>
            <a:off x="611023" y="1616329"/>
            <a:ext cx="7603079" cy="4134334"/>
          </a:xfrm>
          <a:prstGeom prst="rect">
            <a:avLst/>
          </a:prstGeom>
        </p:spPr>
      </p:pic>
      <p:sp>
        <p:nvSpPr>
          <p:cNvPr id="5" name="TextBox 4">
            <a:extLst>
              <a:ext uri="{FF2B5EF4-FFF2-40B4-BE49-F238E27FC236}">
                <a16:creationId xmlns:a16="http://schemas.microsoft.com/office/drawing/2014/main" id="{5B3308D2-0748-4784-A326-CA38939DDE5C}"/>
              </a:ext>
            </a:extLst>
          </p:cNvPr>
          <p:cNvSpPr txBox="1"/>
          <p:nvPr/>
        </p:nvSpPr>
        <p:spPr>
          <a:xfrm>
            <a:off x="8725083" y="1690688"/>
            <a:ext cx="2855894" cy="1754326"/>
          </a:xfrm>
          <a:prstGeom prst="rect">
            <a:avLst/>
          </a:prstGeom>
          <a:noFill/>
        </p:spPr>
        <p:txBody>
          <a:bodyPr wrap="square" rtlCol="0">
            <a:spAutoFit/>
          </a:bodyPr>
          <a:lstStyle/>
          <a:p>
            <a:r>
              <a:rPr lang="en-US" sz="3600" dirty="0"/>
              <a:t>Data as distributed and dynamic</a:t>
            </a:r>
          </a:p>
        </p:txBody>
      </p:sp>
    </p:spTree>
    <p:extLst>
      <p:ext uri="{BB962C8B-B14F-4D97-AF65-F5344CB8AC3E}">
        <p14:creationId xmlns:p14="http://schemas.microsoft.com/office/powerpoint/2010/main" val="1886084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Data</a:t>
            </a:r>
          </a:p>
        </p:txBody>
      </p:sp>
      <p:sp>
        <p:nvSpPr>
          <p:cNvPr id="5" name="TextBox 4">
            <a:extLst>
              <a:ext uri="{FF2B5EF4-FFF2-40B4-BE49-F238E27FC236}">
                <a16:creationId xmlns:a16="http://schemas.microsoft.com/office/drawing/2014/main" id="{5B3308D2-0748-4784-A326-CA38939DDE5C}"/>
              </a:ext>
            </a:extLst>
          </p:cNvPr>
          <p:cNvSpPr txBox="1"/>
          <p:nvPr/>
        </p:nvSpPr>
        <p:spPr>
          <a:xfrm>
            <a:off x="7590913" y="2448946"/>
            <a:ext cx="3636936" cy="2123658"/>
          </a:xfrm>
          <a:prstGeom prst="rect">
            <a:avLst/>
          </a:prstGeom>
          <a:noFill/>
        </p:spPr>
        <p:txBody>
          <a:bodyPr wrap="square" rtlCol="0">
            <a:spAutoFit/>
          </a:bodyPr>
          <a:lstStyle/>
          <a:p>
            <a:r>
              <a:rPr lang="en-US" sz="4400" dirty="0"/>
              <a:t>The linked open data cloud</a:t>
            </a:r>
          </a:p>
        </p:txBody>
      </p:sp>
      <p:pic>
        <p:nvPicPr>
          <p:cNvPr id="9" name="Picture 8">
            <a:extLst>
              <a:ext uri="{FF2B5EF4-FFF2-40B4-BE49-F238E27FC236}">
                <a16:creationId xmlns:a16="http://schemas.microsoft.com/office/drawing/2014/main" id="{9A55406F-597A-46EF-B10F-73DB499D51AC}"/>
              </a:ext>
            </a:extLst>
          </p:cNvPr>
          <p:cNvPicPr>
            <a:picLocks noChangeAspect="1"/>
          </p:cNvPicPr>
          <p:nvPr/>
        </p:nvPicPr>
        <p:blipFill>
          <a:blip r:embed="rId2"/>
          <a:stretch>
            <a:fillRect/>
          </a:stretch>
        </p:blipFill>
        <p:spPr>
          <a:xfrm>
            <a:off x="383282" y="2111279"/>
            <a:ext cx="7425598" cy="3698296"/>
          </a:xfrm>
          <a:prstGeom prst="rect">
            <a:avLst/>
          </a:prstGeom>
        </p:spPr>
      </p:pic>
      <p:sp>
        <p:nvSpPr>
          <p:cNvPr id="12" name="Rectangle 11">
            <a:extLst>
              <a:ext uri="{FF2B5EF4-FFF2-40B4-BE49-F238E27FC236}">
                <a16:creationId xmlns:a16="http://schemas.microsoft.com/office/drawing/2014/main" id="{CB102328-4459-4A29-801E-92ABAEC3FF05}"/>
              </a:ext>
            </a:extLst>
          </p:cNvPr>
          <p:cNvSpPr/>
          <p:nvPr/>
        </p:nvSpPr>
        <p:spPr>
          <a:xfrm>
            <a:off x="7590913" y="4887154"/>
            <a:ext cx="4285654" cy="369332"/>
          </a:xfrm>
          <a:prstGeom prst="rect">
            <a:avLst/>
          </a:prstGeom>
        </p:spPr>
        <p:txBody>
          <a:bodyPr wrap="square">
            <a:spAutoFit/>
          </a:bodyPr>
          <a:lstStyle/>
          <a:p>
            <a:r>
              <a:rPr lang="en-US" dirty="0">
                <a:hlinkClick r:id="rId3"/>
              </a:rPr>
              <a:t>https://www.w3.org/wiki/LinkedData</a:t>
            </a:r>
            <a:r>
              <a:rPr lang="en-US" dirty="0"/>
              <a:t> </a:t>
            </a:r>
          </a:p>
        </p:txBody>
      </p:sp>
    </p:spTree>
    <p:extLst>
      <p:ext uri="{BB962C8B-B14F-4D97-AF65-F5344CB8AC3E}">
        <p14:creationId xmlns:p14="http://schemas.microsoft.com/office/powerpoint/2010/main" val="3330048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Linked Open Data Cloud</a:t>
            </a:r>
          </a:p>
        </p:txBody>
      </p:sp>
      <p:sp>
        <p:nvSpPr>
          <p:cNvPr id="3" name="Content Placeholder 2"/>
          <p:cNvSpPr>
            <a:spLocks noGrp="1"/>
          </p:cNvSpPr>
          <p:nvPr>
            <p:ph idx="1"/>
          </p:nvPr>
        </p:nvSpPr>
        <p:spPr>
          <a:xfrm>
            <a:off x="8463517" y="1825625"/>
            <a:ext cx="3017874" cy="4351338"/>
          </a:xfrm>
        </p:spPr>
        <p:txBody>
          <a:bodyPr/>
          <a:lstStyle/>
          <a:p>
            <a:pPr marL="0" indent="0">
              <a:buNone/>
            </a:pPr>
            <a:r>
              <a:rPr lang="en-CA" dirty="0" err="1"/>
              <a:t>LinkedData</a:t>
            </a:r>
            <a:r>
              <a:rPr lang="en-CA" dirty="0"/>
              <a:t> is to spreadsheets and databases what the Web of hypertext documents is to word processor files.</a:t>
            </a:r>
          </a:p>
          <a:p>
            <a:pPr marL="0" indent="0">
              <a:buNone/>
            </a:pPr>
            <a:endParaRPr lang="en-CA" dirty="0"/>
          </a:p>
          <a:p>
            <a:pPr marL="0" indent="0">
              <a:buNone/>
            </a:pPr>
            <a:r>
              <a:rPr lang="en-CA" dirty="0">
                <a:hlinkClick r:id="rId3"/>
              </a:rPr>
              <a:t>https://lod-cloud.net/</a:t>
            </a:r>
            <a:r>
              <a:rPr lang="en-CA" dirty="0"/>
              <a:t> </a:t>
            </a:r>
          </a:p>
        </p:txBody>
      </p:sp>
      <p:sp>
        <p:nvSpPr>
          <p:cNvPr id="5" name="Rectangle 4"/>
          <p:cNvSpPr/>
          <p:nvPr/>
        </p:nvSpPr>
        <p:spPr>
          <a:xfrm>
            <a:off x="5977217" y="3244334"/>
            <a:ext cx="237566" cy="369332"/>
          </a:xfrm>
          <a:prstGeom prst="rect">
            <a:avLst/>
          </a:prstGeom>
        </p:spPr>
        <p:txBody>
          <a:bodyPr wrap="none">
            <a:spAutoFit/>
          </a:bodyPr>
          <a:lstStyle/>
          <a:p>
            <a:r>
              <a:rPr lang="en-CA" dirty="0"/>
              <a:t> </a:t>
            </a:r>
          </a:p>
        </p:txBody>
      </p:sp>
      <p:pic>
        <p:nvPicPr>
          <p:cNvPr id="7" name="Picture 6">
            <a:extLst>
              <a:ext uri="{FF2B5EF4-FFF2-40B4-BE49-F238E27FC236}">
                <a16:creationId xmlns:a16="http://schemas.microsoft.com/office/drawing/2014/main" id="{9A55406F-597A-46EF-B10F-73DB499D51AC}"/>
              </a:ext>
            </a:extLst>
          </p:cNvPr>
          <p:cNvPicPr>
            <a:picLocks noChangeAspect="1"/>
          </p:cNvPicPr>
          <p:nvPr/>
        </p:nvPicPr>
        <p:blipFill>
          <a:blip r:embed="rId4"/>
          <a:stretch>
            <a:fillRect/>
          </a:stretch>
        </p:blipFill>
        <p:spPr>
          <a:xfrm>
            <a:off x="143209" y="1834480"/>
            <a:ext cx="8719024" cy="4342483"/>
          </a:xfrm>
          <a:prstGeom prst="rect">
            <a:avLst/>
          </a:prstGeom>
        </p:spPr>
      </p:pic>
      <p:sp>
        <p:nvSpPr>
          <p:cNvPr id="8" name="Rectangle 7"/>
          <p:cNvSpPr/>
          <p:nvPr/>
        </p:nvSpPr>
        <p:spPr>
          <a:xfrm>
            <a:off x="678714" y="6320755"/>
            <a:ext cx="5624617" cy="369332"/>
          </a:xfrm>
          <a:prstGeom prst="rect">
            <a:avLst/>
          </a:prstGeom>
        </p:spPr>
        <p:txBody>
          <a:bodyPr wrap="none">
            <a:spAutoFit/>
          </a:bodyPr>
          <a:lstStyle/>
          <a:p>
            <a:r>
              <a:rPr lang="en-US" dirty="0"/>
              <a:t>https://ontotext.com/linked-open-data-cultural-heritage/ </a:t>
            </a:r>
          </a:p>
        </p:txBody>
      </p:sp>
    </p:spTree>
    <p:extLst>
      <p:ext uri="{BB962C8B-B14F-4D97-AF65-F5344CB8AC3E}">
        <p14:creationId xmlns:p14="http://schemas.microsoft.com/office/powerpoint/2010/main" val="3849301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Linked Open Data</a:t>
            </a:r>
          </a:p>
        </p:txBody>
      </p:sp>
      <p:pic>
        <p:nvPicPr>
          <p:cNvPr id="5" name="Picture 4" descr="A picture containing text&#10;&#10;Description automatically generated">
            <a:extLst>
              <a:ext uri="{FF2B5EF4-FFF2-40B4-BE49-F238E27FC236}">
                <a16:creationId xmlns:a16="http://schemas.microsoft.com/office/drawing/2014/main" id="{84C34741-A6D1-46A2-820C-369AEDBA8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688" y="1253066"/>
            <a:ext cx="8994623" cy="5604933"/>
          </a:xfrm>
          <a:prstGeom prst="rect">
            <a:avLst/>
          </a:prstGeom>
        </p:spPr>
      </p:pic>
      <p:sp>
        <p:nvSpPr>
          <p:cNvPr id="6" name="Rectangle 5">
            <a:extLst>
              <a:ext uri="{FF2B5EF4-FFF2-40B4-BE49-F238E27FC236}">
                <a16:creationId xmlns:a16="http://schemas.microsoft.com/office/drawing/2014/main" id="{C1631BD6-C444-44E9-ABF5-8DAB52FB1B67}"/>
              </a:ext>
            </a:extLst>
          </p:cNvPr>
          <p:cNvSpPr/>
          <p:nvPr/>
        </p:nvSpPr>
        <p:spPr>
          <a:xfrm>
            <a:off x="9294047" y="6043978"/>
            <a:ext cx="2304092" cy="369332"/>
          </a:xfrm>
          <a:prstGeom prst="rect">
            <a:avLst/>
          </a:prstGeom>
        </p:spPr>
        <p:txBody>
          <a:bodyPr wrap="none">
            <a:spAutoFit/>
          </a:bodyPr>
          <a:lstStyle/>
          <a:p>
            <a:r>
              <a:rPr lang="en-US" dirty="0">
                <a:hlinkClick r:id="rId4"/>
              </a:rPr>
              <a:t>https://lod-cloud.net/</a:t>
            </a:r>
            <a:r>
              <a:rPr lang="en-US" dirty="0"/>
              <a:t> </a:t>
            </a:r>
          </a:p>
        </p:txBody>
      </p:sp>
    </p:spTree>
    <p:extLst>
      <p:ext uri="{BB962C8B-B14F-4D97-AF65-F5344CB8AC3E}">
        <p14:creationId xmlns:p14="http://schemas.microsoft.com/office/powerpoint/2010/main" val="3228826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D636AD-19AE-4CF9-B098-7033897B5781}"/>
              </a:ext>
            </a:extLst>
          </p:cNvPr>
          <p:cNvSpPr/>
          <p:nvPr/>
        </p:nvSpPr>
        <p:spPr>
          <a:xfrm>
            <a:off x="6750030" y="5385990"/>
            <a:ext cx="4543647" cy="646331"/>
          </a:xfrm>
          <a:prstGeom prst="rect">
            <a:avLst/>
          </a:prstGeom>
        </p:spPr>
        <p:txBody>
          <a:bodyPr wrap="square">
            <a:spAutoFit/>
          </a:bodyPr>
          <a:lstStyle/>
          <a:p>
            <a:r>
              <a:rPr lang="en-US" dirty="0">
                <a:hlinkClick r:id="rId2"/>
              </a:rPr>
              <a:t>https://www.dataquest.io/blog/jupyter-notebook-tips-tricks-shortcuts/</a:t>
            </a:r>
            <a:r>
              <a:rPr lang="en-US" dirty="0"/>
              <a:t> </a:t>
            </a:r>
          </a:p>
        </p:txBody>
      </p:sp>
      <p:sp>
        <p:nvSpPr>
          <p:cNvPr id="3" name="Title 2">
            <a:extLst>
              <a:ext uri="{FF2B5EF4-FFF2-40B4-BE49-F238E27FC236}">
                <a16:creationId xmlns:a16="http://schemas.microsoft.com/office/drawing/2014/main" id="{5BA72F2E-84F3-4E65-ACD8-FBE966499B72}"/>
              </a:ext>
            </a:extLst>
          </p:cNvPr>
          <p:cNvSpPr>
            <a:spLocks noGrp="1"/>
          </p:cNvSpPr>
          <p:nvPr>
            <p:ph type="title"/>
          </p:nvPr>
        </p:nvSpPr>
        <p:spPr/>
        <p:txBody>
          <a:bodyPr/>
          <a:lstStyle/>
          <a:p>
            <a:r>
              <a:rPr lang="en-US" dirty="0"/>
              <a:t>Workbench</a:t>
            </a:r>
          </a:p>
        </p:txBody>
      </p:sp>
      <p:sp>
        <p:nvSpPr>
          <p:cNvPr id="7" name="Content Placeholder 2">
            <a:extLst>
              <a:ext uri="{FF2B5EF4-FFF2-40B4-BE49-F238E27FC236}">
                <a16:creationId xmlns:a16="http://schemas.microsoft.com/office/drawing/2014/main" id="{1805DF70-505C-43D7-B55F-93A56A6CBC3D}"/>
              </a:ext>
            </a:extLst>
          </p:cNvPr>
          <p:cNvSpPr>
            <a:spLocks noGrp="1"/>
          </p:cNvSpPr>
          <p:nvPr/>
        </p:nvSpPr>
        <p:spPr>
          <a:xfrm>
            <a:off x="6568069" y="1472010"/>
            <a:ext cx="47857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Workbench is a free and open source data journalism platform "that enables all stages of data journalism: getting data (including scraping), then cleaning, analyzing, visualizing, and sharing it.</a:t>
            </a:r>
          </a:p>
        </p:txBody>
      </p:sp>
      <p:pic>
        <p:nvPicPr>
          <p:cNvPr id="9" name="Picture 8">
            <a:extLst>
              <a:ext uri="{FF2B5EF4-FFF2-40B4-BE49-F238E27FC236}">
                <a16:creationId xmlns:a16="http://schemas.microsoft.com/office/drawing/2014/main" id="{DFF570C8-BC35-4493-B921-EB006434B59C}"/>
              </a:ext>
            </a:extLst>
          </p:cNvPr>
          <p:cNvPicPr>
            <a:picLocks noChangeAspect="1"/>
          </p:cNvPicPr>
          <p:nvPr/>
        </p:nvPicPr>
        <p:blipFill>
          <a:blip r:embed="rId3"/>
          <a:stretch>
            <a:fillRect/>
          </a:stretch>
        </p:blipFill>
        <p:spPr>
          <a:xfrm>
            <a:off x="965786" y="1603375"/>
            <a:ext cx="5130214" cy="4001294"/>
          </a:xfrm>
          <a:prstGeom prst="rect">
            <a:avLst/>
          </a:prstGeom>
        </p:spPr>
      </p:pic>
    </p:spTree>
    <p:extLst>
      <p:ext uri="{BB962C8B-B14F-4D97-AF65-F5344CB8AC3E}">
        <p14:creationId xmlns:p14="http://schemas.microsoft.com/office/powerpoint/2010/main" val="982046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D905E-3A58-43A8-A6F3-323F2B4A54DC}"/>
              </a:ext>
            </a:extLst>
          </p:cNvPr>
          <p:cNvPicPr>
            <a:picLocks noChangeAspect="1"/>
          </p:cNvPicPr>
          <p:nvPr/>
        </p:nvPicPr>
        <p:blipFill>
          <a:blip r:embed="rId2"/>
          <a:stretch>
            <a:fillRect/>
          </a:stretch>
        </p:blipFill>
        <p:spPr>
          <a:xfrm>
            <a:off x="1978325" y="1797359"/>
            <a:ext cx="8338648" cy="4551601"/>
          </a:xfrm>
          <a:prstGeom prst="rect">
            <a:avLst/>
          </a:prstGeom>
        </p:spPr>
      </p:pic>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1"/>
            </a:solidFill>
          </a:ln>
        </p:spPr>
        <p:txBody>
          <a:bodyPr/>
          <a:lstStyle/>
          <a:p>
            <a:r>
              <a:rPr lang="en-US" dirty="0">
                <a:solidFill>
                  <a:srgbClr val="FF0000"/>
                </a:solidFill>
              </a:rPr>
              <a:t>Big Idea 1</a:t>
            </a:r>
            <a:r>
              <a:rPr lang="en-US" dirty="0"/>
              <a:t>: Course(?) as Open Data</a:t>
            </a:r>
          </a:p>
        </p:txBody>
      </p:sp>
    </p:spTree>
    <p:extLst>
      <p:ext uri="{BB962C8B-B14F-4D97-AF65-F5344CB8AC3E}">
        <p14:creationId xmlns:p14="http://schemas.microsoft.com/office/powerpoint/2010/main" val="1566625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Course as Open Data in gRSShopper</a:t>
            </a:r>
          </a:p>
        </p:txBody>
      </p:sp>
      <p:pic>
        <p:nvPicPr>
          <p:cNvPr id="3" name="Picture 2">
            <a:extLst>
              <a:ext uri="{FF2B5EF4-FFF2-40B4-BE49-F238E27FC236}">
                <a16:creationId xmlns:a16="http://schemas.microsoft.com/office/drawing/2014/main" id="{2D580334-4295-45DF-82C8-E3F35717F5BE}"/>
              </a:ext>
            </a:extLst>
          </p:cNvPr>
          <p:cNvPicPr>
            <a:picLocks noChangeAspect="1"/>
          </p:cNvPicPr>
          <p:nvPr/>
        </p:nvPicPr>
        <p:blipFill>
          <a:blip r:embed="rId2"/>
          <a:stretch>
            <a:fillRect/>
          </a:stretch>
        </p:blipFill>
        <p:spPr>
          <a:xfrm>
            <a:off x="996998" y="1440823"/>
            <a:ext cx="8800367" cy="4600785"/>
          </a:xfrm>
          <a:prstGeom prst="rect">
            <a:avLst/>
          </a:prstGeom>
        </p:spPr>
      </p:pic>
      <p:sp>
        <p:nvSpPr>
          <p:cNvPr id="5" name="TextBox 4">
            <a:extLst>
              <a:ext uri="{FF2B5EF4-FFF2-40B4-BE49-F238E27FC236}">
                <a16:creationId xmlns:a16="http://schemas.microsoft.com/office/drawing/2014/main" id="{F4A8E73A-E153-4DE9-B7D6-EF3A7F2350B6}"/>
              </a:ext>
            </a:extLst>
          </p:cNvPr>
          <p:cNvSpPr txBox="1"/>
          <p:nvPr/>
        </p:nvSpPr>
        <p:spPr>
          <a:xfrm>
            <a:off x="893135" y="6204098"/>
            <a:ext cx="7277986" cy="369332"/>
          </a:xfrm>
          <a:prstGeom prst="rect">
            <a:avLst/>
          </a:prstGeom>
          <a:noFill/>
        </p:spPr>
        <p:txBody>
          <a:bodyPr wrap="square" rtlCol="0">
            <a:spAutoFit/>
          </a:bodyPr>
          <a:lstStyle/>
          <a:p>
            <a:r>
              <a:rPr lang="en-US" dirty="0"/>
              <a:t>https://el30.mooc.ca </a:t>
            </a:r>
          </a:p>
        </p:txBody>
      </p:sp>
    </p:spTree>
    <p:extLst>
      <p:ext uri="{BB962C8B-B14F-4D97-AF65-F5344CB8AC3E}">
        <p14:creationId xmlns:p14="http://schemas.microsoft.com/office/powerpoint/2010/main" val="270570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3209-E9D9-4511-8838-6183BC20C61C}"/>
              </a:ext>
            </a:extLst>
          </p:cNvPr>
          <p:cNvSpPr>
            <a:spLocks noGrp="1"/>
          </p:cNvSpPr>
          <p:nvPr>
            <p:ph type="title"/>
          </p:nvPr>
        </p:nvSpPr>
        <p:spPr/>
        <p:txBody>
          <a:bodyPr/>
          <a:lstStyle/>
          <a:p>
            <a:r>
              <a:rPr lang="en-US" dirty="0"/>
              <a:t>Content Syndication</a:t>
            </a:r>
          </a:p>
        </p:txBody>
      </p:sp>
      <p:sp>
        <p:nvSpPr>
          <p:cNvPr id="3" name="Content Placeholder 2">
            <a:extLst>
              <a:ext uri="{FF2B5EF4-FFF2-40B4-BE49-F238E27FC236}">
                <a16:creationId xmlns:a16="http://schemas.microsoft.com/office/drawing/2014/main" id="{FAC4FEED-49DC-49C1-B752-B7C7D24CDCA8}"/>
              </a:ext>
            </a:extLst>
          </p:cNvPr>
          <p:cNvSpPr>
            <a:spLocks noGrp="1"/>
          </p:cNvSpPr>
          <p:nvPr>
            <p:ph idx="1"/>
          </p:nvPr>
        </p:nvSpPr>
        <p:spPr>
          <a:xfrm>
            <a:off x="1100028" y="4642054"/>
            <a:ext cx="7272597" cy="1507137"/>
          </a:xfrm>
        </p:spPr>
        <p:txBody>
          <a:bodyPr>
            <a:normAutofit fontScale="85000" lnSpcReduction="20000"/>
          </a:bodyPr>
          <a:lstStyle/>
          <a:p>
            <a:r>
              <a:rPr lang="en-US" dirty="0"/>
              <a:t>Blog posts and comments were the core of CCK08 </a:t>
            </a:r>
          </a:p>
          <a:p>
            <a:pPr lvl="1"/>
            <a:r>
              <a:rPr lang="en-US" dirty="0"/>
              <a:t>gRSShopper – </a:t>
            </a:r>
            <a:r>
              <a:rPr lang="en-US" dirty="0">
                <a:hlinkClick r:id="rId2"/>
              </a:rPr>
              <a:t>http://grsshopper.downes.ca</a:t>
            </a:r>
            <a:r>
              <a:rPr lang="en-US" dirty="0"/>
              <a:t> </a:t>
            </a:r>
          </a:p>
          <a:p>
            <a:r>
              <a:rPr lang="en-US" dirty="0" err="1"/>
              <a:t>FeedPress</a:t>
            </a:r>
            <a:r>
              <a:rPr lang="en-US" dirty="0"/>
              <a:t> - </a:t>
            </a:r>
            <a:r>
              <a:rPr lang="en-US" dirty="0">
                <a:hlinkClick r:id="rId3"/>
              </a:rPr>
              <a:t>https://wordpress.org/plugins/feedpress/</a:t>
            </a:r>
            <a:r>
              <a:rPr lang="en-US" dirty="0"/>
              <a:t> </a:t>
            </a:r>
          </a:p>
          <a:p>
            <a:r>
              <a:rPr lang="en-US" dirty="0" err="1"/>
              <a:t>FeedBurner</a:t>
            </a:r>
            <a:r>
              <a:rPr lang="en-US" dirty="0"/>
              <a:t> - </a:t>
            </a:r>
            <a:r>
              <a:rPr lang="en-US" dirty="0">
                <a:hlinkClick r:id="rId4"/>
              </a:rPr>
              <a:t>https://feedburner.google.com</a:t>
            </a:r>
            <a:r>
              <a:rPr lang="en-US" dirty="0"/>
              <a:t> </a:t>
            </a:r>
          </a:p>
          <a:p>
            <a:endParaRPr lang="en-US" dirty="0"/>
          </a:p>
        </p:txBody>
      </p:sp>
      <p:pic>
        <p:nvPicPr>
          <p:cNvPr id="1026" name="Picture 2" descr="https://blog.izooto.com/wp-content/uploads/2016/08/CS-1.png">
            <a:extLst>
              <a:ext uri="{FF2B5EF4-FFF2-40B4-BE49-F238E27FC236}">
                <a16:creationId xmlns:a16="http://schemas.microsoft.com/office/drawing/2014/main" id="{177E8C8A-292B-4837-8C15-3113C97BE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235" y="1499191"/>
            <a:ext cx="5331707" cy="23371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38BC14-11AE-4CFA-AE7D-5137751AA52A}"/>
              </a:ext>
            </a:extLst>
          </p:cNvPr>
          <p:cNvSpPr/>
          <p:nvPr/>
        </p:nvSpPr>
        <p:spPr>
          <a:xfrm>
            <a:off x="6939742" y="3131359"/>
            <a:ext cx="2306782" cy="715581"/>
          </a:xfrm>
          <a:prstGeom prst="rect">
            <a:avLst/>
          </a:prstGeom>
        </p:spPr>
        <p:txBody>
          <a:bodyPr wrap="square">
            <a:spAutoFit/>
          </a:bodyPr>
          <a:lstStyle/>
          <a:p>
            <a:r>
              <a:rPr lang="en-US" sz="1350" dirty="0"/>
              <a:t>Image: </a:t>
            </a:r>
            <a:r>
              <a:rPr lang="en-US" sz="1350" dirty="0">
                <a:hlinkClick r:id="rId6"/>
              </a:rPr>
              <a:t>https://blog.izooto.com/best-content-syndication-tools/</a:t>
            </a:r>
            <a:r>
              <a:rPr lang="en-US" sz="1350" dirty="0"/>
              <a:t>  </a:t>
            </a:r>
          </a:p>
        </p:txBody>
      </p:sp>
    </p:spTree>
    <p:extLst>
      <p:ext uri="{BB962C8B-B14F-4D97-AF65-F5344CB8AC3E}">
        <p14:creationId xmlns:p14="http://schemas.microsoft.com/office/powerpoint/2010/main" val="2010782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F463-27B1-4806-9336-02F2BB4475DF}"/>
              </a:ext>
            </a:extLst>
          </p:cNvPr>
          <p:cNvSpPr>
            <a:spLocks noGrp="1"/>
          </p:cNvSpPr>
          <p:nvPr>
            <p:ph type="title"/>
          </p:nvPr>
        </p:nvSpPr>
        <p:spPr/>
        <p:txBody>
          <a:bodyPr/>
          <a:lstStyle/>
          <a:p>
            <a:r>
              <a:rPr lang="en-US" dirty="0"/>
              <a:t>Open Data as OERs</a:t>
            </a:r>
          </a:p>
        </p:txBody>
      </p:sp>
      <p:sp>
        <p:nvSpPr>
          <p:cNvPr id="3" name="Content Placeholder 2">
            <a:extLst>
              <a:ext uri="{FF2B5EF4-FFF2-40B4-BE49-F238E27FC236}">
                <a16:creationId xmlns:a16="http://schemas.microsoft.com/office/drawing/2014/main" id="{109ADEA2-DFB5-4488-9258-AEF0701BBC11}"/>
              </a:ext>
            </a:extLst>
          </p:cNvPr>
          <p:cNvSpPr>
            <a:spLocks noGrp="1"/>
          </p:cNvSpPr>
          <p:nvPr>
            <p:ph idx="1"/>
          </p:nvPr>
        </p:nvSpPr>
        <p:spPr>
          <a:xfrm>
            <a:off x="6096000" y="2045971"/>
            <a:ext cx="4956543" cy="2836718"/>
          </a:xfrm>
        </p:spPr>
        <p:txBody>
          <a:bodyPr>
            <a:normAutofit fontScale="92500"/>
          </a:bodyPr>
          <a:lstStyle/>
          <a:p>
            <a:r>
              <a:rPr lang="en-US" dirty="0"/>
              <a:t>Civic engagement in Italy</a:t>
            </a:r>
          </a:p>
          <a:p>
            <a:r>
              <a:rPr lang="en-US" dirty="0"/>
              <a:t>Intro programming assignments</a:t>
            </a:r>
          </a:p>
          <a:p>
            <a:r>
              <a:rPr lang="en-US" dirty="0"/>
              <a:t>Article-level metrics</a:t>
            </a:r>
          </a:p>
          <a:p>
            <a:r>
              <a:rPr lang="en-US" dirty="0"/>
              <a:t>Geodata and Land Walks in Wales</a:t>
            </a:r>
          </a:p>
          <a:p>
            <a:r>
              <a:rPr lang="en-US" dirty="0"/>
              <a:t>Open data for sustainable development</a:t>
            </a:r>
          </a:p>
        </p:txBody>
      </p:sp>
      <p:sp>
        <p:nvSpPr>
          <p:cNvPr id="4" name="Rectangle 3">
            <a:extLst>
              <a:ext uri="{FF2B5EF4-FFF2-40B4-BE49-F238E27FC236}">
                <a16:creationId xmlns:a16="http://schemas.microsoft.com/office/drawing/2014/main" id="{EE423134-3BD4-4B96-A6A2-93373A3E17DD}"/>
              </a:ext>
            </a:extLst>
          </p:cNvPr>
          <p:cNvSpPr/>
          <p:nvPr/>
        </p:nvSpPr>
        <p:spPr>
          <a:xfrm>
            <a:off x="2097578" y="5143725"/>
            <a:ext cx="8499764" cy="715581"/>
          </a:xfrm>
          <a:prstGeom prst="rect">
            <a:avLst/>
          </a:prstGeom>
        </p:spPr>
        <p:txBody>
          <a:bodyPr wrap="square">
            <a:spAutoFit/>
          </a:bodyPr>
          <a:lstStyle/>
          <a:p>
            <a:r>
              <a:rPr lang="en-US" sz="1350" dirty="0"/>
              <a:t>Atenas, J., &amp; </a:t>
            </a:r>
            <a:r>
              <a:rPr lang="en-US" sz="1350" dirty="0" err="1"/>
              <a:t>Havemann</a:t>
            </a:r>
            <a:r>
              <a:rPr lang="en-US" sz="1350" dirty="0"/>
              <a:t>, L. (Eds.). (2015). Open Data as Open Educational Resources: Case studies of emerging practice. London: Open Knowledge, Open Education Working Group. </a:t>
            </a:r>
            <a:r>
              <a:rPr lang="en-US" sz="1350" dirty="0">
                <a:hlinkClick r:id="rId2"/>
              </a:rPr>
              <a:t>http://dx.doi.org/10.6084/m9.figshare.1590031</a:t>
            </a:r>
            <a:r>
              <a:rPr lang="en-US" sz="1350" dirty="0"/>
              <a:t> </a:t>
            </a:r>
          </a:p>
          <a:p>
            <a:r>
              <a:rPr lang="en-US" sz="1350" dirty="0"/>
              <a:t>Also: Leo </a:t>
            </a:r>
            <a:r>
              <a:rPr lang="en-US" sz="1350" dirty="0" err="1"/>
              <a:t>Havemann</a:t>
            </a:r>
            <a:r>
              <a:rPr lang="en-US" sz="1350" dirty="0"/>
              <a:t>, slides </a:t>
            </a:r>
            <a:r>
              <a:rPr lang="en-US" sz="1350" dirty="0">
                <a:hlinkClick r:id="rId3"/>
              </a:rPr>
              <a:t>http://eprints.bbk.ac.uk/14750/1/Leo_ODasOER_UCL_4March16.pdf</a:t>
            </a:r>
            <a:r>
              <a:rPr lang="en-US" sz="1350" dirty="0"/>
              <a:t> </a:t>
            </a:r>
          </a:p>
        </p:txBody>
      </p:sp>
      <p:pic>
        <p:nvPicPr>
          <p:cNvPr id="5" name="Picture 4">
            <a:extLst>
              <a:ext uri="{FF2B5EF4-FFF2-40B4-BE49-F238E27FC236}">
                <a16:creationId xmlns:a16="http://schemas.microsoft.com/office/drawing/2014/main" id="{8AE7011F-7D8B-4B4E-A0C6-308DEB91007C}"/>
              </a:ext>
            </a:extLst>
          </p:cNvPr>
          <p:cNvPicPr>
            <a:picLocks noChangeAspect="1"/>
          </p:cNvPicPr>
          <p:nvPr/>
        </p:nvPicPr>
        <p:blipFill>
          <a:blip r:embed="rId4"/>
          <a:stretch>
            <a:fillRect/>
          </a:stretch>
        </p:blipFill>
        <p:spPr>
          <a:xfrm>
            <a:off x="2097579" y="1871405"/>
            <a:ext cx="3817439" cy="3011285"/>
          </a:xfrm>
          <a:prstGeom prst="rect">
            <a:avLst/>
          </a:prstGeom>
        </p:spPr>
      </p:pic>
    </p:spTree>
    <p:extLst>
      <p:ext uri="{BB962C8B-B14F-4D97-AF65-F5344CB8AC3E}">
        <p14:creationId xmlns:p14="http://schemas.microsoft.com/office/powerpoint/2010/main" val="14206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285936488"/>
              </p:ext>
            </p:extLst>
          </p:nvPr>
        </p:nvGraphicFramePr>
        <p:xfrm>
          <a:off x="1363045" y="1399142"/>
          <a:ext cx="9240689" cy="4753778"/>
        </p:xfrm>
        <a:graphic>
          <a:graphicData uri="http://schemas.openxmlformats.org/drawingml/2006/table">
            <a:tbl>
              <a:tblPr firstRow="1" bandRow="1">
                <a:tableStyleId>{5940675A-B579-460E-94D1-54222C63F5DA}</a:tableStyleId>
              </a:tblPr>
              <a:tblGrid>
                <a:gridCol w="731415">
                  <a:extLst>
                    <a:ext uri="{9D8B030D-6E8A-4147-A177-3AD203B41FA5}">
                      <a16:colId xmlns:a16="http://schemas.microsoft.com/office/drawing/2014/main" val="20000"/>
                    </a:ext>
                  </a:extLst>
                </a:gridCol>
                <a:gridCol w="3888930">
                  <a:extLst>
                    <a:ext uri="{9D8B030D-6E8A-4147-A177-3AD203B41FA5}">
                      <a16:colId xmlns:a16="http://schemas.microsoft.com/office/drawing/2014/main" val="20001"/>
                    </a:ext>
                  </a:extLst>
                </a:gridCol>
                <a:gridCol w="759537">
                  <a:extLst>
                    <a:ext uri="{9D8B030D-6E8A-4147-A177-3AD203B41FA5}">
                      <a16:colId xmlns:a16="http://schemas.microsoft.com/office/drawing/2014/main" val="20002"/>
                    </a:ext>
                  </a:extLst>
                </a:gridCol>
                <a:gridCol w="3860807">
                  <a:extLst>
                    <a:ext uri="{9D8B030D-6E8A-4147-A177-3AD203B41FA5}">
                      <a16:colId xmlns:a16="http://schemas.microsoft.com/office/drawing/2014/main" val="20003"/>
                    </a:ext>
                  </a:extLst>
                </a:gridCol>
              </a:tblGrid>
              <a:tr h="2399000">
                <a:tc>
                  <a:txBody>
                    <a:bodyPr/>
                    <a:lstStyle/>
                    <a:p>
                      <a:endParaRPr lang="en-CA" sz="1400" dirty="0"/>
                    </a:p>
                  </a:txBody>
                  <a:tcPr marL="68580" marR="68580" marT="34290" marB="34290">
                    <a:lnR w="12700" cmpd="sng">
                      <a:noFill/>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CA" sz="320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sz="3200" dirty="0"/>
                    </a:p>
                  </a:txBody>
                  <a:tcPr marL="68580" marR="68580" marT="34290" marB="3429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54778">
                <a:tc>
                  <a:txBody>
                    <a:bodyPr/>
                    <a:lstStyle/>
                    <a:p>
                      <a:endParaRPr lang="en-CA" sz="1400" dirty="0"/>
                    </a:p>
                  </a:txBody>
                  <a:tcPr marL="68580" marR="68580" marT="34290" marB="34290">
                    <a:lnR w="12700" cmpd="sng">
                      <a:noFill/>
                    </a:lnR>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sz="3200" dirty="0"/>
                    </a:p>
                  </a:txBody>
                  <a:tcPr marL="68580" marR="68580" marT="34290" marB="34290">
                    <a:lnL w="12700" cap="flat" cmpd="sng" algn="ctr">
                      <a:solidFill>
                        <a:schemeClr val="tx1"/>
                      </a:solid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Rectangle 3"/>
          <p:cNvSpPr/>
          <p:nvPr/>
        </p:nvSpPr>
        <p:spPr>
          <a:xfrm>
            <a:off x="6168936" y="1745700"/>
            <a:ext cx="5116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a:t>
            </a:r>
            <a:endParaRPr kumimoji="0" lang="en-CA"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519337" y="4147201"/>
            <a:ext cx="5581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3200" dirty="0">
                <a:solidFill>
                  <a:prstClr val="black"/>
                </a:solidFill>
                <a:latin typeface="Wingdings" panose="05000000000000000000" pitchFamily="2" charset="2"/>
              </a:rPr>
              <a:t>?</a:t>
            </a: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88266" y="1550703"/>
            <a:ext cx="38985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6170279" y="4141924"/>
            <a:ext cx="34336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B4811E0-E0E0-43EE-8E5E-7682A6E3FD0E}"/>
              </a:ext>
            </a:extLst>
          </p:cNvPr>
          <p:cNvSpPr/>
          <p:nvPr/>
        </p:nvSpPr>
        <p:spPr>
          <a:xfrm>
            <a:off x="1239080" y="600409"/>
            <a:ext cx="3040448" cy="769441"/>
          </a:xfrm>
          <a:prstGeom prst="rect">
            <a:avLst/>
          </a:prstGeom>
        </p:spPr>
        <p:txBody>
          <a:bodyPr wrap="none">
            <a:spAutoFit/>
          </a:bodyPr>
          <a:lstStyle/>
          <a:p>
            <a:r>
              <a:rPr lang="en-CA" sz="4400" dirty="0">
                <a:latin typeface="+mj-lt"/>
              </a:rPr>
              <a:t>Perspectives</a:t>
            </a:r>
            <a:endParaRPr lang="en-US" sz="4400" dirty="0">
              <a:latin typeface="+mj-lt"/>
            </a:endParaRPr>
          </a:p>
        </p:txBody>
      </p:sp>
    </p:spTree>
    <p:extLst>
      <p:ext uri="{BB962C8B-B14F-4D97-AF65-F5344CB8AC3E}">
        <p14:creationId xmlns:p14="http://schemas.microsoft.com/office/powerpoint/2010/main" val="249436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7BEC-DA40-4631-A269-A74E70AB273E}"/>
              </a:ext>
            </a:extLst>
          </p:cNvPr>
          <p:cNvSpPr>
            <a:spLocks noGrp="1"/>
          </p:cNvSpPr>
          <p:nvPr>
            <p:ph type="title"/>
          </p:nvPr>
        </p:nvSpPr>
        <p:spPr/>
        <p:txBody>
          <a:bodyPr/>
          <a:lstStyle/>
          <a:p>
            <a:r>
              <a:rPr lang="en-US" dirty="0" err="1"/>
              <a:t>Scrapy</a:t>
            </a:r>
            <a:endParaRPr lang="en-US" dirty="0"/>
          </a:p>
        </p:txBody>
      </p:sp>
      <p:sp>
        <p:nvSpPr>
          <p:cNvPr id="3" name="Content Placeholder 2">
            <a:extLst>
              <a:ext uri="{FF2B5EF4-FFF2-40B4-BE49-F238E27FC236}">
                <a16:creationId xmlns:a16="http://schemas.microsoft.com/office/drawing/2014/main" id="{09EFABCB-1B03-4316-BEA3-F70E025095B7}"/>
              </a:ext>
            </a:extLst>
          </p:cNvPr>
          <p:cNvSpPr>
            <a:spLocks noGrp="1"/>
          </p:cNvSpPr>
          <p:nvPr>
            <p:ph idx="1"/>
          </p:nvPr>
        </p:nvSpPr>
        <p:spPr>
          <a:xfrm>
            <a:off x="6706985" y="1605016"/>
            <a:ext cx="4712381" cy="3263504"/>
          </a:xfrm>
        </p:spPr>
        <p:txBody>
          <a:bodyPr>
            <a:normAutofit/>
          </a:bodyPr>
          <a:lstStyle/>
          <a:p>
            <a:r>
              <a:rPr lang="en-US" dirty="0"/>
              <a:t>Python framework to aggregate and store content in RSS feeds and web sites</a:t>
            </a:r>
          </a:p>
          <a:p>
            <a:r>
              <a:rPr lang="en-US" dirty="0"/>
              <a:t>Forms the core of the NRC-developed ‘</a:t>
            </a:r>
            <a:r>
              <a:rPr lang="en-US" dirty="0" err="1"/>
              <a:t>Beeyard</a:t>
            </a:r>
            <a:r>
              <a:rPr lang="en-US" dirty="0"/>
              <a:t>’ application</a:t>
            </a:r>
          </a:p>
          <a:p>
            <a:endParaRPr lang="en-US" dirty="0"/>
          </a:p>
          <a:p>
            <a:endParaRPr lang="en-US" dirty="0"/>
          </a:p>
        </p:txBody>
      </p:sp>
      <p:sp>
        <p:nvSpPr>
          <p:cNvPr id="4" name="Rectangle 3">
            <a:extLst>
              <a:ext uri="{FF2B5EF4-FFF2-40B4-BE49-F238E27FC236}">
                <a16:creationId xmlns:a16="http://schemas.microsoft.com/office/drawing/2014/main" id="{F23E86FA-E4BE-4AFB-B7EE-9D15540F24D4}"/>
              </a:ext>
            </a:extLst>
          </p:cNvPr>
          <p:cNvSpPr/>
          <p:nvPr/>
        </p:nvSpPr>
        <p:spPr>
          <a:xfrm>
            <a:off x="2152652" y="5588407"/>
            <a:ext cx="1549527" cy="300082"/>
          </a:xfrm>
          <a:prstGeom prst="rect">
            <a:avLst/>
          </a:prstGeom>
        </p:spPr>
        <p:txBody>
          <a:bodyPr wrap="none">
            <a:spAutoFit/>
          </a:bodyPr>
          <a:lstStyle/>
          <a:p>
            <a:r>
              <a:rPr lang="en-US" sz="1350" dirty="0">
                <a:hlinkClick r:id="rId2"/>
              </a:rPr>
              <a:t>https://scrapy.org/</a:t>
            </a:r>
            <a:r>
              <a:rPr lang="en-US" sz="1350" dirty="0"/>
              <a:t> </a:t>
            </a:r>
          </a:p>
        </p:txBody>
      </p:sp>
      <p:pic>
        <p:nvPicPr>
          <p:cNvPr id="6" name="Picture 5">
            <a:extLst>
              <a:ext uri="{FF2B5EF4-FFF2-40B4-BE49-F238E27FC236}">
                <a16:creationId xmlns:a16="http://schemas.microsoft.com/office/drawing/2014/main" id="{4906EC8E-1EAC-4CD1-B17D-CF1FF205DC43}"/>
              </a:ext>
            </a:extLst>
          </p:cNvPr>
          <p:cNvPicPr>
            <a:picLocks noChangeAspect="1"/>
          </p:cNvPicPr>
          <p:nvPr/>
        </p:nvPicPr>
        <p:blipFill>
          <a:blip r:embed="rId3"/>
          <a:stretch>
            <a:fillRect/>
          </a:stretch>
        </p:blipFill>
        <p:spPr>
          <a:xfrm>
            <a:off x="951614" y="1648157"/>
            <a:ext cx="5352469" cy="3856379"/>
          </a:xfrm>
          <a:prstGeom prst="rect">
            <a:avLst/>
          </a:prstGeom>
        </p:spPr>
      </p:pic>
      <p:pic>
        <p:nvPicPr>
          <p:cNvPr id="7" name="Picture 6">
            <a:extLst>
              <a:ext uri="{FF2B5EF4-FFF2-40B4-BE49-F238E27FC236}">
                <a16:creationId xmlns:a16="http://schemas.microsoft.com/office/drawing/2014/main" id="{C98B22C6-36E8-4DCC-A737-733DB63F88DA}"/>
              </a:ext>
            </a:extLst>
          </p:cNvPr>
          <p:cNvPicPr>
            <a:picLocks noChangeAspect="1"/>
          </p:cNvPicPr>
          <p:nvPr/>
        </p:nvPicPr>
        <p:blipFill>
          <a:blip r:embed="rId4"/>
          <a:stretch>
            <a:fillRect/>
          </a:stretch>
        </p:blipFill>
        <p:spPr>
          <a:xfrm>
            <a:off x="6981305" y="4323533"/>
            <a:ext cx="2995700" cy="1907415"/>
          </a:xfrm>
          <a:prstGeom prst="rect">
            <a:avLst/>
          </a:prstGeom>
        </p:spPr>
      </p:pic>
    </p:spTree>
    <p:extLst>
      <p:ext uri="{BB962C8B-B14F-4D97-AF65-F5344CB8AC3E}">
        <p14:creationId xmlns:p14="http://schemas.microsoft.com/office/powerpoint/2010/main" val="1725536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09FA-8ACC-4CEC-9029-066DE087B568}"/>
              </a:ext>
            </a:extLst>
          </p:cNvPr>
          <p:cNvSpPr>
            <a:spLocks noGrp="1"/>
          </p:cNvSpPr>
          <p:nvPr>
            <p:ph type="title"/>
          </p:nvPr>
        </p:nvSpPr>
        <p:spPr/>
        <p:txBody>
          <a:bodyPr/>
          <a:lstStyle/>
          <a:p>
            <a:r>
              <a:rPr lang="en-US" dirty="0" err="1"/>
              <a:t>Feedly</a:t>
            </a:r>
            <a:endParaRPr lang="en-US" dirty="0"/>
          </a:p>
        </p:txBody>
      </p:sp>
      <p:pic>
        <p:nvPicPr>
          <p:cNvPr id="4" name="Picture 3">
            <a:extLst>
              <a:ext uri="{FF2B5EF4-FFF2-40B4-BE49-F238E27FC236}">
                <a16:creationId xmlns:a16="http://schemas.microsoft.com/office/drawing/2014/main" id="{01364368-EAC5-4AB2-936B-35F7F4302C5D}"/>
              </a:ext>
            </a:extLst>
          </p:cNvPr>
          <p:cNvPicPr>
            <a:picLocks noChangeAspect="1"/>
          </p:cNvPicPr>
          <p:nvPr/>
        </p:nvPicPr>
        <p:blipFill>
          <a:blip r:embed="rId2"/>
          <a:stretch>
            <a:fillRect/>
          </a:stretch>
        </p:blipFill>
        <p:spPr>
          <a:xfrm>
            <a:off x="946297" y="1399208"/>
            <a:ext cx="7745819" cy="4285906"/>
          </a:xfrm>
          <a:prstGeom prst="rect">
            <a:avLst/>
          </a:prstGeom>
        </p:spPr>
      </p:pic>
      <p:sp>
        <p:nvSpPr>
          <p:cNvPr id="5" name="Rectangle 4">
            <a:extLst>
              <a:ext uri="{FF2B5EF4-FFF2-40B4-BE49-F238E27FC236}">
                <a16:creationId xmlns:a16="http://schemas.microsoft.com/office/drawing/2014/main" id="{6FBF5C85-E711-450A-B8FA-A6DF27664EDC}"/>
              </a:ext>
            </a:extLst>
          </p:cNvPr>
          <p:cNvSpPr/>
          <p:nvPr/>
        </p:nvSpPr>
        <p:spPr>
          <a:xfrm>
            <a:off x="1111262" y="5902473"/>
            <a:ext cx="2069221" cy="369332"/>
          </a:xfrm>
          <a:prstGeom prst="rect">
            <a:avLst/>
          </a:prstGeom>
        </p:spPr>
        <p:txBody>
          <a:bodyPr wrap="none">
            <a:spAutoFit/>
          </a:bodyPr>
          <a:lstStyle/>
          <a:p>
            <a:r>
              <a:rPr lang="en-US" dirty="0"/>
              <a:t>https://feedly.com/ </a:t>
            </a:r>
          </a:p>
        </p:txBody>
      </p:sp>
    </p:spTree>
    <p:extLst>
      <p:ext uri="{BB962C8B-B14F-4D97-AF65-F5344CB8AC3E}">
        <p14:creationId xmlns:p14="http://schemas.microsoft.com/office/powerpoint/2010/main" val="2031030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DD2E-A733-466C-B126-EE1399882DC7}"/>
              </a:ext>
            </a:extLst>
          </p:cNvPr>
          <p:cNvSpPr>
            <a:spLocks noGrp="1"/>
          </p:cNvSpPr>
          <p:nvPr>
            <p:ph type="title"/>
          </p:nvPr>
        </p:nvSpPr>
        <p:spPr/>
        <p:txBody>
          <a:bodyPr/>
          <a:lstStyle/>
          <a:p>
            <a:r>
              <a:rPr lang="en-US" dirty="0"/>
              <a:t>IFTTT</a:t>
            </a:r>
          </a:p>
        </p:txBody>
      </p:sp>
      <p:sp>
        <p:nvSpPr>
          <p:cNvPr id="3" name="Content Placeholder 2">
            <a:extLst>
              <a:ext uri="{FF2B5EF4-FFF2-40B4-BE49-F238E27FC236}">
                <a16:creationId xmlns:a16="http://schemas.microsoft.com/office/drawing/2014/main" id="{CDEDB584-900A-4935-A8AF-B2A04BF53015}"/>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6BF95513-17CB-4E27-839B-41AE34986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00" y="1292731"/>
            <a:ext cx="6011604" cy="43624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76CFAB-2011-4269-AB81-8B5FC4C0A418}"/>
              </a:ext>
            </a:extLst>
          </p:cNvPr>
          <p:cNvSpPr/>
          <p:nvPr/>
        </p:nvSpPr>
        <p:spPr>
          <a:xfrm>
            <a:off x="1011200" y="6176963"/>
            <a:ext cx="1857624" cy="369332"/>
          </a:xfrm>
          <a:prstGeom prst="rect">
            <a:avLst/>
          </a:prstGeom>
        </p:spPr>
        <p:txBody>
          <a:bodyPr wrap="none">
            <a:spAutoFit/>
          </a:bodyPr>
          <a:lstStyle/>
          <a:p>
            <a:r>
              <a:rPr lang="en-US" dirty="0"/>
              <a:t>https://ifttt.com/ </a:t>
            </a:r>
          </a:p>
        </p:txBody>
      </p:sp>
    </p:spTree>
    <p:extLst>
      <p:ext uri="{BB962C8B-B14F-4D97-AF65-F5344CB8AC3E}">
        <p14:creationId xmlns:p14="http://schemas.microsoft.com/office/powerpoint/2010/main" val="3950906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C999-31D9-4360-9143-0AA736DED46C}"/>
              </a:ext>
            </a:extLst>
          </p:cNvPr>
          <p:cNvSpPr>
            <a:spLocks noGrp="1"/>
          </p:cNvSpPr>
          <p:nvPr>
            <p:ph type="title"/>
          </p:nvPr>
        </p:nvSpPr>
        <p:spPr/>
        <p:txBody>
          <a:bodyPr/>
          <a:lstStyle/>
          <a:p>
            <a:r>
              <a:rPr lang="en-US" dirty="0"/>
              <a:t>More</a:t>
            </a:r>
          </a:p>
        </p:txBody>
      </p:sp>
      <p:sp>
        <p:nvSpPr>
          <p:cNvPr id="3" name="Content Placeholder 2">
            <a:extLst>
              <a:ext uri="{FF2B5EF4-FFF2-40B4-BE49-F238E27FC236}">
                <a16:creationId xmlns:a16="http://schemas.microsoft.com/office/drawing/2014/main" id="{7E48329D-5992-41D9-87E4-8A4CB89B79F3}"/>
              </a:ext>
            </a:extLst>
          </p:cNvPr>
          <p:cNvSpPr>
            <a:spLocks noGrp="1"/>
          </p:cNvSpPr>
          <p:nvPr>
            <p:ph idx="1"/>
          </p:nvPr>
        </p:nvSpPr>
        <p:spPr/>
        <p:txBody>
          <a:bodyPr/>
          <a:lstStyle/>
          <a:p>
            <a:pPr fontAlgn="base"/>
            <a:r>
              <a:rPr lang="en-CA" b="1" dirty="0"/>
              <a:t>Open Government Portal</a:t>
            </a:r>
            <a:r>
              <a:rPr lang="en-CA" dirty="0"/>
              <a:t>: Enables access to open data on the government of Canada website. </a:t>
            </a:r>
            <a:r>
              <a:rPr lang="en-CA" u="sng" dirty="0">
                <a:hlinkClick r:id="rId2"/>
              </a:rPr>
              <a:t>https://open.canada.ca/data/en/dataset?res_format=JSON</a:t>
            </a:r>
            <a:r>
              <a:rPr lang="en-CA" dirty="0"/>
              <a:t> </a:t>
            </a:r>
          </a:p>
          <a:p>
            <a:pPr fontAlgn="base"/>
            <a:r>
              <a:rPr lang="en-CA" b="1" dirty="0"/>
              <a:t>Solid. </a:t>
            </a:r>
            <a:r>
              <a:rPr lang="en-CA" dirty="0"/>
              <a:t>Tim Berners-Lee. Solid (derived from "social linked data") is a proposed set of conventions and tools for building decentralized social applications. </a:t>
            </a:r>
            <a:r>
              <a:rPr lang="en-CA" u="sng" dirty="0">
                <a:hlinkClick r:id="rId3"/>
              </a:rPr>
              <a:t>https://solid.mit.edu/</a:t>
            </a:r>
            <a:r>
              <a:rPr lang="en-CA" dirty="0"/>
              <a:t>  </a:t>
            </a:r>
          </a:p>
          <a:p>
            <a:pPr fontAlgn="base"/>
            <a:r>
              <a:rPr lang="en-CA" b="1" dirty="0" err="1"/>
              <a:t>IndieWeb</a:t>
            </a:r>
            <a:r>
              <a:rPr lang="en-CA" dirty="0"/>
              <a:t>. The </a:t>
            </a:r>
            <a:r>
              <a:rPr lang="en-CA" dirty="0" err="1"/>
              <a:t>IndieWeb</a:t>
            </a:r>
            <a:r>
              <a:rPr lang="en-CA" dirty="0"/>
              <a:t> is a</a:t>
            </a:r>
            <a:r>
              <a:rPr lang="en-CA" dirty="0">
                <a:hlinkClick r:id="rId4"/>
              </a:rPr>
              <a:t> </a:t>
            </a:r>
            <a:r>
              <a:rPr lang="en-CA" u="sng" dirty="0">
                <a:hlinkClick r:id="rId4"/>
              </a:rPr>
              <a:t>people</a:t>
            </a:r>
            <a:r>
              <a:rPr lang="en-CA" dirty="0"/>
              <a:t>-focused alternative to the "corporate web". </a:t>
            </a:r>
            <a:r>
              <a:rPr lang="en-CA" u="sng" dirty="0">
                <a:hlinkClick r:id="rId5"/>
              </a:rPr>
              <a:t>https://indieweb.org/</a:t>
            </a:r>
            <a:r>
              <a:rPr lang="en-CA" dirty="0"/>
              <a:t> </a:t>
            </a:r>
          </a:p>
          <a:p>
            <a:r>
              <a:rPr lang="en-CA" b="1" dirty="0"/>
              <a:t>An Increasingly Less-Brief Guide to Mastodon</a:t>
            </a:r>
            <a:r>
              <a:rPr lang="en-CA" dirty="0"/>
              <a:t>. </a:t>
            </a:r>
            <a:r>
              <a:rPr lang="en-CA" dirty="0" err="1"/>
              <a:t>Noëlle</a:t>
            </a:r>
            <a:r>
              <a:rPr lang="en-CA" dirty="0"/>
              <a:t> Anthony. GitHub. </a:t>
            </a:r>
            <a:r>
              <a:rPr lang="en-CA" u="sng" dirty="0">
                <a:hlinkClick r:id="rId6"/>
              </a:rPr>
              <a:t>https://github.com/joyeusenoelle/GuideToMastodon/</a:t>
            </a:r>
            <a:r>
              <a:rPr lang="en-CA" dirty="0"/>
              <a:t>  </a:t>
            </a:r>
            <a:endParaRPr lang="en-US" dirty="0"/>
          </a:p>
        </p:txBody>
      </p:sp>
    </p:spTree>
    <p:extLst>
      <p:ext uri="{BB962C8B-B14F-4D97-AF65-F5344CB8AC3E}">
        <p14:creationId xmlns:p14="http://schemas.microsoft.com/office/powerpoint/2010/main" val="2290965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6AA8-BB03-4E17-B36B-4CF826C5BE3C}"/>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8E7BDC6F-541C-4CD9-8211-6BB160237A9F}"/>
              </a:ext>
            </a:extLst>
          </p:cNvPr>
          <p:cNvSpPr>
            <a:spLocks noGrp="1"/>
          </p:cNvSpPr>
          <p:nvPr>
            <p:ph idx="1"/>
          </p:nvPr>
        </p:nvSpPr>
        <p:spPr/>
        <p:txBody>
          <a:bodyPr/>
          <a:lstStyle/>
          <a:p>
            <a:r>
              <a:rPr lang="en-US" dirty="0"/>
              <a:t>Make a blog</a:t>
            </a:r>
          </a:p>
          <a:p>
            <a:r>
              <a:rPr lang="en-US" dirty="0"/>
              <a:t>Get the RSS Feed</a:t>
            </a:r>
          </a:p>
          <a:p>
            <a:r>
              <a:rPr lang="en-US" dirty="0"/>
              <a:t>Subscribe to it in </a:t>
            </a:r>
            <a:r>
              <a:rPr lang="en-US" dirty="0" err="1"/>
              <a:t>Feedly</a:t>
            </a:r>
            <a:endParaRPr lang="en-US" dirty="0"/>
          </a:p>
          <a:p>
            <a:r>
              <a:rPr lang="en-US" dirty="0"/>
              <a:t>Use IFTTT to send blog post to Twitter</a:t>
            </a:r>
          </a:p>
        </p:txBody>
      </p:sp>
    </p:spTree>
    <p:extLst>
      <p:ext uri="{BB962C8B-B14F-4D97-AF65-F5344CB8AC3E}">
        <p14:creationId xmlns:p14="http://schemas.microsoft.com/office/powerpoint/2010/main" val="3186483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CC35-49E1-43CA-9718-33284E772E42}"/>
              </a:ext>
            </a:extLst>
          </p:cNvPr>
          <p:cNvSpPr>
            <a:spLocks noGrp="1"/>
          </p:cNvSpPr>
          <p:nvPr>
            <p:ph type="title"/>
          </p:nvPr>
        </p:nvSpPr>
        <p:spPr/>
        <p:txBody>
          <a:bodyPr/>
          <a:lstStyle/>
          <a:p>
            <a:r>
              <a:rPr lang="en-US" dirty="0"/>
              <a:t>Cloud</a:t>
            </a:r>
          </a:p>
        </p:txBody>
      </p:sp>
      <p:pic>
        <p:nvPicPr>
          <p:cNvPr id="4" name="Content Placeholder 3">
            <a:extLst>
              <a:ext uri="{FF2B5EF4-FFF2-40B4-BE49-F238E27FC236}">
                <a16:creationId xmlns:a16="http://schemas.microsoft.com/office/drawing/2014/main" id="{7817BDF9-33CE-4A3C-862A-D484BE3422EA}"/>
              </a:ext>
            </a:extLst>
          </p:cNvPr>
          <p:cNvPicPr>
            <a:picLocks noGrp="1" noChangeAspect="1"/>
          </p:cNvPicPr>
          <p:nvPr>
            <p:ph idx="1"/>
          </p:nvPr>
        </p:nvPicPr>
        <p:blipFill>
          <a:blip r:embed="rId2"/>
          <a:stretch>
            <a:fillRect/>
          </a:stretch>
        </p:blipFill>
        <p:spPr>
          <a:xfrm>
            <a:off x="2780256" y="1825625"/>
            <a:ext cx="6631488" cy="4351338"/>
          </a:xfrm>
          <a:prstGeom prst="rect">
            <a:avLst/>
          </a:prstGeom>
        </p:spPr>
      </p:pic>
    </p:spTree>
    <p:extLst>
      <p:ext uri="{BB962C8B-B14F-4D97-AF65-F5344CB8AC3E}">
        <p14:creationId xmlns:p14="http://schemas.microsoft.com/office/powerpoint/2010/main" val="387277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541" y="235677"/>
            <a:ext cx="4436269" cy="513554"/>
          </a:xfrm>
        </p:spPr>
        <p:txBody>
          <a:bodyPr>
            <a:normAutofit fontScale="90000"/>
          </a:bodyPr>
          <a:lstStyle/>
          <a:p>
            <a:r>
              <a:rPr lang="en-CA" sz="4900" dirty="0"/>
              <a:t>Cloud</a:t>
            </a:r>
            <a:endParaRPr lang="en-CA" dirty="0"/>
          </a:p>
        </p:txBody>
      </p:sp>
      <p:sp>
        <p:nvSpPr>
          <p:cNvPr id="9" name="TextBox 8"/>
          <p:cNvSpPr txBox="1"/>
          <p:nvPr/>
        </p:nvSpPr>
        <p:spPr>
          <a:xfrm>
            <a:off x="1382233" y="840230"/>
            <a:ext cx="9760688" cy="646331"/>
          </a:xfrm>
          <a:prstGeom prst="rect">
            <a:avLst/>
          </a:prstGeom>
          <a:noFill/>
        </p:spPr>
        <p:txBody>
          <a:bodyPr wrap="square" rtlCol="0">
            <a:spAutoFit/>
          </a:bodyPr>
          <a:lstStyle/>
          <a:p>
            <a:r>
              <a:rPr lang="en-CA" dirty="0"/>
              <a:t>Cloud computing involves using servers and infrastructure hosted by internet-based providers. You can then access these from any computer, and also link them together for advanced applications.:</a:t>
            </a:r>
            <a:endParaRPr lang="en-CA" sz="1600" dirty="0">
              <a:effectLst/>
            </a:endParaRPr>
          </a:p>
        </p:txBody>
      </p:sp>
      <p:pic>
        <p:nvPicPr>
          <p:cNvPr id="7170" name="Picture 2">
            <a:extLst>
              <a:ext uri="{FF2B5EF4-FFF2-40B4-BE49-F238E27FC236}">
                <a16:creationId xmlns:a16="http://schemas.microsoft.com/office/drawing/2014/main" id="{EA09E4D2-0598-4A86-BCC5-C37712D4F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067" y="1577560"/>
            <a:ext cx="9534853" cy="495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538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C8B3-9ABA-46B9-895F-2BF76B01B91A}"/>
              </a:ext>
            </a:extLst>
          </p:cNvPr>
          <p:cNvSpPr>
            <a:spLocks noGrp="1"/>
          </p:cNvSpPr>
          <p:nvPr>
            <p:ph type="title"/>
          </p:nvPr>
        </p:nvSpPr>
        <p:spPr/>
        <p:txBody>
          <a:bodyPr/>
          <a:lstStyle/>
          <a:p>
            <a:r>
              <a:rPr lang="en-US" dirty="0"/>
              <a:t>XAMPP</a:t>
            </a:r>
          </a:p>
        </p:txBody>
      </p:sp>
      <p:sp>
        <p:nvSpPr>
          <p:cNvPr id="3" name="Content Placeholder 2">
            <a:extLst>
              <a:ext uri="{FF2B5EF4-FFF2-40B4-BE49-F238E27FC236}">
                <a16:creationId xmlns:a16="http://schemas.microsoft.com/office/drawing/2014/main" id="{DB8F72C5-EA9F-4E3F-9CB0-6484CBBC5D9E}"/>
              </a:ext>
            </a:extLst>
          </p:cNvPr>
          <p:cNvSpPr>
            <a:spLocks noGrp="1"/>
          </p:cNvSpPr>
          <p:nvPr>
            <p:ph idx="1"/>
          </p:nvPr>
        </p:nvSpPr>
        <p:spPr>
          <a:xfrm>
            <a:off x="5667895" y="1715236"/>
            <a:ext cx="4225983" cy="3263504"/>
          </a:xfrm>
        </p:spPr>
        <p:txBody>
          <a:bodyPr>
            <a:normAutofit fontScale="85000" lnSpcReduction="20000"/>
          </a:bodyPr>
          <a:lstStyle/>
          <a:p>
            <a:pPr marL="0" indent="0">
              <a:buNone/>
            </a:pPr>
            <a:r>
              <a:rPr lang="en-US" dirty="0"/>
              <a:t>“XAMPP is a completely free, easy to install Apache distribution containing MariaDB, PHP, and Perl. The XAMPP open source package has been set up to be incredibly easy to install and to use.”</a:t>
            </a:r>
          </a:p>
          <a:p>
            <a:pPr marL="0" indent="0">
              <a:buNone/>
            </a:pPr>
            <a:endParaRPr lang="en-US" dirty="0"/>
          </a:p>
          <a:p>
            <a:pPr marL="0" indent="0">
              <a:buNone/>
            </a:pPr>
            <a:endParaRPr lang="en-US" dirty="0"/>
          </a:p>
          <a:p>
            <a:pPr marL="0" indent="0">
              <a:buNone/>
            </a:pPr>
            <a:r>
              <a:rPr lang="en-US" dirty="0"/>
              <a:t>XAMPP on a USB Stick</a:t>
            </a:r>
          </a:p>
        </p:txBody>
      </p:sp>
      <p:pic>
        <p:nvPicPr>
          <p:cNvPr id="4" name="Picture 3">
            <a:extLst>
              <a:ext uri="{FF2B5EF4-FFF2-40B4-BE49-F238E27FC236}">
                <a16:creationId xmlns:a16="http://schemas.microsoft.com/office/drawing/2014/main" id="{906E8450-58D6-43FF-8D96-B2179CE86261}"/>
              </a:ext>
            </a:extLst>
          </p:cNvPr>
          <p:cNvPicPr>
            <a:picLocks noChangeAspect="1"/>
          </p:cNvPicPr>
          <p:nvPr/>
        </p:nvPicPr>
        <p:blipFill>
          <a:blip r:embed="rId2"/>
          <a:stretch>
            <a:fillRect/>
          </a:stretch>
        </p:blipFill>
        <p:spPr>
          <a:xfrm>
            <a:off x="3863925" y="1748487"/>
            <a:ext cx="1180408" cy="1328122"/>
          </a:xfrm>
          <a:prstGeom prst="rect">
            <a:avLst/>
          </a:prstGeom>
        </p:spPr>
      </p:pic>
      <p:pic>
        <p:nvPicPr>
          <p:cNvPr id="5" name="Picture 4">
            <a:extLst>
              <a:ext uri="{FF2B5EF4-FFF2-40B4-BE49-F238E27FC236}">
                <a16:creationId xmlns:a16="http://schemas.microsoft.com/office/drawing/2014/main" id="{064AD09C-3BCA-4427-B121-385922ED031D}"/>
              </a:ext>
            </a:extLst>
          </p:cNvPr>
          <p:cNvPicPr>
            <a:picLocks noChangeAspect="1"/>
          </p:cNvPicPr>
          <p:nvPr/>
        </p:nvPicPr>
        <p:blipFill>
          <a:blip r:embed="rId3"/>
          <a:stretch>
            <a:fillRect/>
          </a:stretch>
        </p:blipFill>
        <p:spPr>
          <a:xfrm>
            <a:off x="2221150" y="2968655"/>
            <a:ext cx="2953045" cy="2140859"/>
          </a:xfrm>
          <a:prstGeom prst="rect">
            <a:avLst/>
          </a:prstGeom>
        </p:spPr>
      </p:pic>
      <p:sp>
        <p:nvSpPr>
          <p:cNvPr id="6" name="Rectangle 5">
            <a:extLst>
              <a:ext uri="{FF2B5EF4-FFF2-40B4-BE49-F238E27FC236}">
                <a16:creationId xmlns:a16="http://schemas.microsoft.com/office/drawing/2014/main" id="{1B1A5AA5-91CC-4F16-92BF-CFC80F7A13E1}"/>
              </a:ext>
            </a:extLst>
          </p:cNvPr>
          <p:cNvSpPr/>
          <p:nvPr/>
        </p:nvSpPr>
        <p:spPr>
          <a:xfrm>
            <a:off x="2182951" y="5177489"/>
            <a:ext cx="3266728" cy="300082"/>
          </a:xfrm>
          <a:prstGeom prst="rect">
            <a:avLst/>
          </a:prstGeom>
        </p:spPr>
        <p:txBody>
          <a:bodyPr wrap="none">
            <a:spAutoFit/>
          </a:bodyPr>
          <a:lstStyle/>
          <a:p>
            <a:r>
              <a:rPr lang="en-US" sz="1350" dirty="0">
                <a:hlinkClick r:id="rId4"/>
              </a:rPr>
              <a:t>https://www.apachefriends.org/index.html</a:t>
            </a:r>
            <a:r>
              <a:rPr lang="en-US" sz="1350" dirty="0"/>
              <a:t> </a:t>
            </a:r>
          </a:p>
        </p:txBody>
      </p:sp>
      <p:sp>
        <p:nvSpPr>
          <p:cNvPr id="7" name="Rectangle 6">
            <a:extLst>
              <a:ext uri="{FF2B5EF4-FFF2-40B4-BE49-F238E27FC236}">
                <a16:creationId xmlns:a16="http://schemas.microsoft.com/office/drawing/2014/main" id="{A8552A9E-4E5F-4DA4-BAC5-5F26C85F8351}"/>
              </a:ext>
            </a:extLst>
          </p:cNvPr>
          <p:cNvSpPr/>
          <p:nvPr/>
        </p:nvSpPr>
        <p:spPr>
          <a:xfrm>
            <a:off x="5667894" y="4913263"/>
            <a:ext cx="4211794" cy="300082"/>
          </a:xfrm>
          <a:prstGeom prst="rect">
            <a:avLst/>
          </a:prstGeom>
        </p:spPr>
        <p:txBody>
          <a:bodyPr wrap="none">
            <a:spAutoFit/>
          </a:bodyPr>
          <a:lstStyle/>
          <a:p>
            <a:r>
              <a:rPr lang="en-US" sz="1350" dirty="0">
                <a:hlinkClick r:id="rId5"/>
              </a:rPr>
              <a:t>https://willtan.com/installing-xampp-on-usb-flash-drive/</a:t>
            </a:r>
            <a:r>
              <a:rPr lang="en-US" sz="1350" dirty="0"/>
              <a:t> </a:t>
            </a:r>
          </a:p>
        </p:txBody>
      </p:sp>
      <p:sp>
        <p:nvSpPr>
          <p:cNvPr id="8" name="Rectangle 7">
            <a:extLst>
              <a:ext uri="{FF2B5EF4-FFF2-40B4-BE49-F238E27FC236}">
                <a16:creationId xmlns:a16="http://schemas.microsoft.com/office/drawing/2014/main" id="{ABB2D3C0-60F6-4EEE-8A60-213538329D50}"/>
              </a:ext>
            </a:extLst>
          </p:cNvPr>
          <p:cNvSpPr/>
          <p:nvPr/>
        </p:nvSpPr>
        <p:spPr>
          <a:xfrm>
            <a:off x="5667896" y="4636264"/>
            <a:ext cx="3985771" cy="300082"/>
          </a:xfrm>
          <a:prstGeom prst="rect">
            <a:avLst/>
          </a:prstGeom>
        </p:spPr>
        <p:txBody>
          <a:bodyPr wrap="none">
            <a:spAutoFit/>
          </a:bodyPr>
          <a:lstStyle/>
          <a:p>
            <a:r>
              <a:rPr lang="en-US" sz="1350" dirty="0">
                <a:hlinkClick r:id="rId6"/>
              </a:rPr>
              <a:t>https://portableapps.com/apps/development/xampp</a:t>
            </a:r>
            <a:r>
              <a:rPr lang="en-US" sz="1350" dirty="0"/>
              <a:t> </a:t>
            </a:r>
          </a:p>
        </p:txBody>
      </p:sp>
    </p:spTree>
    <p:extLst>
      <p:ext uri="{BB962C8B-B14F-4D97-AF65-F5344CB8AC3E}">
        <p14:creationId xmlns:p14="http://schemas.microsoft.com/office/powerpoint/2010/main" val="3990276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1201036" y="694666"/>
            <a:ext cx="7886700" cy="628088"/>
          </a:xfrm>
        </p:spPr>
        <p:txBody>
          <a:bodyPr>
            <a:noAutofit/>
          </a:bodyPr>
          <a:lstStyle/>
          <a:p>
            <a:r>
              <a:rPr lang="en-US" dirty="0"/>
              <a:t>Moodle on a Stick</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1275464" y="1368987"/>
            <a:ext cx="7886700" cy="3664289"/>
          </a:xfrm>
        </p:spPr>
        <p:txBody>
          <a:bodyPr/>
          <a:lstStyle/>
          <a:p>
            <a:pPr marL="0" indent="0">
              <a:buNone/>
            </a:pPr>
            <a:r>
              <a:rPr lang="en-US" dirty="0"/>
              <a:t>“</a:t>
            </a:r>
            <a:r>
              <a:rPr lang="en-US" dirty="0" err="1"/>
              <a:t>Spoodle</a:t>
            </a:r>
            <a:r>
              <a:rPr lang="en-US" dirty="0"/>
              <a:t> is an up to date portable </a:t>
            </a:r>
            <a:r>
              <a:rPr lang="en-US" dirty="0" err="1"/>
              <a:t>moodle</a:t>
            </a:r>
            <a:r>
              <a:rPr lang="en-US" dirty="0"/>
              <a:t> / ‘</a:t>
            </a:r>
            <a:r>
              <a:rPr lang="en-US" dirty="0" err="1"/>
              <a:t>moodle</a:t>
            </a:r>
            <a:r>
              <a:rPr lang="en-US" dirty="0"/>
              <a:t> on a stick’ solution for learners to access Moodle courses without requiring constant internet access.”</a:t>
            </a:r>
          </a:p>
        </p:txBody>
      </p:sp>
      <p:sp>
        <p:nvSpPr>
          <p:cNvPr id="4" name="Rectangle 3">
            <a:extLst>
              <a:ext uri="{FF2B5EF4-FFF2-40B4-BE49-F238E27FC236}">
                <a16:creationId xmlns:a16="http://schemas.microsoft.com/office/drawing/2014/main" id="{F31385D9-EF82-418D-82A6-9971F003D04C}"/>
              </a:ext>
            </a:extLst>
          </p:cNvPr>
          <p:cNvSpPr/>
          <p:nvPr/>
        </p:nvSpPr>
        <p:spPr>
          <a:xfrm>
            <a:off x="2373663" y="5279474"/>
            <a:ext cx="4140942" cy="300082"/>
          </a:xfrm>
          <a:prstGeom prst="rect">
            <a:avLst/>
          </a:prstGeom>
        </p:spPr>
        <p:txBody>
          <a:bodyPr wrap="none">
            <a:spAutoFit/>
          </a:bodyPr>
          <a:lstStyle/>
          <a:p>
            <a:r>
              <a:rPr lang="en-US" sz="1350" dirty="0">
                <a:hlinkClick r:id="rId2"/>
              </a:rPr>
              <a:t>https://moodle.org/mod/forum/discuss.php?d=342367</a:t>
            </a:r>
            <a:r>
              <a:rPr lang="en-US" sz="1350" dirty="0"/>
              <a:t> </a:t>
            </a:r>
          </a:p>
        </p:txBody>
      </p:sp>
      <p:pic>
        <p:nvPicPr>
          <p:cNvPr id="4098" name="Picture 2" descr="https://moodle.org/pluginfile.php/143/mod_forum/post/1380029/spoodle-themed2.jpg">
            <a:extLst>
              <a:ext uri="{FF2B5EF4-FFF2-40B4-BE49-F238E27FC236}">
                <a16:creationId xmlns:a16="http://schemas.microsoft.com/office/drawing/2014/main" id="{07C1F710-E087-4BB9-8AEF-F9AC47133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085" y="2714623"/>
            <a:ext cx="7334616" cy="20634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679E438-4318-43BF-8B3A-D274612C5C86}"/>
              </a:ext>
            </a:extLst>
          </p:cNvPr>
          <p:cNvSpPr/>
          <p:nvPr/>
        </p:nvSpPr>
        <p:spPr>
          <a:xfrm>
            <a:off x="2378600" y="5549208"/>
            <a:ext cx="3755259" cy="300082"/>
          </a:xfrm>
          <a:prstGeom prst="rect">
            <a:avLst/>
          </a:prstGeom>
        </p:spPr>
        <p:txBody>
          <a:bodyPr wrap="none">
            <a:spAutoFit/>
          </a:bodyPr>
          <a:lstStyle/>
          <a:p>
            <a:r>
              <a:rPr lang="en-US" sz="1350" dirty="0">
                <a:hlinkClick r:id="rId4"/>
              </a:rPr>
              <a:t>https://www.youtube.com/watch?v=EsHEgSYKr4A</a:t>
            </a:r>
            <a:r>
              <a:rPr lang="en-US" sz="1350" dirty="0"/>
              <a:t> </a:t>
            </a:r>
          </a:p>
        </p:txBody>
      </p:sp>
    </p:spTree>
    <p:extLst>
      <p:ext uri="{BB962C8B-B14F-4D97-AF65-F5344CB8AC3E}">
        <p14:creationId xmlns:p14="http://schemas.microsoft.com/office/powerpoint/2010/main" val="3260480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705BEC-B19C-4448-A2D1-BA2FD29E68A4}"/>
              </a:ext>
            </a:extLst>
          </p:cNvPr>
          <p:cNvSpPr>
            <a:spLocks noGrp="1"/>
          </p:cNvSpPr>
          <p:nvPr>
            <p:ph type="title"/>
          </p:nvPr>
        </p:nvSpPr>
        <p:spPr>
          <a:xfrm>
            <a:off x="648586" y="567807"/>
            <a:ext cx="11616070" cy="628088"/>
          </a:xfrm>
        </p:spPr>
        <p:txBody>
          <a:bodyPr>
            <a:noAutofit/>
          </a:bodyPr>
          <a:lstStyle/>
          <a:p>
            <a:r>
              <a:rPr lang="en-US" dirty="0"/>
              <a:t>Embedding Applications in Other Applications</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1169139" y="1371576"/>
            <a:ext cx="7886700" cy="3664289"/>
          </a:xfrm>
        </p:spPr>
        <p:txBody>
          <a:bodyPr/>
          <a:lstStyle/>
          <a:p>
            <a:r>
              <a:rPr lang="en-US" dirty="0"/>
              <a:t>gRSShopper as a Firefox Sidebar</a:t>
            </a:r>
          </a:p>
        </p:txBody>
      </p:sp>
      <p:sp>
        <p:nvSpPr>
          <p:cNvPr id="4" name="Rectangle 3">
            <a:extLst>
              <a:ext uri="{FF2B5EF4-FFF2-40B4-BE49-F238E27FC236}">
                <a16:creationId xmlns:a16="http://schemas.microsoft.com/office/drawing/2014/main" id="{751F626D-867A-44CA-BBF7-404A95D1AE66}"/>
              </a:ext>
            </a:extLst>
          </p:cNvPr>
          <p:cNvSpPr/>
          <p:nvPr/>
        </p:nvSpPr>
        <p:spPr>
          <a:xfrm>
            <a:off x="1278243" y="6029657"/>
            <a:ext cx="7668491" cy="300082"/>
          </a:xfrm>
          <a:prstGeom prst="rect">
            <a:avLst/>
          </a:prstGeom>
        </p:spPr>
        <p:txBody>
          <a:bodyPr wrap="square">
            <a:spAutoFit/>
          </a:bodyPr>
          <a:lstStyle/>
          <a:p>
            <a:r>
              <a:rPr lang="en-US" sz="1350" dirty="0">
                <a:hlinkClick r:id="rId2"/>
              </a:rPr>
              <a:t>https://addons.mozilla.org/en-US/firefox/search/?q=sidebar&amp;platform=WINNT&amp;appver=58.0</a:t>
            </a:r>
            <a:r>
              <a:rPr lang="en-US" sz="1350" dirty="0"/>
              <a:t> </a:t>
            </a:r>
          </a:p>
        </p:txBody>
      </p:sp>
      <p:pic>
        <p:nvPicPr>
          <p:cNvPr id="5" name="Picture 4">
            <a:extLst>
              <a:ext uri="{FF2B5EF4-FFF2-40B4-BE49-F238E27FC236}">
                <a16:creationId xmlns:a16="http://schemas.microsoft.com/office/drawing/2014/main" id="{3B5F28CF-676C-475C-87DA-BCD8E0732F96}"/>
              </a:ext>
            </a:extLst>
          </p:cNvPr>
          <p:cNvPicPr>
            <a:picLocks noChangeAspect="1"/>
          </p:cNvPicPr>
          <p:nvPr/>
        </p:nvPicPr>
        <p:blipFill>
          <a:blip r:embed="rId3"/>
          <a:stretch>
            <a:fillRect/>
          </a:stretch>
        </p:blipFill>
        <p:spPr>
          <a:xfrm>
            <a:off x="5284275" y="1980812"/>
            <a:ext cx="4073184" cy="1807287"/>
          </a:xfrm>
          <a:prstGeom prst="rect">
            <a:avLst/>
          </a:prstGeom>
        </p:spPr>
      </p:pic>
      <p:pic>
        <p:nvPicPr>
          <p:cNvPr id="6" name="Picture 5">
            <a:extLst>
              <a:ext uri="{FF2B5EF4-FFF2-40B4-BE49-F238E27FC236}">
                <a16:creationId xmlns:a16="http://schemas.microsoft.com/office/drawing/2014/main" id="{81E28B32-074B-411B-8BCF-5BF51F6C27BA}"/>
              </a:ext>
            </a:extLst>
          </p:cNvPr>
          <p:cNvPicPr>
            <a:picLocks noChangeAspect="1"/>
          </p:cNvPicPr>
          <p:nvPr/>
        </p:nvPicPr>
        <p:blipFill>
          <a:blip r:embed="rId4"/>
          <a:stretch>
            <a:fillRect/>
          </a:stretch>
        </p:blipFill>
        <p:spPr>
          <a:xfrm>
            <a:off x="1306266" y="1980812"/>
            <a:ext cx="3611246" cy="2138550"/>
          </a:xfrm>
          <a:prstGeom prst="rect">
            <a:avLst/>
          </a:prstGeom>
        </p:spPr>
      </p:pic>
      <p:pic>
        <p:nvPicPr>
          <p:cNvPr id="7" name="Picture 6">
            <a:extLst>
              <a:ext uri="{FF2B5EF4-FFF2-40B4-BE49-F238E27FC236}">
                <a16:creationId xmlns:a16="http://schemas.microsoft.com/office/drawing/2014/main" id="{F3B8EB19-AFC1-47D3-91E7-CFD831C9ADF8}"/>
              </a:ext>
            </a:extLst>
          </p:cNvPr>
          <p:cNvPicPr>
            <a:picLocks noChangeAspect="1"/>
          </p:cNvPicPr>
          <p:nvPr/>
        </p:nvPicPr>
        <p:blipFill>
          <a:blip r:embed="rId5"/>
          <a:stretch>
            <a:fillRect/>
          </a:stretch>
        </p:blipFill>
        <p:spPr>
          <a:xfrm>
            <a:off x="3709621" y="3651548"/>
            <a:ext cx="3364577" cy="1991370"/>
          </a:xfrm>
          <a:prstGeom prst="rect">
            <a:avLst/>
          </a:prstGeom>
        </p:spPr>
      </p:pic>
    </p:spTree>
    <p:extLst>
      <p:ext uri="{BB962C8B-B14F-4D97-AF65-F5344CB8AC3E}">
        <p14:creationId xmlns:p14="http://schemas.microsoft.com/office/powerpoint/2010/main" val="415899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470B-E08B-4007-A9D0-AEA137BE6B71}"/>
              </a:ext>
            </a:extLst>
          </p:cNvPr>
          <p:cNvSpPr>
            <a:spLocks noGrp="1"/>
          </p:cNvSpPr>
          <p:nvPr>
            <p:ph type="title"/>
          </p:nvPr>
        </p:nvSpPr>
        <p:spPr/>
        <p:txBody>
          <a:bodyPr/>
          <a:lstStyle/>
          <a:p>
            <a:r>
              <a:rPr lang="en-US" dirty="0"/>
              <a:t>Your Notes / Our Notes</a:t>
            </a:r>
          </a:p>
        </p:txBody>
      </p:sp>
      <p:sp>
        <p:nvSpPr>
          <p:cNvPr id="3" name="Content Placeholder 2">
            <a:extLst>
              <a:ext uri="{FF2B5EF4-FFF2-40B4-BE49-F238E27FC236}">
                <a16:creationId xmlns:a16="http://schemas.microsoft.com/office/drawing/2014/main" id="{AA526B23-C36C-4AA4-93CC-31AE64484A8D}"/>
              </a:ext>
            </a:extLst>
          </p:cNvPr>
          <p:cNvSpPr>
            <a:spLocks noGrp="1"/>
          </p:cNvSpPr>
          <p:nvPr>
            <p:ph idx="1"/>
          </p:nvPr>
        </p:nvSpPr>
        <p:spPr/>
        <p:txBody>
          <a:bodyPr anchor="ctr">
            <a:normAutofit/>
          </a:bodyPr>
          <a:lstStyle/>
          <a:p>
            <a:pPr marL="0" indent="0">
              <a:buNone/>
            </a:pPr>
            <a:r>
              <a:rPr lang="en-US" sz="7200" dirty="0"/>
              <a:t>http://bit.ly/au-workshop</a:t>
            </a:r>
          </a:p>
        </p:txBody>
      </p:sp>
      <p:sp>
        <p:nvSpPr>
          <p:cNvPr id="4" name="TextBox 3">
            <a:extLst>
              <a:ext uri="{FF2B5EF4-FFF2-40B4-BE49-F238E27FC236}">
                <a16:creationId xmlns:a16="http://schemas.microsoft.com/office/drawing/2014/main" id="{92367623-1FE5-46E3-9446-8F1B167FC5E2}"/>
              </a:ext>
            </a:extLst>
          </p:cNvPr>
          <p:cNvSpPr txBox="1"/>
          <p:nvPr/>
        </p:nvSpPr>
        <p:spPr>
          <a:xfrm>
            <a:off x="2072089" y="1465769"/>
            <a:ext cx="7724553" cy="584775"/>
          </a:xfrm>
          <a:prstGeom prst="rect">
            <a:avLst/>
          </a:prstGeom>
          <a:noFill/>
        </p:spPr>
        <p:txBody>
          <a:bodyPr wrap="square" rtlCol="0">
            <a:spAutoFit/>
          </a:bodyPr>
          <a:lstStyle/>
          <a:p>
            <a:r>
              <a:rPr lang="en-US" sz="3200" dirty="0"/>
              <a:t>Edit this document or make your own copy:</a:t>
            </a:r>
          </a:p>
        </p:txBody>
      </p:sp>
    </p:spTree>
    <p:extLst>
      <p:ext uri="{BB962C8B-B14F-4D97-AF65-F5344CB8AC3E}">
        <p14:creationId xmlns:p14="http://schemas.microsoft.com/office/powerpoint/2010/main" val="871349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1143001" y="735905"/>
            <a:ext cx="10712302" cy="628088"/>
          </a:xfrm>
        </p:spPr>
        <p:txBody>
          <a:bodyPr>
            <a:noAutofit/>
          </a:bodyPr>
          <a:lstStyle/>
          <a:p>
            <a:r>
              <a:rPr lang="en-US" dirty="0"/>
              <a:t>Embedding Applications in Other Applications</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2152650" y="1825685"/>
            <a:ext cx="7886700" cy="3664289"/>
          </a:xfrm>
        </p:spPr>
        <p:txBody>
          <a:bodyPr/>
          <a:lstStyle/>
          <a:p>
            <a:r>
              <a:rPr lang="en-US" dirty="0"/>
              <a:t>gRSShopper in Vivaldi</a:t>
            </a:r>
          </a:p>
        </p:txBody>
      </p:sp>
      <p:sp>
        <p:nvSpPr>
          <p:cNvPr id="4" name="Rectangle 3">
            <a:extLst>
              <a:ext uri="{FF2B5EF4-FFF2-40B4-BE49-F238E27FC236}">
                <a16:creationId xmlns:a16="http://schemas.microsoft.com/office/drawing/2014/main" id="{751F626D-867A-44CA-BBF7-404A95D1AE66}"/>
              </a:ext>
            </a:extLst>
          </p:cNvPr>
          <p:cNvSpPr/>
          <p:nvPr/>
        </p:nvSpPr>
        <p:spPr>
          <a:xfrm>
            <a:off x="1595335" y="6016058"/>
            <a:ext cx="7668491" cy="300082"/>
          </a:xfrm>
          <a:prstGeom prst="rect">
            <a:avLst/>
          </a:prstGeom>
        </p:spPr>
        <p:txBody>
          <a:bodyPr wrap="square">
            <a:spAutoFit/>
          </a:bodyPr>
          <a:lstStyle/>
          <a:p>
            <a:r>
              <a:rPr lang="en-US" sz="1350" dirty="0">
                <a:hlinkClick r:id="rId2"/>
              </a:rPr>
              <a:t>https://vivaldi.com/</a:t>
            </a:r>
            <a:r>
              <a:rPr lang="en-US" sz="1350" dirty="0"/>
              <a:t> </a:t>
            </a:r>
          </a:p>
        </p:txBody>
      </p:sp>
      <p:pic>
        <p:nvPicPr>
          <p:cNvPr id="6" name="Picture 5">
            <a:extLst>
              <a:ext uri="{FF2B5EF4-FFF2-40B4-BE49-F238E27FC236}">
                <a16:creationId xmlns:a16="http://schemas.microsoft.com/office/drawing/2014/main" id="{F55BD6EE-7C0F-439F-8066-BE82FC94186D}"/>
              </a:ext>
            </a:extLst>
          </p:cNvPr>
          <p:cNvPicPr>
            <a:picLocks noChangeAspect="1"/>
          </p:cNvPicPr>
          <p:nvPr/>
        </p:nvPicPr>
        <p:blipFill>
          <a:blip r:embed="rId3"/>
          <a:stretch>
            <a:fillRect/>
          </a:stretch>
        </p:blipFill>
        <p:spPr>
          <a:xfrm>
            <a:off x="1067853" y="2582978"/>
            <a:ext cx="5028147" cy="3062936"/>
          </a:xfrm>
          <a:prstGeom prst="rect">
            <a:avLst/>
          </a:prstGeom>
          <a:ln w="3175">
            <a:solidFill>
              <a:schemeClr val="tx1"/>
            </a:solidFill>
          </a:ln>
        </p:spPr>
      </p:pic>
      <p:pic>
        <p:nvPicPr>
          <p:cNvPr id="5" name="Picture 4">
            <a:extLst>
              <a:ext uri="{FF2B5EF4-FFF2-40B4-BE49-F238E27FC236}">
                <a16:creationId xmlns:a16="http://schemas.microsoft.com/office/drawing/2014/main" id="{2CCB8EEB-9B56-4F25-930D-D613C9A56806}"/>
              </a:ext>
            </a:extLst>
          </p:cNvPr>
          <p:cNvPicPr>
            <a:picLocks noChangeAspect="1"/>
          </p:cNvPicPr>
          <p:nvPr/>
        </p:nvPicPr>
        <p:blipFill>
          <a:blip r:embed="rId4"/>
          <a:stretch>
            <a:fillRect/>
          </a:stretch>
        </p:blipFill>
        <p:spPr>
          <a:xfrm>
            <a:off x="6328031" y="1825685"/>
            <a:ext cx="5085456" cy="2981072"/>
          </a:xfrm>
          <a:prstGeom prst="rect">
            <a:avLst/>
          </a:prstGeom>
          <a:ln w="3175">
            <a:solidFill>
              <a:schemeClr val="tx1"/>
            </a:solidFill>
          </a:ln>
        </p:spPr>
      </p:pic>
    </p:spTree>
    <p:extLst>
      <p:ext uri="{BB962C8B-B14F-4D97-AF65-F5344CB8AC3E}">
        <p14:creationId xmlns:p14="http://schemas.microsoft.com/office/powerpoint/2010/main" val="1725041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DB20AD9-3946-4A1D-BB2D-E86479165FA0}"/>
              </a:ext>
            </a:extLst>
          </p:cNvPr>
          <p:cNvSpPr>
            <a:spLocks noGrp="1"/>
          </p:cNvSpPr>
          <p:nvPr>
            <p:ph type="title"/>
          </p:nvPr>
        </p:nvSpPr>
        <p:spPr>
          <a:xfrm>
            <a:off x="685800" y="851062"/>
            <a:ext cx="11164186" cy="596156"/>
          </a:xfrm>
        </p:spPr>
        <p:txBody>
          <a:bodyPr>
            <a:noAutofit/>
          </a:bodyPr>
          <a:lstStyle/>
          <a:p>
            <a:r>
              <a:rPr lang="en-US" dirty="0"/>
              <a:t>Embedding Applications in Other Applications</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685800" y="1804903"/>
            <a:ext cx="3124200" cy="3664289"/>
          </a:xfrm>
        </p:spPr>
        <p:txBody>
          <a:bodyPr/>
          <a:lstStyle/>
          <a:p>
            <a:pPr marL="0" indent="0">
              <a:buNone/>
            </a:pPr>
            <a:r>
              <a:rPr lang="en-US" dirty="0"/>
              <a:t>Research and References in an MS-Word Plugin</a:t>
            </a:r>
          </a:p>
        </p:txBody>
      </p:sp>
      <p:sp>
        <p:nvSpPr>
          <p:cNvPr id="4" name="Rectangle 3">
            <a:extLst>
              <a:ext uri="{FF2B5EF4-FFF2-40B4-BE49-F238E27FC236}">
                <a16:creationId xmlns:a16="http://schemas.microsoft.com/office/drawing/2014/main" id="{751F626D-867A-44CA-BBF7-404A95D1AE66}"/>
              </a:ext>
            </a:extLst>
          </p:cNvPr>
          <p:cNvSpPr/>
          <p:nvPr/>
        </p:nvSpPr>
        <p:spPr>
          <a:xfrm>
            <a:off x="2068484" y="5588406"/>
            <a:ext cx="7668491" cy="300082"/>
          </a:xfrm>
          <a:prstGeom prst="rect">
            <a:avLst/>
          </a:prstGeom>
        </p:spPr>
        <p:txBody>
          <a:bodyPr wrap="square">
            <a:spAutoFit/>
          </a:bodyPr>
          <a:lstStyle/>
          <a:p>
            <a:r>
              <a:rPr lang="en-US" sz="1350" dirty="0">
                <a:hlinkClick r:id="rId2"/>
              </a:rPr>
              <a:t>https://www.officetooltips.com/office_2013/tips/advanced_research_with_research_pane.html</a:t>
            </a:r>
            <a:r>
              <a:rPr lang="en-US" sz="1350" dirty="0"/>
              <a:t> </a:t>
            </a:r>
          </a:p>
        </p:txBody>
      </p:sp>
      <p:pic>
        <p:nvPicPr>
          <p:cNvPr id="6" name="Picture 5">
            <a:extLst>
              <a:ext uri="{FF2B5EF4-FFF2-40B4-BE49-F238E27FC236}">
                <a16:creationId xmlns:a16="http://schemas.microsoft.com/office/drawing/2014/main" id="{07C3EC2A-D7C7-4624-8F9A-202BF4452122}"/>
              </a:ext>
            </a:extLst>
          </p:cNvPr>
          <p:cNvPicPr>
            <a:picLocks noChangeAspect="1"/>
          </p:cNvPicPr>
          <p:nvPr/>
        </p:nvPicPr>
        <p:blipFill>
          <a:blip r:embed="rId3"/>
          <a:stretch>
            <a:fillRect/>
          </a:stretch>
        </p:blipFill>
        <p:spPr>
          <a:xfrm>
            <a:off x="4183591" y="1681662"/>
            <a:ext cx="5453149" cy="289825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7C52ADA-D189-49EA-9792-D90F4BF85423}"/>
                  </a:ext>
                </a:extLst>
              </p14:cNvPr>
              <p14:cNvContentPartPr/>
              <p14:nvPr/>
            </p14:nvContentPartPr>
            <p14:xfrm>
              <a:off x="7748816" y="2236572"/>
              <a:ext cx="1680588" cy="2384856"/>
            </p14:xfrm>
          </p:contentPart>
        </mc:Choice>
        <mc:Fallback xmlns="">
          <p:pic>
            <p:nvPicPr>
              <p:cNvPr id="5" name="Ink 4">
                <a:extLst>
                  <a:ext uri="{FF2B5EF4-FFF2-40B4-BE49-F238E27FC236}">
                    <a16:creationId xmlns:a16="http://schemas.microsoft.com/office/drawing/2014/main" id="{77C52ADA-D189-49EA-9792-D90F4BF85423}"/>
                  </a:ext>
                </a:extLst>
              </p:cNvPr>
              <p:cNvPicPr/>
              <p:nvPr/>
            </p:nvPicPr>
            <p:blipFill>
              <a:blip r:embed="rId5"/>
              <a:stretch>
                <a:fillRect/>
              </a:stretch>
            </p:blipFill>
            <p:spPr>
              <a:xfrm>
                <a:off x="7727219" y="2193381"/>
                <a:ext cx="1723422" cy="2470878"/>
              </a:xfrm>
              <a:prstGeom prst="rect">
                <a:avLst/>
              </a:prstGeom>
            </p:spPr>
          </p:pic>
        </mc:Fallback>
      </mc:AlternateContent>
    </p:spTree>
    <p:extLst>
      <p:ext uri="{BB962C8B-B14F-4D97-AF65-F5344CB8AC3E}">
        <p14:creationId xmlns:p14="http://schemas.microsoft.com/office/powerpoint/2010/main" val="1921133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972436" y="916945"/>
            <a:ext cx="7886700" cy="628088"/>
          </a:xfrm>
        </p:spPr>
        <p:txBody>
          <a:bodyPr>
            <a:noAutofit/>
          </a:bodyPr>
          <a:lstStyle/>
          <a:p>
            <a:r>
              <a:rPr lang="en-US" dirty="0"/>
              <a:t>Server Virtualization</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1063876" y="1596855"/>
            <a:ext cx="3851910" cy="3664289"/>
          </a:xfrm>
        </p:spPr>
        <p:txBody>
          <a:bodyPr/>
          <a:lstStyle/>
          <a:p>
            <a:r>
              <a:rPr lang="en-US" dirty="0"/>
              <a:t>Parallels - </a:t>
            </a:r>
            <a:r>
              <a:rPr lang="en-US" sz="1800" dirty="0">
                <a:hlinkClick r:id="rId2"/>
              </a:rPr>
              <a:t>https://www.parallels.com/</a:t>
            </a:r>
            <a:r>
              <a:rPr lang="en-US" sz="1800" dirty="0"/>
              <a:t> </a:t>
            </a:r>
            <a:endParaRPr lang="en-US" dirty="0"/>
          </a:p>
          <a:p>
            <a:r>
              <a:rPr lang="en-US" dirty="0"/>
              <a:t>VMWare - </a:t>
            </a:r>
            <a:r>
              <a:rPr lang="en-US" sz="1800" dirty="0">
                <a:hlinkClick r:id="rId3"/>
              </a:rPr>
              <a:t>https://www.vmware.com/</a:t>
            </a:r>
            <a:r>
              <a:rPr lang="en-US" sz="1800" dirty="0"/>
              <a:t> </a:t>
            </a:r>
            <a:endParaRPr lang="en-US" dirty="0"/>
          </a:p>
          <a:p>
            <a:endParaRPr lang="en-US" dirty="0"/>
          </a:p>
        </p:txBody>
      </p:sp>
      <p:pic>
        <p:nvPicPr>
          <p:cNvPr id="4" name="Picture 3">
            <a:extLst>
              <a:ext uri="{FF2B5EF4-FFF2-40B4-BE49-F238E27FC236}">
                <a16:creationId xmlns:a16="http://schemas.microsoft.com/office/drawing/2014/main" id="{E745664C-3BC1-49F4-8EFD-E15CA97A4A23}"/>
              </a:ext>
            </a:extLst>
          </p:cNvPr>
          <p:cNvPicPr>
            <a:picLocks noChangeAspect="1"/>
          </p:cNvPicPr>
          <p:nvPr/>
        </p:nvPicPr>
        <p:blipFill>
          <a:blip r:embed="rId4"/>
          <a:stretch>
            <a:fillRect/>
          </a:stretch>
        </p:blipFill>
        <p:spPr>
          <a:xfrm>
            <a:off x="1158047" y="3467084"/>
            <a:ext cx="7294418" cy="2516193"/>
          </a:xfrm>
          <a:prstGeom prst="rect">
            <a:avLst/>
          </a:prstGeom>
        </p:spPr>
      </p:pic>
      <p:sp>
        <p:nvSpPr>
          <p:cNvPr id="6" name="Rectangle 5">
            <a:extLst>
              <a:ext uri="{FF2B5EF4-FFF2-40B4-BE49-F238E27FC236}">
                <a16:creationId xmlns:a16="http://schemas.microsoft.com/office/drawing/2014/main" id="{BE3B0642-7D48-4403-852A-919EDF85ED48}"/>
              </a:ext>
            </a:extLst>
          </p:cNvPr>
          <p:cNvSpPr/>
          <p:nvPr/>
        </p:nvSpPr>
        <p:spPr>
          <a:xfrm>
            <a:off x="4864073" y="1596855"/>
            <a:ext cx="6169879" cy="1469120"/>
          </a:xfrm>
          <a:prstGeom prst="rect">
            <a:avLst/>
          </a:prstGeom>
        </p:spPr>
        <p:txBody>
          <a:bodyPr wrap="square">
            <a:spAutoFit/>
          </a:bodyPr>
          <a:lstStyle/>
          <a:p>
            <a:pPr marL="171450" indent="-171450">
              <a:lnSpc>
                <a:spcPct val="90000"/>
              </a:lnSpc>
              <a:spcBef>
                <a:spcPts val="750"/>
              </a:spcBef>
              <a:buFont typeface="Arial" panose="020B0604020202020204" pitchFamily="34" charset="0"/>
              <a:buChar char="•"/>
            </a:pPr>
            <a:r>
              <a:rPr lang="en-US" sz="2800" dirty="0">
                <a:solidFill>
                  <a:prstClr val="black"/>
                </a:solidFill>
              </a:rPr>
              <a:t>Virtual Box </a:t>
            </a:r>
            <a:r>
              <a:rPr lang="en-US" sz="2100" dirty="0">
                <a:solidFill>
                  <a:prstClr val="black"/>
                </a:solidFill>
              </a:rPr>
              <a:t>- </a:t>
            </a:r>
            <a:r>
              <a:rPr lang="en-US" dirty="0">
                <a:solidFill>
                  <a:prstClr val="black"/>
                </a:solidFill>
                <a:hlinkClick r:id="rId5"/>
              </a:rPr>
              <a:t>https://www.virtualbox.org/</a:t>
            </a:r>
            <a:r>
              <a:rPr lang="en-US" dirty="0">
                <a:solidFill>
                  <a:prstClr val="black"/>
                </a:solidFill>
              </a:rPr>
              <a:t> </a:t>
            </a:r>
          </a:p>
          <a:p>
            <a:pPr marL="171450" indent="-171450">
              <a:lnSpc>
                <a:spcPct val="90000"/>
              </a:lnSpc>
              <a:spcBef>
                <a:spcPts val="750"/>
              </a:spcBef>
              <a:buFont typeface="Arial" panose="020B0604020202020204" pitchFamily="34" charset="0"/>
              <a:buChar char="•"/>
            </a:pPr>
            <a:r>
              <a:rPr lang="en-US" sz="2800" dirty="0">
                <a:solidFill>
                  <a:prstClr val="black"/>
                </a:solidFill>
              </a:rPr>
              <a:t>Hyper-V</a:t>
            </a:r>
            <a:r>
              <a:rPr lang="en-US" sz="2100" dirty="0">
                <a:solidFill>
                  <a:prstClr val="black"/>
                </a:solidFill>
              </a:rPr>
              <a:t> - </a:t>
            </a:r>
            <a:r>
              <a:rPr lang="en-US" dirty="0">
                <a:solidFill>
                  <a:prstClr val="black"/>
                </a:solidFill>
                <a:hlinkClick r:id="rId6"/>
              </a:rPr>
              <a:t>https://docs.microsoft.com/en-us/virtualization/hyper-v-on-windows/quick-start/enable-hyper-v</a:t>
            </a:r>
            <a:r>
              <a:rPr lang="en-US" dirty="0">
                <a:solidFill>
                  <a:prstClr val="black"/>
                </a:solidFill>
              </a:rPr>
              <a:t> </a:t>
            </a:r>
            <a:endParaRPr lang="en-US" sz="2100" dirty="0">
              <a:solidFill>
                <a:prstClr val="black"/>
              </a:solidFill>
            </a:endParaRPr>
          </a:p>
        </p:txBody>
      </p:sp>
    </p:spTree>
    <p:extLst>
      <p:ext uri="{BB962C8B-B14F-4D97-AF65-F5344CB8AC3E}">
        <p14:creationId xmlns:p14="http://schemas.microsoft.com/office/powerpoint/2010/main" val="2943126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agrant">
            <a:extLst>
              <a:ext uri="{FF2B5EF4-FFF2-40B4-BE49-F238E27FC236}">
                <a16:creationId xmlns:a16="http://schemas.microsoft.com/office/drawing/2014/main" id="{66469314-7C78-48CD-A43D-BAC26F843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478" y="2846537"/>
            <a:ext cx="7386638" cy="2671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975041-2DA0-4C86-B505-7190DAFE1054}"/>
              </a:ext>
            </a:extLst>
          </p:cNvPr>
          <p:cNvSpPr>
            <a:spLocks noGrp="1"/>
          </p:cNvSpPr>
          <p:nvPr>
            <p:ph type="title"/>
          </p:nvPr>
        </p:nvSpPr>
        <p:spPr/>
        <p:txBody>
          <a:bodyPr/>
          <a:lstStyle/>
          <a:p>
            <a:r>
              <a:rPr lang="en-US" dirty="0"/>
              <a:t>Virtualization Platforms - Vagrant</a:t>
            </a:r>
          </a:p>
        </p:txBody>
      </p:sp>
      <p:sp>
        <p:nvSpPr>
          <p:cNvPr id="4" name="Rectangle 3">
            <a:extLst>
              <a:ext uri="{FF2B5EF4-FFF2-40B4-BE49-F238E27FC236}">
                <a16:creationId xmlns:a16="http://schemas.microsoft.com/office/drawing/2014/main" id="{A5E486F6-BF51-4D91-817E-4A44D3B8A936}"/>
              </a:ext>
            </a:extLst>
          </p:cNvPr>
          <p:cNvSpPr/>
          <p:nvPr/>
        </p:nvSpPr>
        <p:spPr>
          <a:xfrm>
            <a:off x="2085860" y="5588407"/>
            <a:ext cx="2286460" cy="300082"/>
          </a:xfrm>
          <a:prstGeom prst="rect">
            <a:avLst/>
          </a:prstGeom>
        </p:spPr>
        <p:txBody>
          <a:bodyPr wrap="none">
            <a:spAutoFit/>
          </a:bodyPr>
          <a:lstStyle/>
          <a:p>
            <a:r>
              <a:rPr lang="en-US" sz="1350" dirty="0">
                <a:hlinkClick r:id="rId3"/>
              </a:rPr>
              <a:t>https://www.vagrantup.com/</a:t>
            </a:r>
            <a:r>
              <a:rPr lang="en-US" sz="1350" dirty="0"/>
              <a:t> </a:t>
            </a:r>
          </a:p>
        </p:txBody>
      </p:sp>
      <p:pic>
        <p:nvPicPr>
          <p:cNvPr id="5" name="Picture 4">
            <a:extLst>
              <a:ext uri="{FF2B5EF4-FFF2-40B4-BE49-F238E27FC236}">
                <a16:creationId xmlns:a16="http://schemas.microsoft.com/office/drawing/2014/main" id="{78043528-2312-4B17-B462-B2B884BB1446}"/>
              </a:ext>
            </a:extLst>
          </p:cNvPr>
          <p:cNvPicPr>
            <a:picLocks noChangeAspect="1"/>
          </p:cNvPicPr>
          <p:nvPr/>
        </p:nvPicPr>
        <p:blipFill>
          <a:blip r:embed="rId4"/>
          <a:stretch>
            <a:fillRect/>
          </a:stretch>
        </p:blipFill>
        <p:spPr>
          <a:xfrm>
            <a:off x="2801246" y="2195375"/>
            <a:ext cx="1464917" cy="1011116"/>
          </a:xfrm>
          <a:prstGeom prst="rect">
            <a:avLst/>
          </a:prstGeom>
        </p:spPr>
      </p:pic>
    </p:spTree>
    <p:extLst>
      <p:ext uri="{BB962C8B-B14F-4D97-AF65-F5344CB8AC3E}">
        <p14:creationId xmlns:p14="http://schemas.microsoft.com/office/powerpoint/2010/main" val="2857318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33FC-E5DC-4B87-8D67-E7A572414606}"/>
              </a:ext>
            </a:extLst>
          </p:cNvPr>
          <p:cNvSpPr>
            <a:spLocks noGrp="1"/>
          </p:cNvSpPr>
          <p:nvPr>
            <p:ph type="title"/>
          </p:nvPr>
        </p:nvSpPr>
        <p:spPr/>
        <p:txBody>
          <a:bodyPr/>
          <a:lstStyle/>
          <a:p>
            <a:r>
              <a:rPr lang="en-US" dirty="0"/>
              <a:t>Loading and Running Vagrant Boxes</a:t>
            </a:r>
          </a:p>
        </p:txBody>
      </p:sp>
      <p:sp>
        <p:nvSpPr>
          <p:cNvPr id="3" name="Content Placeholder 2">
            <a:extLst>
              <a:ext uri="{FF2B5EF4-FFF2-40B4-BE49-F238E27FC236}">
                <a16:creationId xmlns:a16="http://schemas.microsoft.com/office/drawing/2014/main" id="{2C1E76B5-B8A4-40C3-B7B8-5DFB7A87E772}"/>
              </a:ext>
            </a:extLst>
          </p:cNvPr>
          <p:cNvSpPr>
            <a:spLocks noGrp="1"/>
          </p:cNvSpPr>
          <p:nvPr>
            <p:ph idx="1"/>
          </p:nvPr>
        </p:nvSpPr>
        <p:spPr>
          <a:xfrm>
            <a:off x="983068" y="1555650"/>
            <a:ext cx="7886700" cy="3263504"/>
          </a:xfrm>
        </p:spPr>
        <p:txBody>
          <a:bodyPr/>
          <a:lstStyle/>
          <a:p>
            <a:r>
              <a:rPr lang="en-US" dirty="0"/>
              <a:t>Scotch Box </a:t>
            </a:r>
          </a:p>
          <a:p>
            <a:pPr lvl="1"/>
            <a:r>
              <a:rPr lang="en-US" sz="1500" dirty="0">
                <a:hlinkClick r:id="rId2"/>
              </a:rPr>
              <a:t>https://box.scotch.io/</a:t>
            </a:r>
            <a:r>
              <a:rPr lang="en-US" sz="1500" dirty="0"/>
              <a:t> -- </a:t>
            </a:r>
            <a:r>
              <a:rPr lang="en-US" sz="1500" dirty="0">
                <a:hlinkClick r:id="rId3"/>
              </a:rPr>
              <a:t>http://192.168.33.10/</a:t>
            </a:r>
            <a:r>
              <a:rPr lang="en-US" sz="1500" dirty="0"/>
              <a:t> </a:t>
            </a:r>
          </a:p>
          <a:p>
            <a:pPr lvl="1"/>
            <a:r>
              <a:rPr lang="en-US" sz="1500" dirty="0" err="1"/>
              <a:t>WPDistillery</a:t>
            </a:r>
            <a:r>
              <a:rPr lang="en-US" sz="1500" dirty="0"/>
              <a:t> - </a:t>
            </a:r>
            <a:r>
              <a:rPr lang="en-US" sz="1500" dirty="0">
                <a:hlinkClick r:id="rId4"/>
              </a:rPr>
              <a:t>https://wpdistillery.org/</a:t>
            </a:r>
            <a:r>
              <a:rPr lang="en-US" sz="1500" dirty="0"/>
              <a:t> - for WordPress</a:t>
            </a:r>
          </a:p>
          <a:p>
            <a:r>
              <a:rPr lang="en-US" dirty="0"/>
              <a:t>Homestead</a:t>
            </a:r>
          </a:p>
          <a:p>
            <a:pPr lvl="1"/>
            <a:r>
              <a:rPr lang="en-US" sz="1500" dirty="0"/>
              <a:t>Instructions - </a:t>
            </a:r>
            <a:r>
              <a:rPr lang="en-US" sz="1500" dirty="0">
                <a:hlinkClick r:id="rId5"/>
              </a:rPr>
              <a:t>https://laravel.com/docs/5.5/homestead#first-steps</a:t>
            </a:r>
            <a:r>
              <a:rPr lang="en-US" sz="1500" dirty="0"/>
              <a:t> </a:t>
            </a:r>
          </a:p>
        </p:txBody>
      </p:sp>
      <p:pic>
        <p:nvPicPr>
          <p:cNvPr id="4" name="Picture 3">
            <a:extLst>
              <a:ext uri="{FF2B5EF4-FFF2-40B4-BE49-F238E27FC236}">
                <a16:creationId xmlns:a16="http://schemas.microsoft.com/office/drawing/2014/main" id="{C1976863-839D-4E1E-815C-943CD092CF14}"/>
              </a:ext>
            </a:extLst>
          </p:cNvPr>
          <p:cNvPicPr>
            <a:picLocks noChangeAspect="1"/>
          </p:cNvPicPr>
          <p:nvPr/>
        </p:nvPicPr>
        <p:blipFill>
          <a:blip r:embed="rId6"/>
          <a:stretch>
            <a:fillRect/>
          </a:stretch>
        </p:blipFill>
        <p:spPr>
          <a:xfrm>
            <a:off x="1161777" y="3670253"/>
            <a:ext cx="3180818" cy="1957778"/>
          </a:xfrm>
          <a:prstGeom prst="rect">
            <a:avLst/>
          </a:prstGeom>
        </p:spPr>
      </p:pic>
      <p:pic>
        <p:nvPicPr>
          <p:cNvPr id="5" name="Picture 4">
            <a:extLst>
              <a:ext uri="{FF2B5EF4-FFF2-40B4-BE49-F238E27FC236}">
                <a16:creationId xmlns:a16="http://schemas.microsoft.com/office/drawing/2014/main" id="{6DDE3DAC-19DA-49D6-8BD4-3BEDF9048790}"/>
              </a:ext>
            </a:extLst>
          </p:cNvPr>
          <p:cNvPicPr>
            <a:picLocks noChangeAspect="1"/>
          </p:cNvPicPr>
          <p:nvPr/>
        </p:nvPicPr>
        <p:blipFill>
          <a:blip r:embed="rId7"/>
          <a:stretch>
            <a:fillRect/>
          </a:stretch>
        </p:blipFill>
        <p:spPr>
          <a:xfrm>
            <a:off x="4833433" y="3766141"/>
            <a:ext cx="3848793" cy="1978409"/>
          </a:xfrm>
          <a:prstGeom prst="rect">
            <a:avLst/>
          </a:prstGeom>
        </p:spPr>
      </p:pic>
    </p:spTree>
    <p:extLst>
      <p:ext uri="{BB962C8B-B14F-4D97-AF65-F5344CB8AC3E}">
        <p14:creationId xmlns:p14="http://schemas.microsoft.com/office/powerpoint/2010/main" val="4092716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D7A562-1C24-482B-A574-5FBB27996EFE}"/>
              </a:ext>
            </a:extLst>
          </p:cNvPr>
          <p:cNvPicPr>
            <a:picLocks noChangeAspect="1"/>
          </p:cNvPicPr>
          <p:nvPr/>
        </p:nvPicPr>
        <p:blipFill>
          <a:blip r:embed="rId2"/>
          <a:stretch>
            <a:fillRect/>
          </a:stretch>
        </p:blipFill>
        <p:spPr>
          <a:xfrm>
            <a:off x="2305359" y="1829840"/>
            <a:ext cx="6596186" cy="3373877"/>
          </a:xfrm>
          <a:prstGeom prst="rect">
            <a:avLst/>
          </a:prstGeom>
        </p:spPr>
      </p:pic>
      <p:sp>
        <p:nvSpPr>
          <p:cNvPr id="2" name="Title 1">
            <a:extLst>
              <a:ext uri="{FF2B5EF4-FFF2-40B4-BE49-F238E27FC236}">
                <a16:creationId xmlns:a16="http://schemas.microsoft.com/office/drawing/2014/main" id="{C89ABA0B-0BE7-4C35-9304-14DB236D20A7}"/>
              </a:ext>
            </a:extLst>
          </p:cNvPr>
          <p:cNvSpPr>
            <a:spLocks noGrp="1"/>
          </p:cNvSpPr>
          <p:nvPr>
            <p:ph type="title"/>
          </p:nvPr>
        </p:nvSpPr>
        <p:spPr/>
        <p:txBody>
          <a:bodyPr/>
          <a:lstStyle/>
          <a:p>
            <a:r>
              <a:rPr lang="en-US" dirty="0"/>
              <a:t>Docker</a:t>
            </a:r>
          </a:p>
        </p:txBody>
      </p:sp>
      <p:pic>
        <p:nvPicPr>
          <p:cNvPr id="4" name="Picture 3">
            <a:extLst>
              <a:ext uri="{FF2B5EF4-FFF2-40B4-BE49-F238E27FC236}">
                <a16:creationId xmlns:a16="http://schemas.microsoft.com/office/drawing/2014/main" id="{6ADBA72E-F8B8-4A6F-879E-4CFA7793B4B5}"/>
              </a:ext>
            </a:extLst>
          </p:cNvPr>
          <p:cNvPicPr>
            <a:picLocks noChangeAspect="1"/>
          </p:cNvPicPr>
          <p:nvPr/>
        </p:nvPicPr>
        <p:blipFill>
          <a:blip r:embed="rId3"/>
          <a:stretch>
            <a:fillRect/>
          </a:stretch>
        </p:blipFill>
        <p:spPr>
          <a:xfrm>
            <a:off x="7108460" y="3937115"/>
            <a:ext cx="2930891" cy="1876598"/>
          </a:xfrm>
          <a:prstGeom prst="rect">
            <a:avLst/>
          </a:prstGeom>
        </p:spPr>
      </p:pic>
      <p:pic>
        <p:nvPicPr>
          <p:cNvPr id="2050" name="Picture 2" descr="https://ouseful.files.wordpress.com/2015/08/kitematic_and_pinboard__bookmarks_for_psychemedia_tagged__docker_.png">
            <a:extLst>
              <a:ext uri="{FF2B5EF4-FFF2-40B4-BE49-F238E27FC236}">
                <a16:creationId xmlns:a16="http://schemas.microsoft.com/office/drawing/2014/main" id="{2875A101-982A-41F8-8D0E-5423D8BDC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5359" y="4136623"/>
            <a:ext cx="2346386" cy="154212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9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FF89-406B-4349-9ACD-6859F9642BD6}"/>
              </a:ext>
            </a:extLst>
          </p:cNvPr>
          <p:cNvSpPr>
            <a:spLocks noGrp="1"/>
          </p:cNvSpPr>
          <p:nvPr>
            <p:ph type="title"/>
          </p:nvPr>
        </p:nvSpPr>
        <p:spPr/>
        <p:txBody>
          <a:bodyPr/>
          <a:lstStyle/>
          <a:p>
            <a:r>
              <a:rPr lang="en-US" dirty="0"/>
              <a:t>Canvas on Docker</a:t>
            </a:r>
          </a:p>
        </p:txBody>
      </p:sp>
      <p:pic>
        <p:nvPicPr>
          <p:cNvPr id="4" name="Picture 3">
            <a:extLst>
              <a:ext uri="{FF2B5EF4-FFF2-40B4-BE49-F238E27FC236}">
                <a16:creationId xmlns:a16="http://schemas.microsoft.com/office/drawing/2014/main" id="{07A83E04-5404-420F-BF6D-A16F69E5ABD4}"/>
              </a:ext>
            </a:extLst>
          </p:cNvPr>
          <p:cNvPicPr>
            <a:picLocks noChangeAspect="1"/>
          </p:cNvPicPr>
          <p:nvPr/>
        </p:nvPicPr>
        <p:blipFill>
          <a:blip r:embed="rId2"/>
          <a:stretch>
            <a:fillRect/>
          </a:stretch>
        </p:blipFill>
        <p:spPr>
          <a:xfrm>
            <a:off x="2047317" y="2898026"/>
            <a:ext cx="2263979" cy="2441863"/>
          </a:xfrm>
          <a:prstGeom prst="rect">
            <a:avLst/>
          </a:prstGeom>
          <a:ln w="3175">
            <a:solidFill>
              <a:schemeClr val="tx1"/>
            </a:solidFill>
          </a:ln>
        </p:spPr>
      </p:pic>
      <p:sp>
        <p:nvSpPr>
          <p:cNvPr id="5" name="Rectangle 4">
            <a:extLst>
              <a:ext uri="{FF2B5EF4-FFF2-40B4-BE49-F238E27FC236}">
                <a16:creationId xmlns:a16="http://schemas.microsoft.com/office/drawing/2014/main" id="{3998FE5F-13CA-46E2-B550-A8954EC92C5D}"/>
              </a:ext>
            </a:extLst>
          </p:cNvPr>
          <p:cNvSpPr/>
          <p:nvPr/>
        </p:nvSpPr>
        <p:spPr>
          <a:xfrm>
            <a:off x="1989515" y="5410282"/>
            <a:ext cx="3111767" cy="461665"/>
          </a:xfrm>
          <a:prstGeom prst="rect">
            <a:avLst/>
          </a:prstGeom>
        </p:spPr>
        <p:txBody>
          <a:bodyPr wrap="square">
            <a:spAutoFit/>
          </a:bodyPr>
          <a:lstStyle/>
          <a:p>
            <a:r>
              <a:rPr lang="en-US" sz="1200" dirty="0">
                <a:hlinkClick r:id="rId3"/>
              </a:rPr>
              <a:t>https://github.com/instructure/canvas-lms/blob/master/script/docker_dev_setup.sh</a:t>
            </a:r>
            <a:r>
              <a:rPr lang="en-US" sz="1200" dirty="0"/>
              <a:t> </a:t>
            </a:r>
          </a:p>
        </p:txBody>
      </p:sp>
      <p:pic>
        <p:nvPicPr>
          <p:cNvPr id="6" name="Picture 5">
            <a:extLst>
              <a:ext uri="{FF2B5EF4-FFF2-40B4-BE49-F238E27FC236}">
                <a16:creationId xmlns:a16="http://schemas.microsoft.com/office/drawing/2014/main" id="{CA48DD91-D542-4BF0-A072-69F76B9644D3}"/>
              </a:ext>
            </a:extLst>
          </p:cNvPr>
          <p:cNvPicPr>
            <a:picLocks noChangeAspect="1"/>
          </p:cNvPicPr>
          <p:nvPr/>
        </p:nvPicPr>
        <p:blipFill>
          <a:blip r:embed="rId4"/>
          <a:stretch>
            <a:fillRect/>
          </a:stretch>
        </p:blipFill>
        <p:spPr>
          <a:xfrm>
            <a:off x="4902933" y="2226469"/>
            <a:ext cx="4227213" cy="3127057"/>
          </a:xfrm>
          <a:prstGeom prst="rect">
            <a:avLst/>
          </a:prstGeom>
        </p:spPr>
      </p:pic>
      <p:sp>
        <p:nvSpPr>
          <p:cNvPr id="7" name="Rectangle 6">
            <a:extLst>
              <a:ext uri="{FF2B5EF4-FFF2-40B4-BE49-F238E27FC236}">
                <a16:creationId xmlns:a16="http://schemas.microsoft.com/office/drawing/2014/main" id="{38EBE21B-19C7-4B8C-BFA6-118C5E191348}"/>
              </a:ext>
            </a:extLst>
          </p:cNvPr>
          <p:cNvSpPr/>
          <p:nvPr/>
        </p:nvSpPr>
        <p:spPr>
          <a:xfrm>
            <a:off x="5761744" y="5353525"/>
            <a:ext cx="3666581" cy="300082"/>
          </a:xfrm>
          <a:prstGeom prst="rect">
            <a:avLst/>
          </a:prstGeom>
        </p:spPr>
        <p:txBody>
          <a:bodyPr wrap="none">
            <a:spAutoFit/>
          </a:bodyPr>
          <a:lstStyle/>
          <a:p>
            <a:r>
              <a:rPr lang="en-US" sz="1350" dirty="0">
                <a:hlinkClick r:id="rId5"/>
              </a:rPr>
              <a:t>http://slides.com/jamesluker/how-to-docker-2#/</a:t>
            </a:r>
            <a:r>
              <a:rPr lang="en-US" sz="1350" dirty="0"/>
              <a:t> </a:t>
            </a:r>
          </a:p>
        </p:txBody>
      </p:sp>
    </p:spTree>
    <p:extLst>
      <p:ext uri="{BB962C8B-B14F-4D97-AF65-F5344CB8AC3E}">
        <p14:creationId xmlns:p14="http://schemas.microsoft.com/office/powerpoint/2010/main" val="4084846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F21B-2C4A-457B-A47D-6A36C2B72EB6}"/>
              </a:ext>
            </a:extLst>
          </p:cNvPr>
          <p:cNvSpPr>
            <a:spLocks noGrp="1"/>
          </p:cNvSpPr>
          <p:nvPr>
            <p:ph type="title"/>
          </p:nvPr>
        </p:nvSpPr>
        <p:spPr/>
        <p:txBody>
          <a:bodyPr/>
          <a:lstStyle/>
          <a:p>
            <a:r>
              <a:rPr lang="en-US" dirty="0"/>
              <a:t>Big Blue Button in Docker</a:t>
            </a:r>
          </a:p>
        </p:txBody>
      </p:sp>
      <p:sp>
        <p:nvSpPr>
          <p:cNvPr id="3" name="Content Placeholder 2">
            <a:extLst>
              <a:ext uri="{FF2B5EF4-FFF2-40B4-BE49-F238E27FC236}">
                <a16:creationId xmlns:a16="http://schemas.microsoft.com/office/drawing/2014/main" id="{85D9DAE4-297B-47DF-94C5-B654996CF975}"/>
              </a:ext>
            </a:extLst>
          </p:cNvPr>
          <p:cNvSpPr>
            <a:spLocks noGrp="1"/>
          </p:cNvSpPr>
          <p:nvPr>
            <p:ph idx="1"/>
          </p:nvPr>
        </p:nvSpPr>
        <p:spPr/>
        <p:txBody>
          <a:bodyPr/>
          <a:lstStyle/>
          <a:p>
            <a:endParaRPr lang="en-US" dirty="0"/>
          </a:p>
        </p:txBody>
      </p:sp>
      <p:pic>
        <p:nvPicPr>
          <p:cNvPr id="4" name="Picture 2" descr="Image result for moodle on docker">
            <a:extLst>
              <a:ext uri="{FF2B5EF4-FFF2-40B4-BE49-F238E27FC236}">
                <a16:creationId xmlns:a16="http://schemas.microsoft.com/office/drawing/2014/main" id="{042D6EE8-20A9-4720-9417-8CBA00A50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270" y="2125266"/>
            <a:ext cx="4861080" cy="2921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567A36-F8FF-4B16-A63D-35B7B383B98C}"/>
              </a:ext>
            </a:extLst>
          </p:cNvPr>
          <p:cNvSpPr/>
          <p:nvPr/>
        </p:nvSpPr>
        <p:spPr>
          <a:xfrm>
            <a:off x="5143935" y="5130081"/>
            <a:ext cx="3590085" cy="300082"/>
          </a:xfrm>
          <a:prstGeom prst="rect">
            <a:avLst/>
          </a:prstGeom>
        </p:spPr>
        <p:txBody>
          <a:bodyPr wrap="none">
            <a:spAutoFit/>
          </a:bodyPr>
          <a:lstStyle/>
          <a:p>
            <a:r>
              <a:rPr lang="en-US" sz="1350" dirty="0">
                <a:hlinkClick r:id="rId3"/>
              </a:rPr>
              <a:t>http://docs.bigbluebutton.org/labs/docker.html</a:t>
            </a:r>
            <a:r>
              <a:rPr lang="en-US" sz="1350" dirty="0"/>
              <a:t> </a:t>
            </a:r>
          </a:p>
        </p:txBody>
      </p:sp>
      <p:sp>
        <p:nvSpPr>
          <p:cNvPr id="6" name="Rectangle 5">
            <a:extLst>
              <a:ext uri="{FF2B5EF4-FFF2-40B4-BE49-F238E27FC236}">
                <a16:creationId xmlns:a16="http://schemas.microsoft.com/office/drawing/2014/main" id="{E27D9882-F5E8-4CD4-A7F9-2F3A74158EEB}"/>
              </a:ext>
            </a:extLst>
          </p:cNvPr>
          <p:cNvSpPr/>
          <p:nvPr/>
        </p:nvSpPr>
        <p:spPr>
          <a:xfrm>
            <a:off x="2152650" y="5588407"/>
            <a:ext cx="4215578" cy="300082"/>
          </a:xfrm>
          <a:prstGeom prst="rect">
            <a:avLst/>
          </a:prstGeom>
        </p:spPr>
        <p:txBody>
          <a:bodyPr wrap="none">
            <a:spAutoFit/>
          </a:bodyPr>
          <a:lstStyle/>
          <a:p>
            <a:r>
              <a:rPr lang="en-US" sz="1350" dirty="0">
                <a:hlinkClick r:id="rId4"/>
              </a:rPr>
              <a:t>https://hub.docker.com/r/bigbluebutton/bigbluebutton/</a:t>
            </a:r>
            <a:r>
              <a:rPr lang="en-US" sz="1350" dirty="0"/>
              <a:t> </a:t>
            </a:r>
          </a:p>
        </p:txBody>
      </p:sp>
      <p:pic>
        <p:nvPicPr>
          <p:cNvPr id="7" name="Picture 6">
            <a:extLst>
              <a:ext uri="{FF2B5EF4-FFF2-40B4-BE49-F238E27FC236}">
                <a16:creationId xmlns:a16="http://schemas.microsoft.com/office/drawing/2014/main" id="{8DF89E26-53F6-4984-97B9-2CD84852CC47}"/>
              </a:ext>
            </a:extLst>
          </p:cNvPr>
          <p:cNvPicPr>
            <a:picLocks noChangeAspect="1"/>
          </p:cNvPicPr>
          <p:nvPr/>
        </p:nvPicPr>
        <p:blipFill>
          <a:blip r:embed="rId5"/>
          <a:stretch>
            <a:fillRect/>
          </a:stretch>
        </p:blipFill>
        <p:spPr>
          <a:xfrm>
            <a:off x="1945341" y="2532265"/>
            <a:ext cx="3149546" cy="3006925"/>
          </a:xfrm>
          <a:prstGeom prst="rect">
            <a:avLst/>
          </a:prstGeom>
        </p:spPr>
      </p:pic>
    </p:spTree>
    <p:extLst>
      <p:ext uri="{BB962C8B-B14F-4D97-AF65-F5344CB8AC3E}">
        <p14:creationId xmlns:p14="http://schemas.microsoft.com/office/powerpoint/2010/main" val="3931454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3B68-A7FA-4D30-A97B-181D37E91194}"/>
              </a:ext>
            </a:extLst>
          </p:cNvPr>
          <p:cNvSpPr>
            <a:spLocks noGrp="1"/>
          </p:cNvSpPr>
          <p:nvPr>
            <p:ph type="title"/>
          </p:nvPr>
        </p:nvSpPr>
        <p:spPr/>
        <p:txBody>
          <a:bodyPr/>
          <a:lstStyle/>
          <a:p>
            <a:r>
              <a:rPr lang="en-US" dirty="0"/>
              <a:t>Moodle on Docker</a:t>
            </a:r>
          </a:p>
        </p:txBody>
      </p:sp>
      <p:sp>
        <p:nvSpPr>
          <p:cNvPr id="3" name="Content Placeholder 2">
            <a:extLst>
              <a:ext uri="{FF2B5EF4-FFF2-40B4-BE49-F238E27FC236}">
                <a16:creationId xmlns:a16="http://schemas.microsoft.com/office/drawing/2014/main" id="{4589E706-0AC9-4A3C-853E-FDC90A3F37D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537CBC9E-E6AA-4F84-9250-991EFEDF3F48}"/>
              </a:ext>
            </a:extLst>
          </p:cNvPr>
          <p:cNvSpPr/>
          <p:nvPr/>
        </p:nvSpPr>
        <p:spPr>
          <a:xfrm>
            <a:off x="2207399" y="5591175"/>
            <a:ext cx="3119315" cy="300082"/>
          </a:xfrm>
          <a:prstGeom prst="rect">
            <a:avLst/>
          </a:prstGeom>
        </p:spPr>
        <p:txBody>
          <a:bodyPr wrap="none">
            <a:spAutoFit/>
          </a:bodyPr>
          <a:lstStyle/>
          <a:p>
            <a:r>
              <a:rPr lang="en-US" sz="1350" dirty="0">
                <a:hlinkClick r:id="rId2"/>
              </a:rPr>
              <a:t>https://hub.docker.com/r/jauer/moodle/</a:t>
            </a:r>
            <a:r>
              <a:rPr lang="en-US" sz="1350" dirty="0"/>
              <a:t> </a:t>
            </a:r>
          </a:p>
        </p:txBody>
      </p:sp>
      <p:pic>
        <p:nvPicPr>
          <p:cNvPr id="5" name="Picture 4">
            <a:extLst>
              <a:ext uri="{FF2B5EF4-FFF2-40B4-BE49-F238E27FC236}">
                <a16:creationId xmlns:a16="http://schemas.microsoft.com/office/drawing/2014/main" id="{2867096E-FE7D-43D0-ABD1-A4900D8A5614}"/>
              </a:ext>
            </a:extLst>
          </p:cNvPr>
          <p:cNvPicPr>
            <a:picLocks noChangeAspect="1"/>
          </p:cNvPicPr>
          <p:nvPr/>
        </p:nvPicPr>
        <p:blipFill>
          <a:blip r:embed="rId3"/>
          <a:stretch>
            <a:fillRect/>
          </a:stretch>
        </p:blipFill>
        <p:spPr>
          <a:xfrm>
            <a:off x="2246322" y="2057140"/>
            <a:ext cx="2956952" cy="3210012"/>
          </a:xfrm>
          <a:prstGeom prst="rect">
            <a:avLst/>
          </a:prstGeom>
          <a:ln w="3175">
            <a:solidFill>
              <a:schemeClr val="tx1"/>
            </a:solidFill>
          </a:ln>
        </p:spPr>
      </p:pic>
      <p:pic>
        <p:nvPicPr>
          <p:cNvPr id="6" name="Picture 5">
            <a:extLst>
              <a:ext uri="{FF2B5EF4-FFF2-40B4-BE49-F238E27FC236}">
                <a16:creationId xmlns:a16="http://schemas.microsoft.com/office/drawing/2014/main" id="{D321691E-B930-4212-AF60-364A95E4DAEB}"/>
              </a:ext>
            </a:extLst>
          </p:cNvPr>
          <p:cNvPicPr>
            <a:picLocks noChangeAspect="1"/>
          </p:cNvPicPr>
          <p:nvPr/>
        </p:nvPicPr>
        <p:blipFill>
          <a:blip r:embed="rId4"/>
          <a:stretch>
            <a:fillRect/>
          </a:stretch>
        </p:blipFill>
        <p:spPr>
          <a:xfrm>
            <a:off x="5373679" y="1785158"/>
            <a:ext cx="4775663" cy="3581747"/>
          </a:xfrm>
          <a:prstGeom prst="rect">
            <a:avLst/>
          </a:prstGeom>
        </p:spPr>
      </p:pic>
    </p:spTree>
    <p:extLst>
      <p:ext uri="{BB962C8B-B14F-4D97-AF65-F5344CB8AC3E}">
        <p14:creationId xmlns:p14="http://schemas.microsoft.com/office/powerpoint/2010/main" val="62580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44B5-48E9-436F-8390-429E7C37C6C2}"/>
              </a:ext>
            </a:extLst>
          </p:cNvPr>
          <p:cNvSpPr>
            <a:spLocks noGrp="1"/>
          </p:cNvSpPr>
          <p:nvPr>
            <p:ph type="title"/>
          </p:nvPr>
        </p:nvSpPr>
        <p:spPr/>
        <p:txBody>
          <a:bodyPr/>
          <a:lstStyle/>
          <a:p>
            <a:r>
              <a:rPr lang="en-US" dirty="0"/>
              <a:t>Options</a:t>
            </a:r>
          </a:p>
        </p:txBody>
      </p:sp>
      <p:pic>
        <p:nvPicPr>
          <p:cNvPr id="4" name="Picture 3">
            <a:extLst>
              <a:ext uri="{FF2B5EF4-FFF2-40B4-BE49-F238E27FC236}">
                <a16:creationId xmlns:a16="http://schemas.microsoft.com/office/drawing/2014/main" id="{322E0B16-166E-4070-99EC-74C7892E103E}"/>
              </a:ext>
            </a:extLst>
          </p:cNvPr>
          <p:cNvPicPr>
            <a:picLocks noChangeAspect="1"/>
          </p:cNvPicPr>
          <p:nvPr/>
        </p:nvPicPr>
        <p:blipFill>
          <a:blip r:embed="rId2"/>
          <a:stretch>
            <a:fillRect/>
          </a:stretch>
        </p:blipFill>
        <p:spPr>
          <a:xfrm>
            <a:off x="2152651" y="1893962"/>
            <a:ext cx="6073962" cy="3414755"/>
          </a:xfrm>
          <a:prstGeom prst="rect">
            <a:avLst/>
          </a:prstGeom>
          <a:ln w="3175">
            <a:solidFill>
              <a:schemeClr val="tx1"/>
            </a:solidFill>
          </a:ln>
        </p:spPr>
      </p:pic>
      <p:sp>
        <p:nvSpPr>
          <p:cNvPr id="5" name="Rectangle 4">
            <a:extLst>
              <a:ext uri="{FF2B5EF4-FFF2-40B4-BE49-F238E27FC236}">
                <a16:creationId xmlns:a16="http://schemas.microsoft.com/office/drawing/2014/main" id="{751600C0-86CB-4F6F-BFD4-9AA35F1CBDDA}"/>
              </a:ext>
            </a:extLst>
          </p:cNvPr>
          <p:cNvSpPr/>
          <p:nvPr/>
        </p:nvSpPr>
        <p:spPr>
          <a:xfrm>
            <a:off x="2081909" y="5489972"/>
            <a:ext cx="3478068" cy="300082"/>
          </a:xfrm>
          <a:prstGeom prst="rect">
            <a:avLst/>
          </a:prstGeom>
        </p:spPr>
        <p:txBody>
          <a:bodyPr wrap="none">
            <a:spAutoFit/>
          </a:bodyPr>
          <a:lstStyle/>
          <a:p>
            <a:r>
              <a:rPr lang="en-US" sz="1350" dirty="0">
                <a:hlinkClick r:id="rId3"/>
              </a:rPr>
              <a:t>https://bitnami.com/stack/moodle/containers</a:t>
            </a:r>
            <a:r>
              <a:rPr lang="en-US" sz="1350" dirty="0"/>
              <a:t> </a:t>
            </a:r>
          </a:p>
        </p:txBody>
      </p:sp>
    </p:spTree>
    <p:extLst>
      <p:ext uri="{BB962C8B-B14F-4D97-AF65-F5344CB8AC3E}">
        <p14:creationId xmlns:p14="http://schemas.microsoft.com/office/powerpoint/2010/main" val="1604100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E55-0DC8-4EC4-AB76-0A3404B3D5CD}"/>
              </a:ext>
            </a:extLst>
          </p:cNvPr>
          <p:cNvSpPr>
            <a:spLocks noGrp="1"/>
          </p:cNvSpPr>
          <p:nvPr>
            <p:ph type="title"/>
          </p:nvPr>
        </p:nvSpPr>
        <p:spPr/>
        <p:txBody>
          <a:bodyPr/>
          <a:lstStyle/>
          <a:p>
            <a:r>
              <a:rPr lang="en-US" dirty="0"/>
              <a:t>The Long Game</a:t>
            </a:r>
          </a:p>
        </p:txBody>
      </p:sp>
      <p:sp>
        <p:nvSpPr>
          <p:cNvPr id="3" name="Content Placeholder 2">
            <a:extLst>
              <a:ext uri="{FF2B5EF4-FFF2-40B4-BE49-F238E27FC236}">
                <a16:creationId xmlns:a16="http://schemas.microsoft.com/office/drawing/2014/main" id="{0D536A26-2C9B-430C-8464-B96E6D4211F7}"/>
              </a:ext>
            </a:extLst>
          </p:cNvPr>
          <p:cNvSpPr>
            <a:spLocks noGrp="1"/>
          </p:cNvSpPr>
          <p:nvPr>
            <p:ph idx="1"/>
          </p:nvPr>
        </p:nvSpPr>
        <p:spPr>
          <a:xfrm>
            <a:off x="5128352" y="1627321"/>
            <a:ext cx="6367749" cy="4723903"/>
          </a:xfrm>
        </p:spPr>
        <p:txBody>
          <a:bodyPr>
            <a:normAutofit lnSpcReduction="10000"/>
          </a:bodyPr>
          <a:lstStyle/>
          <a:p>
            <a:r>
              <a:rPr lang="en-US" dirty="0"/>
              <a:t>Give your table group a name</a:t>
            </a:r>
          </a:p>
          <a:p>
            <a:r>
              <a:rPr lang="en-US" dirty="0"/>
              <a:t>You will need a flag or a coat of arms</a:t>
            </a:r>
          </a:p>
          <a:p>
            <a:r>
              <a:rPr lang="en-US" dirty="0"/>
              <a:t>What kind of group are you? (Nation, linguistic, family, religion, company, </a:t>
            </a:r>
            <a:r>
              <a:rPr lang="en-US" dirty="0" err="1"/>
              <a:t>etc</a:t>
            </a:r>
            <a:r>
              <a:rPr lang="en-US" dirty="0"/>
              <a:t>?)</a:t>
            </a:r>
          </a:p>
          <a:p>
            <a:r>
              <a:rPr lang="en-US" dirty="0"/>
              <a:t>Who is your leader? What are they? (President, Imam, CEO, Monarch, Godfather, , etc.?)</a:t>
            </a:r>
          </a:p>
          <a:p>
            <a:r>
              <a:rPr lang="en-US" dirty="0"/>
              <a:t>What do you believe? (E.g., “Grease is the word”)</a:t>
            </a:r>
          </a:p>
          <a:p>
            <a:r>
              <a:rPr lang="en-US" dirty="0"/>
              <a:t>How do you </a:t>
            </a:r>
            <a:r>
              <a:rPr lang="en-US" dirty="0" err="1"/>
              <a:t>recognie</a:t>
            </a:r>
            <a:r>
              <a:rPr lang="en-US" dirty="0"/>
              <a:t> each other (Handshape, greeting, clothing?)</a:t>
            </a:r>
          </a:p>
        </p:txBody>
      </p:sp>
      <p:pic>
        <p:nvPicPr>
          <p:cNvPr id="4" name="Picture 3">
            <a:extLst>
              <a:ext uri="{FF2B5EF4-FFF2-40B4-BE49-F238E27FC236}">
                <a16:creationId xmlns:a16="http://schemas.microsoft.com/office/drawing/2014/main" id="{6600F088-D9EB-4097-A808-191CB41ECFD4}"/>
              </a:ext>
            </a:extLst>
          </p:cNvPr>
          <p:cNvPicPr>
            <a:picLocks noChangeAspect="1"/>
          </p:cNvPicPr>
          <p:nvPr/>
        </p:nvPicPr>
        <p:blipFill>
          <a:blip r:embed="rId2"/>
          <a:stretch>
            <a:fillRect/>
          </a:stretch>
        </p:blipFill>
        <p:spPr>
          <a:xfrm>
            <a:off x="1068808" y="1690688"/>
            <a:ext cx="3773106" cy="5068351"/>
          </a:xfrm>
          <a:prstGeom prst="rect">
            <a:avLst/>
          </a:prstGeom>
        </p:spPr>
      </p:pic>
    </p:spTree>
    <p:extLst>
      <p:ext uri="{BB962C8B-B14F-4D97-AF65-F5344CB8AC3E}">
        <p14:creationId xmlns:p14="http://schemas.microsoft.com/office/powerpoint/2010/main" val="1639203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9287-5BA4-4C35-8BE4-EDDE9A136B4A}"/>
              </a:ext>
            </a:extLst>
          </p:cNvPr>
          <p:cNvSpPr>
            <a:spLocks noGrp="1"/>
          </p:cNvSpPr>
          <p:nvPr>
            <p:ph type="title"/>
          </p:nvPr>
        </p:nvSpPr>
        <p:spPr/>
        <p:txBody>
          <a:bodyPr/>
          <a:lstStyle/>
          <a:p>
            <a:r>
              <a:rPr lang="en-US" dirty="0"/>
              <a:t>Cloud Infrastructure Providers</a:t>
            </a:r>
          </a:p>
        </p:txBody>
      </p:sp>
      <p:sp>
        <p:nvSpPr>
          <p:cNvPr id="3" name="Content Placeholder 2">
            <a:extLst>
              <a:ext uri="{FF2B5EF4-FFF2-40B4-BE49-F238E27FC236}">
                <a16:creationId xmlns:a16="http://schemas.microsoft.com/office/drawing/2014/main" id="{6DB60DAB-7589-4CB0-8813-BEF3837466EA}"/>
              </a:ext>
            </a:extLst>
          </p:cNvPr>
          <p:cNvSpPr>
            <a:spLocks noGrp="1"/>
          </p:cNvSpPr>
          <p:nvPr>
            <p:ph idx="1"/>
          </p:nvPr>
        </p:nvSpPr>
        <p:spPr>
          <a:xfrm>
            <a:off x="3442634" y="2071818"/>
            <a:ext cx="3541222" cy="3855330"/>
          </a:xfrm>
        </p:spPr>
        <p:txBody>
          <a:bodyPr>
            <a:normAutofit fontScale="62500" lnSpcReduction="20000"/>
          </a:bodyPr>
          <a:lstStyle/>
          <a:p>
            <a:r>
              <a:rPr lang="en-US" dirty="0"/>
              <a:t>AWS – Amazon - </a:t>
            </a:r>
            <a:r>
              <a:rPr lang="en-US" dirty="0">
                <a:hlinkClick r:id="rId2"/>
              </a:rPr>
              <a:t>https://aws.amazon.com/</a:t>
            </a:r>
            <a:r>
              <a:rPr lang="en-US" dirty="0"/>
              <a:t> </a:t>
            </a:r>
          </a:p>
          <a:p>
            <a:endParaRPr lang="en-US" dirty="0"/>
          </a:p>
          <a:p>
            <a:r>
              <a:rPr lang="en-US" dirty="0"/>
              <a:t>Azure – Microsoft - </a:t>
            </a:r>
            <a:r>
              <a:rPr lang="en-US" dirty="0">
                <a:hlinkClick r:id="rId3"/>
              </a:rPr>
              <a:t>https://azure.microsoft.com</a:t>
            </a:r>
            <a:r>
              <a:rPr lang="en-US" dirty="0"/>
              <a:t> </a:t>
            </a:r>
          </a:p>
          <a:p>
            <a:endParaRPr lang="en-US" dirty="0"/>
          </a:p>
          <a:p>
            <a:r>
              <a:rPr lang="en-US" dirty="0"/>
              <a:t>Bluemix – IBM Cloud - </a:t>
            </a:r>
            <a:r>
              <a:rPr lang="en-US" dirty="0">
                <a:hlinkClick r:id="rId4"/>
              </a:rPr>
              <a:t>https://www.ibm.com/cloud/</a:t>
            </a:r>
            <a:endParaRPr lang="en-US" dirty="0"/>
          </a:p>
          <a:p>
            <a:endParaRPr lang="en-US" dirty="0"/>
          </a:p>
          <a:p>
            <a:r>
              <a:rPr lang="en-US" dirty="0"/>
              <a:t>Google Cloud Platform - </a:t>
            </a:r>
            <a:r>
              <a:rPr lang="en-US" dirty="0">
                <a:hlinkClick r:id="rId5"/>
              </a:rPr>
              <a:t>https://cloud.google.com/</a:t>
            </a:r>
            <a:r>
              <a:rPr lang="en-US" dirty="0"/>
              <a:t>  </a:t>
            </a:r>
          </a:p>
          <a:p>
            <a:endParaRPr lang="en-US" dirty="0"/>
          </a:p>
          <a:p>
            <a:r>
              <a:rPr lang="en-US" dirty="0"/>
              <a:t>Oracle Cloud - </a:t>
            </a:r>
            <a:r>
              <a:rPr lang="en-US" dirty="0">
                <a:hlinkClick r:id="rId6"/>
              </a:rPr>
              <a:t>https://cloud.oracle.com/</a:t>
            </a:r>
            <a:r>
              <a:rPr lang="en-US" dirty="0"/>
              <a:t> </a:t>
            </a:r>
          </a:p>
          <a:p>
            <a:endParaRPr lang="en-US" dirty="0"/>
          </a:p>
        </p:txBody>
      </p:sp>
      <p:pic>
        <p:nvPicPr>
          <p:cNvPr id="4" name="Picture 3">
            <a:extLst>
              <a:ext uri="{FF2B5EF4-FFF2-40B4-BE49-F238E27FC236}">
                <a16:creationId xmlns:a16="http://schemas.microsoft.com/office/drawing/2014/main" id="{4D771341-0050-4919-BF9A-9D238FE80FB9}"/>
              </a:ext>
            </a:extLst>
          </p:cNvPr>
          <p:cNvPicPr>
            <a:picLocks noChangeAspect="1"/>
          </p:cNvPicPr>
          <p:nvPr/>
        </p:nvPicPr>
        <p:blipFill>
          <a:blip r:embed="rId7"/>
          <a:stretch>
            <a:fillRect/>
          </a:stretch>
        </p:blipFill>
        <p:spPr>
          <a:xfrm>
            <a:off x="2313775" y="2891205"/>
            <a:ext cx="839521" cy="475472"/>
          </a:xfrm>
          <a:prstGeom prst="rect">
            <a:avLst/>
          </a:prstGeom>
        </p:spPr>
      </p:pic>
      <p:pic>
        <p:nvPicPr>
          <p:cNvPr id="5" name="Picture 4">
            <a:extLst>
              <a:ext uri="{FF2B5EF4-FFF2-40B4-BE49-F238E27FC236}">
                <a16:creationId xmlns:a16="http://schemas.microsoft.com/office/drawing/2014/main" id="{586F129C-F56A-4624-B042-2C9135094EB6}"/>
              </a:ext>
            </a:extLst>
          </p:cNvPr>
          <p:cNvPicPr>
            <a:picLocks noChangeAspect="1"/>
          </p:cNvPicPr>
          <p:nvPr/>
        </p:nvPicPr>
        <p:blipFill>
          <a:blip r:embed="rId8"/>
          <a:stretch>
            <a:fillRect/>
          </a:stretch>
        </p:blipFill>
        <p:spPr>
          <a:xfrm>
            <a:off x="2436077" y="2088120"/>
            <a:ext cx="717218" cy="527901"/>
          </a:xfrm>
          <a:prstGeom prst="rect">
            <a:avLst/>
          </a:prstGeom>
        </p:spPr>
      </p:pic>
      <p:pic>
        <p:nvPicPr>
          <p:cNvPr id="6" name="Picture 5">
            <a:extLst>
              <a:ext uri="{FF2B5EF4-FFF2-40B4-BE49-F238E27FC236}">
                <a16:creationId xmlns:a16="http://schemas.microsoft.com/office/drawing/2014/main" id="{1B0B0525-DF6D-437B-A47B-0A620ED5C6DD}"/>
              </a:ext>
            </a:extLst>
          </p:cNvPr>
          <p:cNvPicPr>
            <a:picLocks noChangeAspect="1"/>
          </p:cNvPicPr>
          <p:nvPr/>
        </p:nvPicPr>
        <p:blipFill>
          <a:blip r:embed="rId9"/>
          <a:stretch>
            <a:fillRect/>
          </a:stretch>
        </p:blipFill>
        <p:spPr>
          <a:xfrm>
            <a:off x="2369821" y="3610511"/>
            <a:ext cx="675409" cy="562841"/>
          </a:xfrm>
          <a:prstGeom prst="rect">
            <a:avLst/>
          </a:prstGeom>
        </p:spPr>
      </p:pic>
      <p:pic>
        <p:nvPicPr>
          <p:cNvPr id="8" name="Picture 7">
            <a:extLst>
              <a:ext uri="{FF2B5EF4-FFF2-40B4-BE49-F238E27FC236}">
                <a16:creationId xmlns:a16="http://schemas.microsoft.com/office/drawing/2014/main" id="{64EECD4A-113A-4FC5-A37E-7A1280C9CEDF}"/>
              </a:ext>
            </a:extLst>
          </p:cNvPr>
          <p:cNvPicPr>
            <a:picLocks noChangeAspect="1"/>
          </p:cNvPicPr>
          <p:nvPr/>
        </p:nvPicPr>
        <p:blipFill>
          <a:blip r:embed="rId10"/>
          <a:stretch>
            <a:fillRect/>
          </a:stretch>
        </p:blipFill>
        <p:spPr>
          <a:xfrm>
            <a:off x="2331813" y="4373166"/>
            <a:ext cx="713416" cy="622727"/>
          </a:xfrm>
          <a:prstGeom prst="rect">
            <a:avLst/>
          </a:prstGeom>
        </p:spPr>
      </p:pic>
      <p:pic>
        <p:nvPicPr>
          <p:cNvPr id="9" name="Picture 8">
            <a:extLst>
              <a:ext uri="{FF2B5EF4-FFF2-40B4-BE49-F238E27FC236}">
                <a16:creationId xmlns:a16="http://schemas.microsoft.com/office/drawing/2014/main" id="{C484390D-9F00-41AB-A482-E19EBA3CCA50}"/>
              </a:ext>
            </a:extLst>
          </p:cNvPr>
          <p:cNvPicPr>
            <a:picLocks noChangeAspect="1"/>
          </p:cNvPicPr>
          <p:nvPr/>
        </p:nvPicPr>
        <p:blipFill>
          <a:blip r:embed="rId11"/>
          <a:stretch>
            <a:fillRect/>
          </a:stretch>
        </p:blipFill>
        <p:spPr>
          <a:xfrm>
            <a:off x="2353334" y="5179839"/>
            <a:ext cx="809012" cy="390020"/>
          </a:xfrm>
          <a:prstGeom prst="rect">
            <a:avLst/>
          </a:prstGeom>
        </p:spPr>
      </p:pic>
      <p:pic>
        <p:nvPicPr>
          <p:cNvPr id="2052" name="Picture 4" descr="cloud-market-share-2017">
            <a:extLst>
              <a:ext uri="{FF2B5EF4-FFF2-40B4-BE49-F238E27FC236}">
                <a16:creationId xmlns:a16="http://schemas.microsoft.com/office/drawing/2014/main" id="{C7A8DE85-86E3-40D7-BE2E-456C2B4ACB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7918" y="2013690"/>
            <a:ext cx="2934263" cy="17550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2C3D339-70EE-47BE-BB67-60665175606C}"/>
              </a:ext>
            </a:extLst>
          </p:cNvPr>
          <p:cNvSpPr/>
          <p:nvPr/>
        </p:nvSpPr>
        <p:spPr>
          <a:xfrm>
            <a:off x="6887919" y="3968024"/>
            <a:ext cx="2040775" cy="1131079"/>
          </a:xfrm>
          <a:prstGeom prst="rect">
            <a:avLst/>
          </a:prstGeom>
        </p:spPr>
        <p:txBody>
          <a:bodyPr wrap="square">
            <a:spAutoFit/>
          </a:bodyPr>
          <a:lstStyle/>
          <a:p>
            <a:r>
              <a:rPr lang="en-US" sz="1350" dirty="0">
                <a:hlinkClick r:id="rId13"/>
              </a:rPr>
              <a:t>https://www.srgresearch.com/articles/microsoft-google-and-ibm-charge-public-cloud-expense-smaller-providers</a:t>
            </a:r>
            <a:r>
              <a:rPr lang="en-US" sz="1350" dirty="0"/>
              <a:t> </a:t>
            </a:r>
          </a:p>
        </p:txBody>
      </p:sp>
    </p:spTree>
    <p:extLst>
      <p:ext uri="{BB962C8B-B14F-4D97-AF65-F5344CB8AC3E}">
        <p14:creationId xmlns:p14="http://schemas.microsoft.com/office/powerpoint/2010/main" val="1388971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A7B8-BCDF-4F9C-AB0D-A6EDA6BC5E85}"/>
              </a:ext>
            </a:extLst>
          </p:cNvPr>
          <p:cNvSpPr>
            <a:spLocks noGrp="1"/>
          </p:cNvSpPr>
          <p:nvPr>
            <p:ph type="title"/>
          </p:nvPr>
        </p:nvSpPr>
        <p:spPr/>
        <p:txBody>
          <a:bodyPr/>
          <a:lstStyle/>
          <a:p>
            <a:r>
              <a:rPr lang="en-US" dirty="0"/>
              <a:t>Cloud Computing for Education</a:t>
            </a:r>
          </a:p>
        </p:txBody>
      </p:sp>
      <p:pic>
        <p:nvPicPr>
          <p:cNvPr id="4" name="Picture 3">
            <a:extLst>
              <a:ext uri="{FF2B5EF4-FFF2-40B4-BE49-F238E27FC236}">
                <a16:creationId xmlns:a16="http://schemas.microsoft.com/office/drawing/2014/main" id="{5B8183E5-157C-47DE-804F-0DA5AAFED660}"/>
              </a:ext>
            </a:extLst>
          </p:cNvPr>
          <p:cNvPicPr>
            <a:picLocks noChangeAspect="1"/>
          </p:cNvPicPr>
          <p:nvPr/>
        </p:nvPicPr>
        <p:blipFill>
          <a:blip r:embed="rId2"/>
          <a:stretch>
            <a:fillRect/>
          </a:stretch>
        </p:blipFill>
        <p:spPr>
          <a:xfrm>
            <a:off x="2202527" y="2051489"/>
            <a:ext cx="5901553" cy="3021033"/>
          </a:xfrm>
          <a:prstGeom prst="rect">
            <a:avLst/>
          </a:prstGeom>
          <a:ln w="3175">
            <a:solidFill>
              <a:schemeClr val="tx1"/>
            </a:solidFill>
          </a:ln>
        </p:spPr>
      </p:pic>
      <p:sp>
        <p:nvSpPr>
          <p:cNvPr id="5" name="Rectangle 4">
            <a:extLst>
              <a:ext uri="{FF2B5EF4-FFF2-40B4-BE49-F238E27FC236}">
                <a16:creationId xmlns:a16="http://schemas.microsoft.com/office/drawing/2014/main" id="{8D566F68-3E1C-483F-8D36-6DD3A0D08621}"/>
              </a:ext>
            </a:extLst>
          </p:cNvPr>
          <p:cNvSpPr/>
          <p:nvPr/>
        </p:nvSpPr>
        <p:spPr>
          <a:xfrm>
            <a:off x="2152652" y="5277242"/>
            <a:ext cx="4485395" cy="300082"/>
          </a:xfrm>
          <a:prstGeom prst="rect">
            <a:avLst/>
          </a:prstGeom>
        </p:spPr>
        <p:txBody>
          <a:bodyPr wrap="none">
            <a:spAutoFit/>
          </a:bodyPr>
          <a:lstStyle/>
          <a:p>
            <a:r>
              <a:rPr lang="en-US" sz="1350" dirty="0"/>
              <a:t>Amazon Web Services - </a:t>
            </a:r>
            <a:r>
              <a:rPr lang="en-US" sz="1350" dirty="0">
                <a:hlinkClick r:id="rId3"/>
              </a:rPr>
              <a:t>https://aws.amazon.com/education/</a:t>
            </a:r>
            <a:r>
              <a:rPr lang="en-US" sz="1350" dirty="0"/>
              <a:t> </a:t>
            </a:r>
          </a:p>
        </p:txBody>
      </p:sp>
      <p:pic>
        <p:nvPicPr>
          <p:cNvPr id="6" name="Picture 5">
            <a:extLst>
              <a:ext uri="{FF2B5EF4-FFF2-40B4-BE49-F238E27FC236}">
                <a16:creationId xmlns:a16="http://schemas.microsoft.com/office/drawing/2014/main" id="{D918EC50-A44F-4B00-B90A-2F68FAC0DBDD}"/>
              </a:ext>
            </a:extLst>
          </p:cNvPr>
          <p:cNvPicPr>
            <a:picLocks noChangeAspect="1"/>
          </p:cNvPicPr>
          <p:nvPr/>
        </p:nvPicPr>
        <p:blipFill>
          <a:blip r:embed="rId4"/>
          <a:stretch>
            <a:fillRect/>
          </a:stretch>
        </p:blipFill>
        <p:spPr>
          <a:xfrm>
            <a:off x="8728823" y="1966699"/>
            <a:ext cx="1206810" cy="3310544"/>
          </a:xfrm>
          <a:prstGeom prst="rect">
            <a:avLst/>
          </a:prstGeom>
        </p:spPr>
      </p:pic>
    </p:spTree>
    <p:extLst>
      <p:ext uri="{BB962C8B-B14F-4D97-AF65-F5344CB8AC3E}">
        <p14:creationId xmlns:p14="http://schemas.microsoft.com/office/powerpoint/2010/main" val="41646432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2558-189E-433A-82B3-0AFA727BD122}"/>
              </a:ext>
            </a:extLst>
          </p:cNvPr>
          <p:cNvSpPr>
            <a:spLocks noGrp="1"/>
          </p:cNvSpPr>
          <p:nvPr>
            <p:ph type="title"/>
          </p:nvPr>
        </p:nvSpPr>
        <p:spPr/>
        <p:txBody>
          <a:bodyPr/>
          <a:lstStyle/>
          <a:p>
            <a:r>
              <a:rPr lang="en-US" dirty="0"/>
              <a:t>OER and Virtualization</a:t>
            </a:r>
          </a:p>
        </p:txBody>
      </p:sp>
      <p:sp>
        <p:nvSpPr>
          <p:cNvPr id="3" name="Content Placeholder 2">
            <a:extLst>
              <a:ext uri="{FF2B5EF4-FFF2-40B4-BE49-F238E27FC236}">
                <a16:creationId xmlns:a16="http://schemas.microsoft.com/office/drawing/2014/main" id="{DFA49FC1-A4F6-4CB0-A9F8-853DF5EBC6AB}"/>
              </a:ext>
            </a:extLst>
          </p:cNvPr>
          <p:cNvSpPr>
            <a:spLocks noGrp="1"/>
          </p:cNvSpPr>
          <p:nvPr>
            <p:ph idx="1"/>
          </p:nvPr>
        </p:nvSpPr>
        <p:spPr>
          <a:xfrm>
            <a:off x="2152652" y="2226469"/>
            <a:ext cx="4250921" cy="3263504"/>
          </a:xfrm>
        </p:spPr>
        <p:txBody>
          <a:bodyPr/>
          <a:lstStyle/>
          <a:p>
            <a:r>
              <a:rPr lang="en-US" dirty="0"/>
              <a:t>Open Distribution of Virtual Containers as a Key Framework for Open Educational Resources and STEAM Subjects </a:t>
            </a:r>
            <a:r>
              <a:rPr lang="it-IT" sz="1200" dirty="0"/>
              <a:t>Alberto Corbi and Daniel Burgos</a:t>
            </a:r>
            <a:endParaRPr lang="en-US" dirty="0"/>
          </a:p>
        </p:txBody>
      </p:sp>
      <p:sp>
        <p:nvSpPr>
          <p:cNvPr id="4" name="Rectangle 3">
            <a:extLst>
              <a:ext uri="{FF2B5EF4-FFF2-40B4-BE49-F238E27FC236}">
                <a16:creationId xmlns:a16="http://schemas.microsoft.com/office/drawing/2014/main" id="{0CAFEDE1-ECA2-443B-9A68-1142657F9658}"/>
              </a:ext>
            </a:extLst>
          </p:cNvPr>
          <p:cNvSpPr/>
          <p:nvPr/>
        </p:nvSpPr>
        <p:spPr>
          <a:xfrm>
            <a:off x="6338972" y="2226470"/>
            <a:ext cx="2271629" cy="507831"/>
          </a:xfrm>
          <a:prstGeom prst="rect">
            <a:avLst/>
          </a:prstGeom>
        </p:spPr>
        <p:txBody>
          <a:bodyPr wrap="square">
            <a:spAutoFit/>
          </a:bodyPr>
          <a:lstStyle/>
          <a:p>
            <a:r>
              <a:rPr lang="en-US" sz="1350" dirty="0">
                <a:solidFill>
                  <a:srgbClr val="006621"/>
                </a:solidFill>
                <a:latin typeface="arial" panose="020B0604020202020204" pitchFamily="34" charset="0"/>
                <a:hlinkClick r:id="rId2"/>
              </a:rPr>
              <a:t>http://www.ejel.org/issue/download.html?idArticle=575</a:t>
            </a:r>
            <a:r>
              <a:rPr lang="en-US" sz="1350" dirty="0">
                <a:solidFill>
                  <a:srgbClr val="006621"/>
                </a:solidFill>
                <a:latin typeface="arial" panose="020B0604020202020204" pitchFamily="34" charset="0"/>
              </a:rPr>
              <a:t> </a:t>
            </a:r>
            <a:endParaRPr lang="en-US" sz="1350" dirty="0"/>
          </a:p>
        </p:txBody>
      </p:sp>
      <p:pic>
        <p:nvPicPr>
          <p:cNvPr id="5" name="Picture 4">
            <a:extLst>
              <a:ext uri="{FF2B5EF4-FFF2-40B4-BE49-F238E27FC236}">
                <a16:creationId xmlns:a16="http://schemas.microsoft.com/office/drawing/2014/main" id="{C587D9F5-29E7-4571-B37D-E98545BA3B6C}"/>
              </a:ext>
            </a:extLst>
          </p:cNvPr>
          <p:cNvPicPr>
            <a:picLocks noChangeAspect="1"/>
          </p:cNvPicPr>
          <p:nvPr/>
        </p:nvPicPr>
        <p:blipFill>
          <a:blip r:embed="rId3"/>
          <a:stretch>
            <a:fillRect/>
          </a:stretch>
        </p:blipFill>
        <p:spPr>
          <a:xfrm>
            <a:off x="2305397" y="3545515"/>
            <a:ext cx="3235655" cy="2367953"/>
          </a:xfrm>
          <a:prstGeom prst="rect">
            <a:avLst/>
          </a:prstGeom>
        </p:spPr>
      </p:pic>
      <p:sp>
        <p:nvSpPr>
          <p:cNvPr id="6" name="Rectangle 5">
            <a:extLst>
              <a:ext uri="{FF2B5EF4-FFF2-40B4-BE49-F238E27FC236}">
                <a16:creationId xmlns:a16="http://schemas.microsoft.com/office/drawing/2014/main" id="{EA99DB10-56FB-4BF7-9C37-B46BE2A1DB82}"/>
              </a:ext>
            </a:extLst>
          </p:cNvPr>
          <p:cNvSpPr/>
          <p:nvPr/>
        </p:nvSpPr>
        <p:spPr>
          <a:xfrm>
            <a:off x="6338972" y="2936603"/>
            <a:ext cx="3763764" cy="2677656"/>
          </a:xfrm>
          <a:prstGeom prst="rect">
            <a:avLst/>
          </a:prstGeom>
        </p:spPr>
        <p:txBody>
          <a:bodyPr wrap="square">
            <a:spAutoFit/>
          </a:bodyPr>
          <a:lstStyle/>
          <a:p>
            <a:r>
              <a:rPr lang="en-US" sz="2100" dirty="0">
                <a:latin typeface="Calibri" panose="020F0502020204030204" pitchFamily="34" charset="0"/>
              </a:rPr>
              <a:t>“</a:t>
            </a:r>
            <a:r>
              <a:rPr lang="en-US" sz="2100" dirty="0" err="1">
                <a:latin typeface="Calibri" panose="020F0502020204030204" pitchFamily="34" charset="0"/>
              </a:rPr>
              <a:t>Unikernels</a:t>
            </a:r>
            <a:r>
              <a:rPr lang="en-US" sz="2100" dirty="0">
                <a:latin typeface="Calibri" panose="020F0502020204030204" pitchFamily="34" charset="0"/>
              </a:rPr>
              <a:t> represent and deeper simplification of the virtual container approach, given that all necessary computing elements (operative system kernel, basic libraries, frameworks, drivers, scientific application, etc.)”</a:t>
            </a:r>
            <a:endParaRPr lang="en-US" sz="2100" dirty="0"/>
          </a:p>
        </p:txBody>
      </p:sp>
    </p:spTree>
    <p:extLst>
      <p:ext uri="{BB962C8B-B14F-4D97-AF65-F5344CB8AC3E}">
        <p14:creationId xmlns:p14="http://schemas.microsoft.com/office/powerpoint/2010/main" val="2410227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rgbClr val="7030A0"/>
            </a:solidFill>
          </a:ln>
        </p:spPr>
        <p:txBody>
          <a:bodyPr/>
          <a:lstStyle/>
          <a:p>
            <a:r>
              <a:rPr lang="en-US" dirty="0">
                <a:solidFill>
                  <a:srgbClr val="FF3399"/>
                </a:solidFill>
              </a:rPr>
              <a:t>Big Idea 2</a:t>
            </a:r>
            <a:r>
              <a:rPr lang="en-US" dirty="0"/>
              <a:t>: Course(?) in Containers</a:t>
            </a:r>
          </a:p>
        </p:txBody>
      </p:sp>
      <p:pic>
        <p:nvPicPr>
          <p:cNvPr id="5" name="Picture 4">
            <a:extLst>
              <a:ext uri="{FF2B5EF4-FFF2-40B4-BE49-F238E27FC236}">
                <a16:creationId xmlns:a16="http://schemas.microsoft.com/office/drawing/2014/main" id="{12015949-D214-4B2C-B1F2-92300A8F7F57}"/>
              </a:ext>
            </a:extLst>
          </p:cNvPr>
          <p:cNvPicPr>
            <a:picLocks noChangeAspect="1"/>
          </p:cNvPicPr>
          <p:nvPr/>
        </p:nvPicPr>
        <p:blipFill>
          <a:blip r:embed="rId2"/>
          <a:stretch>
            <a:fillRect/>
          </a:stretch>
        </p:blipFill>
        <p:spPr>
          <a:xfrm>
            <a:off x="838200" y="2104460"/>
            <a:ext cx="6617522" cy="4241800"/>
          </a:xfrm>
          <a:prstGeom prst="rect">
            <a:avLst/>
          </a:prstGeom>
        </p:spPr>
      </p:pic>
      <p:sp>
        <p:nvSpPr>
          <p:cNvPr id="3" name="Rectangle 2">
            <a:extLst>
              <a:ext uri="{FF2B5EF4-FFF2-40B4-BE49-F238E27FC236}">
                <a16:creationId xmlns:a16="http://schemas.microsoft.com/office/drawing/2014/main" id="{D6CC7ECC-D12B-49E3-BA04-9AECD065BC2B}"/>
              </a:ext>
            </a:extLst>
          </p:cNvPr>
          <p:cNvSpPr/>
          <p:nvPr/>
        </p:nvSpPr>
        <p:spPr>
          <a:xfrm>
            <a:off x="7728049" y="2104460"/>
            <a:ext cx="3525738" cy="2062103"/>
          </a:xfrm>
          <a:prstGeom prst="rect">
            <a:avLst/>
          </a:prstGeom>
        </p:spPr>
        <p:txBody>
          <a:bodyPr wrap="square">
            <a:spAutoFit/>
          </a:bodyPr>
          <a:lstStyle/>
          <a:p>
            <a:r>
              <a:rPr lang="en-US" sz="3200" dirty="0"/>
              <a:t>Tools that enable cloud-on-demand applications and services</a:t>
            </a:r>
          </a:p>
        </p:txBody>
      </p:sp>
      <p:sp>
        <p:nvSpPr>
          <p:cNvPr id="6" name="Rectangle 5">
            <a:extLst>
              <a:ext uri="{FF2B5EF4-FFF2-40B4-BE49-F238E27FC236}">
                <a16:creationId xmlns:a16="http://schemas.microsoft.com/office/drawing/2014/main" id="{8A7C3924-7FF8-473B-A747-71245B18DA87}"/>
              </a:ext>
            </a:extLst>
          </p:cNvPr>
          <p:cNvSpPr/>
          <p:nvPr/>
        </p:nvSpPr>
        <p:spPr>
          <a:xfrm>
            <a:off x="7015849" y="5638374"/>
            <a:ext cx="4672241" cy="707886"/>
          </a:xfrm>
          <a:prstGeom prst="rect">
            <a:avLst/>
          </a:prstGeom>
        </p:spPr>
        <p:txBody>
          <a:bodyPr wrap="none">
            <a:spAutoFit/>
          </a:bodyPr>
          <a:lstStyle/>
          <a:p>
            <a:r>
              <a:rPr lang="en-US" sz="2000" dirty="0"/>
              <a:t>gRSShopper in a Box</a:t>
            </a:r>
          </a:p>
          <a:p>
            <a:r>
              <a:rPr lang="en-US" sz="2000" dirty="0">
                <a:hlinkClick r:id="rId3"/>
              </a:rPr>
              <a:t>https://www.downes.ca/presentation/482</a:t>
            </a:r>
            <a:r>
              <a:rPr lang="en-US" sz="2000" dirty="0"/>
              <a:t> </a:t>
            </a:r>
          </a:p>
        </p:txBody>
      </p:sp>
      <p:sp>
        <p:nvSpPr>
          <p:cNvPr id="8" name="Rectangle 7">
            <a:extLst>
              <a:ext uri="{FF2B5EF4-FFF2-40B4-BE49-F238E27FC236}">
                <a16:creationId xmlns:a16="http://schemas.microsoft.com/office/drawing/2014/main" id="{E53109F5-29BA-4275-A2F4-1C6B36093CD9}"/>
              </a:ext>
            </a:extLst>
          </p:cNvPr>
          <p:cNvSpPr/>
          <p:nvPr/>
        </p:nvSpPr>
        <p:spPr>
          <a:xfrm>
            <a:off x="7793906" y="4578271"/>
            <a:ext cx="3556000" cy="646331"/>
          </a:xfrm>
          <a:prstGeom prst="rect">
            <a:avLst/>
          </a:prstGeom>
        </p:spPr>
        <p:txBody>
          <a:bodyPr wrap="square">
            <a:spAutoFit/>
          </a:bodyPr>
          <a:lstStyle/>
          <a:p>
            <a:r>
              <a:rPr lang="en-US" dirty="0">
                <a:hlinkClick r:id="rId4"/>
              </a:rPr>
              <a:t>https://www.techradar.com/news/what-is-container-technology</a:t>
            </a:r>
            <a:r>
              <a:rPr lang="en-US" dirty="0"/>
              <a:t> </a:t>
            </a:r>
          </a:p>
        </p:txBody>
      </p:sp>
    </p:spTree>
    <p:extLst>
      <p:ext uri="{BB962C8B-B14F-4D97-AF65-F5344CB8AC3E}">
        <p14:creationId xmlns:p14="http://schemas.microsoft.com/office/powerpoint/2010/main" val="46601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Re-Decentralizing the Web</a:t>
            </a:r>
          </a:p>
        </p:txBody>
      </p:sp>
      <p:pic>
        <p:nvPicPr>
          <p:cNvPr id="5" name="Content Placeholder 4" descr="A picture containing object&#10;&#10;Description automatically generated">
            <a:extLst>
              <a:ext uri="{FF2B5EF4-FFF2-40B4-BE49-F238E27FC236}">
                <a16:creationId xmlns:a16="http://schemas.microsoft.com/office/drawing/2014/main" id="{1DC4D2F9-0F81-4B91-B481-0FC6798C6242}"/>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52592" y="1690688"/>
            <a:ext cx="8479979" cy="4542846"/>
          </a:xfrm>
          <a:prstGeom prst="rect">
            <a:avLst/>
          </a:prstGeom>
        </p:spPr>
      </p:pic>
      <p:cxnSp>
        <p:nvCxnSpPr>
          <p:cNvPr id="7" name="Straight Arrow Connector 6">
            <a:extLst>
              <a:ext uri="{FF2B5EF4-FFF2-40B4-BE49-F238E27FC236}">
                <a16:creationId xmlns:a16="http://schemas.microsoft.com/office/drawing/2014/main" id="{0EE61E51-8FFA-4E06-A70A-48C79500D352}"/>
              </a:ext>
            </a:extLst>
          </p:cNvPr>
          <p:cNvCxnSpPr>
            <a:cxnSpLocks/>
          </p:cNvCxnSpPr>
          <p:nvPr/>
        </p:nvCxnSpPr>
        <p:spPr>
          <a:xfrm flipH="1">
            <a:off x="9232571" y="3209925"/>
            <a:ext cx="1302080" cy="188595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11576E90-5D88-4C33-8700-F6F60348A5D5}"/>
              </a:ext>
            </a:extLst>
          </p:cNvPr>
          <p:cNvSpPr txBox="1"/>
          <p:nvPr/>
        </p:nvSpPr>
        <p:spPr>
          <a:xfrm>
            <a:off x="9605963" y="2581275"/>
            <a:ext cx="2200275" cy="646331"/>
          </a:xfrm>
          <a:prstGeom prst="rect">
            <a:avLst/>
          </a:prstGeom>
          <a:noFill/>
        </p:spPr>
        <p:txBody>
          <a:bodyPr wrap="square" rtlCol="0">
            <a:spAutoFit/>
          </a:bodyPr>
          <a:lstStyle/>
          <a:p>
            <a:r>
              <a:rPr lang="en-US" sz="3600" dirty="0"/>
              <a:t>Containers</a:t>
            </a:r>
            <a:endParaRPr lang="en-US" dirty="0"/>
          </a:p>
        </p:txBody>
      </p:sp>
    </p:spTree>
    <p:extLst>
      <p:ext uri="{BB962C8B-B14F-4D97-AF65-F5344CB8AC3E}">
        <p14:creationId xmlns:p14="http://schemas.microsoft.com/office/powerpoint/2010/main" val="2406434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6515-27C4-4016-A6FE-D5DBED91B421}"/>
              </a:ext>
            </a:extLst>
          </p:cNvPr>
          <p:cNvSpPr>
            <a:spLocks noGrp="1"/>
          </p:cNvSpPr>
          <p:nvPr>
            <p:ph type="title"/>
          </p:nvPr>
        </p:nvSpPr>
        <p:spPr/>
        <p:txBody>
          <a:bodyPr/>
          <a:lstStyle/>
          <a:p>
            <a:r>
              <a:rPr lang="en-US" dirty="0"/>
              <a:t>Decentralized Data and Service Providers</a:t>
            </a:r>
          </a:p>
        </p:txBody>
      </p:sp>
      <p:pic>
        <p:nvPicPr>
          <p:cNvPr id="6" name="Content Placeholder 5">
            <a:extLst>
              <a:ext uri="{FF2B5EF4-FFF2-40B4-BE49-F238E27FC236}">
                <a16:creationId xmlns:a16="http://schemas.microsoft.com/office/drawing/2014/main" id="{862EC363-0301-4FFA-AF7A-1F4F89963A61}"/>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707" y="1988526"/>
            <a:ext cx="7789985" cy="4060581"/>
          </a:xfrm>
        </p:spPr>
      </p:pic>
      <p:sp>
        <p:nvSpPr>
          <p:cNvPr id="7" name="Rectangle 6">
            <a:extLst>
              <a:ext uri="{FF2B5EF4-FFF2-40B4-BE49-F238E27FC236}">
                <a16:creationId xmlns:a16="http://schemas.microsoft.com/office/drawing/2014/main" id="{3B917E8A-FE1A-4EB1-92B1-05876394ED06}"/>
              </a:ext>
            </a:extLst>
          </p:cNvPr>
          <p:cNvSpPr/>
          <p:nvPr/>
        </p:nvSpPr>
        <p:spPr>
          <a:xfrm>
            <a:off x="9038492" y="1988526"/>
            <a:ext cx="3012831" cy="4401205"/>
          </a:xfrm>
          <a:prstGeom prst="rect">
            <a:avLst/>
          </a:prstGeom>
        </p:spPr>
        <p:txBody>
          <a:bodyPr wrap="square">
            <a:spAutoFit/>
          </a:bodyPr>
          <a:lstStyle/>
          <a:p>
            <a:r>
              <a:rPr lang="en-US" sz="2800" dirty="0"/>
              <a:t>Centralized applications compete in a single market, based on data ownership. On a decentralized Web, data and service providers compete in different markets. </a:t>
            </a:r>
          </a:p>
        </p:txBody>
      </p:sp>
    </p:spTree>
    <p:extLst>
      <p:ext uri="{BB962C8B-B14F-4D97-AF65-F5344CB8AC3E}">
        <p14:creationId xmlns:p14="http://schemas.microsoft.com/office/powerpoint/2010/main" val="33277582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6515-27C4-4016-A6FE-D5DBED91B421}"/>
              </a:ext>
            </a:extLst>
          </p:cNvPr>
          <p:cNvSpPr>
            <a:spLocks noGrp="1"/>
          </p:cNvSpPr>
          <p:nvPr>
            <p:ph type="title"/>
          </p:nvPr>
        </p:nvSpPr>
        <p:spPr/>
        <p:txBody>
          <a:bodyPr/>
          <a:lstStyle/>
          <a:p>
            <a:r>
              <a:rPr lang="en-US" dirty="0"/>
              <a:t>Decentralized Data and Service Providers</a:t>
            </a:r>
          </a:p>
        </p:txBody>
      </p:sp>
      <p:pic>
        <p:nvPicPr>
          <p:cNvPr id="6" name="Content Placeholder 5">
            <a:extLst>
              <a:ext uri="{FF2B5EF4-FFF2-40B4-BE49-F238E27FC236}">
                <a16:creationId xmlns:a16="http://schemas.microsoft.com/office/drawing/2014/main" id="{862EC363-0301-4FFA-AF7A-1F4F89963A61}"/>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707" y="1988526"/>
            <a:ext cx="7789985" cy="4060581"/>
          </a:xfrm>
        </p:spPr>
      </p:pic>
      <p:sp>
        <p:nvSpPr>
          <p:cNvPr id="7" name="Rectangle 6">
            <a:extLst>
              <a:ext uri="{FF2B5EF4-FFF2-40B4-BE49-F238E27FC236}">
                <a16:creationId xmlns:a16="http://schemas.microsoft.com/office/drawing/2014/main" id="{3B917E8A-FE1A-4EB1-92B1-05876394ED06}"/>
              </a:ext>
            </a:extLst>
          </p:cNvPr>
          <p:cNvSpPr/>
          <p:nvPr/>
        </p:nvSpPr>
        <p:spPr>
          <a:xfrm>
            <a:off x="9038492" y="1988526"/>
            <a:ext cx="3012831" cy="4401205"/>
          </a:xfrm>
          <a:prstGeom prst="rect">
            <a:avLst/>
          </a:prstGeom>
        </p:spPr>
        <p:txBody>
          <a:bodyPr wrap="square">
            <a:spAutoFit/>
          </a:bodyPr>
          <a:lstStyle/>
          <a:p>
            <a:r>
              <a:rPr lang="en-US" sz="2800" dirty="0"/>
              <a:t>Centralized applications compete in a single market, based on data ownership. On a decentralized Web, data and service providers compete in different markets. </a:t>
            </a:r>
          </a:p>
        </p:txBody>
      </p:sp>
    </p:spTree>
    <p:extLst>
      <p:ext uri="{BB962C8B-B14F-4D97-AF65-F5344CB8AC3E}">
        <p14:creationId xmlns:p14="http://schemas.microsoft.com/office/powerpoint/2010/main" val="27176266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0C89-0944-45B0-9DF6-8A6F2A11B35A}"/>
              </a:ext>
            </a:extLst>
          </p:cNvPr>
          <p:cNvSpPr>
            <a:spLocks noGrp="1"/>
          </p:cNvSpPr>
          <p:nvPr>
            <p:ph type="title"/>
          </p:nvPr>
        </p:nvSpPr>
        <p:spPr/>
        <p:txBody>
          <a:bodyPr/>
          <a:lstStyle/>
          <a:p>
            <a:r>
              <a:rPr lang="en-US" dirty="0"/>
              <a:t>Decentralized Social Networks</a:t>
            </a:r>
          </a:p>
        </p:txBody>
      </p:sp>
      <p:sp>
        <p:nvSpPr>
          <p:cNvPr id="3" name="Content Placeholder 2">
            <a:extLst>
              <a:ext uri="{FF2B5EF4-FFF2-40B4-BE49-F238E27FC236}">
                <a16:creationId xmlns:a16="http://schemas.microsoft.com/office/drawing/2014/main" id="{5E8F1676-6038-448D-8683-F9C4C5C087C6}"/>
              </a:ext>
            </a:extLst>
          </p:cNvPr>
          <p:cNvSpPr>
            <a:spLocks noGrp="1"/>
          </p:cNvSpPr>
          <p:nvPr>
            <p:ph idx="1"/>
          </p:nvPr>
        </p:nvSpPr>
        <p:spPr>
          <a:xfrm>
            <a:off x="8017727" y="1825625"/>
            <a:ext cx="3336072" cy="4351338"/>
          </a:xfrm>
        </p:spPr>
        <p:txBody>
          <a:bodyPr/>
          <a:lstStyle/>
          <a:p>
            <a:r>
              <a:rPr lang="en-US" dirty="0"/>
              <a:t>Solid</a:t>
            </a:r>
          </a:p>
          <a:p>
            <a:r>
              <a:rPr lang="en-US" dirty="0" err="1"/>
              <a:t>IndieWeb</a:t>
            </a:r>
            <a:endParaRPr lang="en-US" dirty="0"/>
          </a:p>
          <a:p>
            <a:r>
              <a:rPr lang="en-US" dirty="0"/>
              <a:t>Mastodon</a:t>
            </a:r>
          </a:p>
          <a:p>
            <a:r>
              <a:rPr lang="en-US" dirty="0" err="1"/>
              <a:t>MeFi</a:t>
            </a:r>
            <a:endParaRPr lang="en-US" dirty="0"/>
          </a:p>
          <a:p>
            <a:r>
              <a:rPr lang="en-US" dirty="0" err="1"/>
              <a:t>ActivityPub</a:t>
            </a:r>
            <a:endParaRPr lang="en-US" dirty="0"/>
          </a:p>
        </p:txBody>
      </p:sp>
      <p:pic>
        <p:nvPicPr>
          <p:cNvPr id="5" name="Picture 4"/>
          <p:cNvPicPr>
            <a:picLocks noChangeAspect="1"/>
          </p:cNvPicPr>
          <p:nvPr/>
        </p:nvPicPr>
        <p:blipFill>
          <a:blip r:embed="rId3"/>
          <a:stretch>
            <a:fillRect/>
          </a:stretch>
        </p:blipFill>
        <p:spPr>
          <a:xfrm>
            <a:off x="748990" y="1690688"/>
            <a:ext cx="6791927" cy="3843336"/>
          </a:xfrm>
          <a:prstGeom prst="rect">
            <a:avLst/>
          </a:prstGeom>
        </p:spPr>
      </p:pic>
      <p:sp>
        <p:nvSpPr>
          <p:cNvPr id="6" name="Rectangle 5"/>
          <p:cNvSpPr/>
          <p:nvPr/>
        </p:nvSpPr>
        <p:spPr>
          <a:xfrm>
            <a:off x="8190510" y="5164692"/>
            <a:ext cx="3692999" cy="369332"/>
          </a:xfrm>
          <a:prstGeom prst="rect">
            <a:avLst/>
          </a:prstGeom>
        </p:spPr>
        <p:txBody>
          <a:bodyPr wrap="none">
            <a:spAutoFit/>
          </a:bodyPr>
          <a:lstStyle/>
          <a:p>
            <a:r>
              <a:rPr lang="en-CA" dirty="0">
                <a:hlinkClick r:id="rId4"/>
              </a:rPr>
              <a:t>https://www.w3.org/TR/activitypub/</a:t>
            </a:r>
            <a:r>
              <a:rPr lang="en-CA" dirty="0"/>
              <a:t> </a:t>
            </a:r>
          </a:p>
        </p:txBody>
      </p:sp>
      <p:sp>
        <p:nvSpPr>
          <p:cNvPr id="7" name="Rectangle 6"/>
          <p:cNvSpPr/>
          <p:nvPr/>
        </p:nvSpPr>
        <p:spPr>
          <a:xfrm>
            <a:off x="748990" y="5807631"/>
            <a:ext cx="2278444" cy="369332"/>
          </a:xfrm>
          <a:prstGeom prst="rect">
            <a:avLst/>
          </a:prstGeom>
        </p:spPr>
        <p:txBody>
          <a:bodyPr wrap="none">
            <a:spAutoFit/>
          </a:bodyPr>
          <a:lstStyle/>
          <a:p>
            <a:r>
              <a:rPr lang="en-US" dirty="0">
                <a:hlinkClick r:id="rId5"/>
              </a:rPr>
              <a:t>https://solid.mit.edu/</a:t>
            </a:r>
            <a:endParaRPr lang="en-CA" dirty="0"/>
          </a:p>
        </p:txBody>
      </p:sp>
    </p:spTree>
    <p:extLst>
      <p:ext uri="{BB962C8B-B14F-4D97-AF65-F5344CB8AC3E}">
        <p14:creationId xmlns:p14="http://schemas.microsoft.com/office/powerpoint/2010/main" val="498744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16CF-7DF5-401B-BB81-A338C60B8935}"/>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46A26FD6-B283-441C-9514-11F8A1445741}"/>
              </a:ext>
            </a:extLst>
          </p:cNvPr>
          <p:cNvSpPr>
            <a:spLocks noGrp="1"/>
          </p:cNvSpPr>
          <p:nvPr>
            <p:ph idx="1"/>
          </p:nvPr>
        </p:nvSpPr>
        <p:spPr/>
        <p:txBody>
          <a:bodyPr/>
          <a:lstStyle/>
          <a:p>
            <a:pPr marL="0" indent="0">
              <a:buNone/>
            </a:pPr>
            <a:r>
              <a:rPr lang="en-CA" b="1" dirty="0"/>
              <a:t>Instructions</a:t>
            </a:r>
            <a:endParaRPr lang="en-CA" dirty="0">
              <a:effectLst/>
            </a:endParaRPr>
          </a:p>
          <a:p>
            <a:r>
              <a:rPr lang="en-CA" dirty="0"/>
              <a:t>Create a demo account at a cloud service like </a:t>
            </a:r>
            <a:r>
              <a:rPr lang="en-CA" u="sng" dirty="0">
                <a:hlinkClick r:id="rId2"/>
              </a:rPr>
              <a:t>https://cloud.digitalocean.com</a:t>
            </a:r>
            <a:r>
              <a:rPr lang="en-CA" dirty="0"/>
              <a:t> </a:t>
            </a:r>
            <a:endParaRPr lang="en-CA" dirty="0">
              <a:effectLst/>
            </a:endParaRPr>
          </a:p>
          <a:p>
            <a:r>
              <a:rPr lang="en-CA" dirty="0"/>
              <a:t>Use the demo account to create an instance of WordPress</a:t>
            </a:r>
            <a:endParaRPr lang="en-CA" dirty="0">
              <a:effectLst/>
            </a:endParaRPr>
          </a:p>
          <a:p>
            <a:r>
              <a:rPr lang="en-CA" dirty="0"/>
              <a:t>Log in to your Word Press account and create a new post</a:t>
            </a:r>
            <a:endParaRPr lang="en-CA" dirty="0">
              <a:effectLst/>
            </a:endParaRPr>
          </a:p>
          <a:p>
            <a:r>
              <a:rPr lang="en-CA" i="1" dirty="0"/>
              <a:t>Optional</a:t>
            </a:r>
            <a:r>
              <a:rPr lang="en-CA" dirty="0"/>
              <a:t> - subscribe to your new blog</a:t>
            </a:r>
            <a:endParaRPr lang="en-US" dirty="0"/>
          </a:p>
        </p:txBody>
      </p:sp>
    </p:spTree>
    <p:extLst>
      <p:ext uri="{BB962C8B-B14F-4D97-AF65-F5344CB8AC3E}">
        <p14:creationId xmlns:p14="http://schemas.microsoft.com/office/powerpoint/2010/main" val="881779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131-34EA-44AB-A140-855BFDD40E62}"/>
              </a:ext>
            </a:extLst>
          </p:cNvPr>
          <p:cNvSpPr>
            <a:spLocks noGrp="1"/>
          </p:cNvSpPr>
          <p:nvPr>
            <p:ph type="title"/>
          </p:nvPr>
        </p:nvSpPr>
        <p:spPr/>
        <p:txBody>
          <a:bodyPr/>
          <a:lstStyle/>
          <a:p>
            <a:r>
              <a:rPr lang="en-US" dirty="0"/>
              <a:t>Graph</a:t>
            </a:r>
          </a:p>
        </p:txBody>
      </p:sp>
      <p:pic>
        <p:nvPicPr>
          <p:cNvPr id="4" name="Content Placeholder 3">
            <a:extLst>
              <a:ext uri="{FF2B5EF4-FFF2-40B4-BE49-F238E27FC236}">
                <a16:creationId xmlns:a16="http://schemas.microsoft.com/office/drawing/2014/main" id="{DEF51D25-E4D2-4CF5-BEBE-6A73EE39A52A}"/>
              </a:ext>
            </a:extLst>
          </p:cNvPr>
          <p:cNvPicPr>
            <a:picLocks noGrp="1" noChangeAspect="1"/>
          </p:cNvPicPr>
          <p:nvPr>
            <p:ph idx="1"/>
          </p:nvPr>
        </p:nvPicPr>
        <p:blipFill>
          <a:blip r:embed="rId2"/>
          <a:stretch>
            <a:fillRect/>
          </a:stretch>
        </p:blipFill>
        <p:spPr>
          <a:xfrm>
            <a:off x="2846190" y="1825625"/>
            <a:ext cx="6499620" cy="4351338"/>
          </a:xfrm>
          <a:prstGeom prst="rect">
            <a:avLst/>
          </a:prstGeom>
        </p:spPr>
      </p:pic>
    </p:spTree>
    <p:extLst>
      <p:ext uri="{BB962C8B-B14F-4D97-AF65-F5344CB8AC3E}">
        <p14:creationId xmlns:p14="http://schemas.microsoft.com/office/powerpoint/2010/main" val="130135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8B13-A672-420B-A673-77079CF75C09}"/>
              </a:ext>
            </a:extLst>
          </p:cNvPr>
          <p:cNvSpPr>
            <a:spLocks noGrp="1"/>
          </p:cNvSpPr>
          <p:nvPr>
            <p:ph type="title"/>
          </p:nvPr>
        </p:nvSpPr>
        <p:spPr/>
        <p:txBody>
          <a:bodyPr/>
          <a:lstStyle/>
          <a:p>
            <a:r>
              <a:rPr lang="en-US" dirty="0"/>
              <a:t>The Learning Context</a:t>
            </a:r>
          </a:p>
        </p:txBody>
      </p:sp>
      <p:pic>
        <p:nvPicPr>
          <p:cNvPr id="4" name="Content Placeholder 3">
            <a:extLst>
              <a:ext uri="{FF2B5EF4-FFF2-40B4-BE49-F238E27FC236}">
                <a16:creationId xmlns:a16="http://schemas.microsoft.com/office/drawing/2014/main" id="{C288B046-7FE1-47AC-97A6-DE2FD786B7EB}"/>
              </a:ext>
            </a:extLst>
          </p:cNvPr>
          <p:cNvPicPr>
            <a:picLocks noGrp="1" noChangeAspect="1"/>
          </p:cNvPicPr>
          <p:nvPr>
            <p:ph idx="1"/>
          </p:nvPr>
        </p:nvPicPr>
        <p:blipFill>
          <a:blip r:embed="rId2"/>
          <a:stretch>
            <a:fillRect/>
          </a:stretch>
        </p:blipFill>
        <p:spPr>
          <a:xfrm>
            <a:off x="2837023" y="1825625"/>
            <a:ext cx="6517954" cy="4351338"/>
          </a:xfrm>
          <a:prstGeom prst="rect">
            <a:avLst/>
          </a:prstGeom>
        </p:spPr>
      </p:pic>
    </p:spTree>
    <p:extLst>
      <p:ext uri="{BB962C8B-B14F-4D97-AF65-F5344CB8AC3E}">
        <p14:creationId xmlns:p14="http://schemas.microsoft.com/office/powerpoint/2010/main" val="16146874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531" y="649841"/>
            <a:ext cx="4436269" cy="513554"/>
          </a:xfrm>
        </p:spPr>
        <p:txBody>
          <a:bodyPr>
            <a:normAutofit fontScale="90000"/>
          </a:bodyPr>
          <a:lstStyle/>
          <a:p>
            <a:r>
              <a:rPr lang="en-CA" dirty="0"/>
              <a:t>Graph</a:t>
            </a:r>
          </a:p>
        </p:txBody>
      </p:sp>
      <p:sp>
        <p:nvSpPr>
          <p:cNvPr id="9" name="TextBox 8"/>
          <p:cNvSpPr txBox="1"/>
          <p:nvPr/>
        </p:nvSpPr>
        <p:spPr>
          <a:xfrm>
            <a:off x="1384531" y="1238951"/>
            <a:ext cx="9620167" cy="923330"/>
          </a:xfrm>
          <a:prstGeom prst="rect">
            <a:avLst/>
          </a:prstGeom>
          <a:noFill/>
        </p:spPr>
        <p:txBody>
          <a:bodyPr wrap="square" rtlCol="0">
            <a:spAutoFit/>
          </a:bodyPr>
          <a:lstStyle/>
          <a:p>
            <a:pPr lvl="0"/>
            <a:r>
              <a:rPr lang="en-CA" dirty="0"/>
              <a:t>When we connect things together we have created a graph. A graph has two types of component: the entities being connected (sometimes called nodes), and the connections between those entities (sometimes called edges).</a:t>
            </a:r>
            <a:endParaRPr lang="en-CA" dirty="0">
              <a:solidFill>
                <a:prstClr val="black"/>
              </a:solidFill>
            </a:endParaRPr>
          </a:p>
        </p:txBody>
      </p:sp>
      <p:pic>
        <p:nvPicPr>
          <p:cNvPr id="8194" name="Picture 2">
            <a:extLst>
              <a:ext uri="{FF2B5EF4-FFF2-40B4-BE49-F238E27FC236}">
                <a16:creationId xmlns:a16="http://schemas.microsoft.com/office/drawing/2014/main" id="{772F4C55-B3FB-40C6-8E77-0B8CA862F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531" y="2162281"/>
            <a:ext cx="8429320" cy="460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291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Web3</a:t>
            </a:r>
          </a:p>
        </p:txBody>
      </p:sp>
      <p:sp>
        <p:nvSpPr>
          <p:cNvPr id="5" name="TextBox 4">
            <a:extLst>
              <a:ext uri="{FF2B5EF4-FFF2-40B4-BE49-F238E27FC236}">
                <a16:creationId xmlns:a16="http://schemas.microsoft.com/office/drawing/2014/main" id="{5B3308D2-0748-4784-A326-CA38939DDE5C}"/>
              </a:ext>
            </a:extLst>
          </p:cNvPr>
          <p:cNvSpPr txBox="1"/>
          <p:nvPr/>
        </p:nvSpPr>
        <p:spPr>
          <a:xfrm>
            <a:off x="7634177" y="2078574"/>
            <a:ext cx="3974568" cy="2062103"/>
          </a:xfrm>
          <a:prstGeom prst="rect">
            <a:avLst/>
          </a:prstGeom>
          <a:noFill/>
        </p:spPr>
        <p:txBody>
          <a:bodyPr wrap="square" rtlCol="0">
            <a:spAutoFit/>
          </a:bodyPr>
          <a:lstStyle/>
          <a:p>
            <a:r>
              <a:rPr lang="en-US" sz="3200" dirty="0"/>
              <a:t>Web3 is to a large degree a reaction against centralization</a:t>
            </a:r>
          </a:p>
          <a:p>
            <a:r>
              <a:rPr lang="en-US" sz="3200" dirty="0" err="1"/>
              <a:t>Eg.</a:t>
            </a:r>
            <a:r>
              <a:rPr lang="en-US" sz="3200" dirty="0"/>
              <a:t> IPFS, IPLD, dat://</a:t>
            </a:r>
          </a:p>
        </p:txBody>
      </p:sp>
      <p:pic>
        <p:nvPicPr>
          <p:cNvPr id="3" name="Picture 2">
            <a:extLst>
              <a:ext uri="{FF2B5EF4-FFF2-40B4-BE49-F238E27FC236}">
                <a16:creationId xmlns:a16="http://schemas.microsoft.com/office/drawing/2014/main" id="{9652E67F-34B7-4CA5-BED2-A5F3F6EFC016}"/>
              </a:ext>
            </a:extLst>
          </p:cNvPr>
          <p:cNvPicPr>
            <a:picLocks noChangeAspect="1"/>
          </p:cNvPicPr>
          <p:nvPr/>
        </p:nvPicPr>
        <p:blipFill>
          <a:blip r:embed="rId2"/>
          <a:stretch>
            <a:fillRect/>
          </a:stretch>
        </p:blipFill>
        <p:spPr>
          <a:xfrm>
            <a:off x="1134568" y="1618821"/>
            <a:ext cx="6315311" cy="4546723"/>
          </a:xfrm>
          <a:prstGeom prst="rect">
            <a:avLst/>
          </a:prstGeom>
        </p:spPr>
      </p:pic>
      <p:sp>
        <p:nvSpPr>
          <p:cNvPr id="6" name="Rectangle 5">
            <a:extLst>
              <a:ext uri="{FF2B5EF4-FFF2-40B4-BE49-F238E27FC236}">
                <a16:creationId xmlns:a16="http://schemas.microsoft.com/office/drawing/2014/main" id="{37D6CDC1-B7C6-4B98-8C1A-C75B432057D1}"/>
              </a:ext>
            </a:extLst>
          </p:cNvPr>
          <p:cNvSpPr/>
          <p:nvPr/>
        </p:nvSpPr>
        <p:spPr>
          <a:xfrm>
            <a:off x="5567680" y="6104772"/>
            <a:ext cx="4658360" cy="646331"/>
          </a:xfrm>
          <a:prstGeom prst="rect">
            <a:avLst/>
          </a:prstGeom>
        </p:spPr>
        <p:txBody>
          <a:bodyPr wrap="square">
            <a:spAutoFit/>
          </a:bodyPr>
          <a:lstStyle/>
          <a:p>
            <a:r>
              <a:rPr lang="en-US" dirty="0">
                <a:hlinkClick r:id="rId3"/>
              </a:rPr>
              <a:t>http://whatdoesthequantsay.com/2015/09/13/ipfs-introduction-by-example</a:t>
            </a:r>
            <a:r>
              <a:rPr lang="en-US" dirty="0"/>
              <a:t> </a:t>
            </a:r>
          </a:p>
        </p:txBody>
      </p:sp>
    </p:spTree>
    <p:extLst>
      <p:ext uri="{BB962C8B-B14F-4D97-AF65-F5344CB8AC3E}">
        <p14:creationId xmlns:p14="http://schemas.microsoft.com/office/powerpoint/2010/main" val="8694966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353801" cy="1325563"/>
          </a:xfrm>
        </p:spPr>
        <p:txBody>
          <a:bodyPr>
            <a:normAutofit/>
          </a:bodyPr>
          <a:lstStyle/>
          <a:p>
            <a:r>
              <a:rPr lang="en-CA" dirty="0"/>
              <a:t>Graph as the conceptual basis for web3 networks</a:t>
            </a:r>
          </a:p>
        </p:txBody>
      </p:sp>
      <p:sp>
        <p:nvSpPr>
          <p:cNvPr id="3" name="Content Placeholder 2"/>
          <p:cNvSpPr>
            <a:spLocks noGrp="1"/>
          </p:cNvSpPr>
          <p:nvPr>
            <p:ph idx="1"/>
          </p:nvPr>
        </p:nvSpPr>
        <p:spPr>
          <a:xfrm>
            <a:off x="7471316" y="1825625"/>
            <a:ext cx="3882483" cy="4351338"/>
          </a:xfrm>
        </p:spPr>
        <p:txBody>
          <a:bodyPr>
            <a:normAutofit/>
          </a:bodyPr>
          <a:lstStyle/>
          <a:p>
            <a:pPr marL="0" indent="0">
              <a:buNone/>
            </a:pPr>
            <a:r>
              <a:rPr lang="en-CA" dirty="0"/>
              <a:t>Graph connects all the resources across these services using relationships.</a:t>
            </a:r>
          </a:p>
          <a:p>
            <a:pPr marL="0" indent="0">
              <a:buNone/>
            </a:pPr>
            <a:endParaRPr lang="en-CA" dirty="0"/>
          </a:p>
          <a:p>
            <a:pPr marL="0" indent="0">
              <a:buNone/>
            </a:pPr>
            <a:r>
              <a:rPr lang="en-CA" dirty="0"/>
              <a:t>Graph Data Connect provides a way to interact with the data that's available through the Graph APIs. </a:t>
            </a:r>
          </a:p>
          <a:p>
            <a:pPr marL="0" indent="0">
              <a:buNone/>
            </a:pPr>
            <a:endParaRPr lang="en-CA" dirty="0"/>
          </a:p>
        </p:txBody>
      </p:sp>
      <p:pic>
        <p:nvPicPr>
          <p:cNvPr id="6" name="Picture 5"/>
          <p:cNvPicPr>
            <a:picLocks noChangeAspect="1"/>
          </p:cNvPicPr>
          <p:nvPr/>
        </p:nvPicPr>
        <p:blipFill>
          <a:blip r:embed="rId3"/>
          <a:stretch>
            <a:fillRect/>
          </a:stretch>
        </p:blipFill>
        <p:spPr>
          <a:xfrm>
            <a:off x="838199" y="1690688"/>
            <a:ext cx="6324600" cy="4371975"/>
          </a:xfrm>
          <a:prstGeom prst="rect">
            <a:avLst/>
          </a:prstGeom>
        </p:spPr>
      </p:pic>
      <p:sp>
        <p:nvSpPr>
          <p:cNvPr id="7" name="Rectangle 6"/>
          <p:cNvSpPr/>
          <p:nvPr/>
        </p:nvSpPr>
        <p:spPr>
          <a:xfrm>
            <a:off x="838199" y="6322070"/>
            <a:ext cx="4920642" cy="369332"/>
          </a:xfrm>
          <a:prstGeom prst="rect">
            <a:avLst/>
          </a:prstGeom>
        </p:spPr>
        <p:txBody>
          <a:bodyPr wrap="none">
            <a:spAutoFit/>
          </a:bodyPr>
          <a:lstStyle/>
          <a:p>
            <a:r>
              <a:rPr lang="en-CA" dirty="0"/>
              <a:t>https://docs.microsoft.com/en-us/graph/overview</a:t>
            </a:r>
          </a:p>
        </p:txBody>
      </p:sp>
    </p:spTree>
    <p:extLst>
      <p:ext uri="{BB962C8B-B14F-4D97-AF65-F5344CB8AC3E}">
        <p14:creationId xmlns:p14="http://schemas.microsoft.com/office/powerpoint/2010/main" val="3744244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4">
                    <a:lumMod val="75000"/>
                  </a:schemeClr>
                </a:solidFill>
              </a:rPr>
              <a:t>Big Idea 3</a:t>
            </a:r>
            <a:r>
              <a:rPr lang="en-US" dirty="0"/>
              <a:t>: Graph, Not Story</a:t>
            </a:r>
          </a:p>
        </p:txBody>
      </p:sp>
      <p:sp>
        <p:nvSpPr>
          <p:cNvPr id="4" name="TextBox 3">
            <a:extLst>
              <a:ext uri="{FF2B5EF4-FFF2-40B4-BE49-F238E27FC236}">
                <a16:creationId xmlns:a16="http://schemas.microsoft.com/office/drawing/2014/main" id="{637D601F-1AE5-4025-8C1C-353487A66C14}"/>
              </a:ext>
            </a:extLst>
          </p:cNvPr>
          <p:cNvSpPr txBox="1"/>
          <p:nvPr/>
        </p:nvSpPr>
        <p:spPr>
          <a:xfrm>
            <a:off x="8762130" y="1761347"/>
            <a:ext cx="3591235" cy="4832092"/>
          </a:xfrm>
          <a:prstGeom prst="rect">
            <a:avLst/>
          </a:prstGeom>
          <a:noFill/>
        </p:spPr>
        <p:txBody>
          <a:bodyPr wrap="square" rtlCol="0">
            <a:spAutoFit/>
          </a:bodyPr>
          <a:lstStyle/>
          <a:p>
            <a:r>
              <a:rPr lang="en-US" sz="2800" dirty="0"/>
              <a:t>Narrations and models focus on common or ‘best’ practices </a:t>
            </a:r>
          </a:p>
          <a:p>
            <a:endParaRPr lang="en-US" sz="2800" dirty="0"/>
          </a:p>
          <a:p>
            <a:r>
              <a:rPr lang="en-US" sz="2800" dirty="0"/>
              <a:t>Graphs capture patterns, outliers, and the unexpected.</a:t>
            </a:r>
          </a:p>
          <a:p>
            <a:endParaRPr lang="en-US" sz="2800" dirty="0"/>
          </a:p>
          <a:p>
            <a:r>
              <a:rPr lang="en-US" sz="2800" dirty="0"/>
              <a:t>Knowledge is </a:t>
            </a:r>
            <a:r>
              <a:rPr lang="en-US" sz="2800" i="1" dirty="0"/>
              <a:t>recognition, </a:t>
            </a:r>
            <a:r>
              <a:rPr lang="en-US" sz="2800" dirty="0"/>
              <a:t>not </a:t>
            </a:r>
            <a:r>
              <a:rPr lang="en-US" sz="2800" i="1" dirty="0"/>
              <a:t>remembering</a:t>
            </a:r>
            <a:endParaRPr lang="en-US" sz="2800" dirty="0"/>
          </a:p>
        </p:txBody>
      </p:sp>
      <p:pic>
        <p:nvPicPr>
          <p:cNvPr id="5" name="Picture 4">
            <a:extLst>
              <a:ext uri="{FF2B5EF4-FFF2-40B4-BE49-F238E27FC236}">
                <a16:creationId xmlns:a16="http://schemas.microsoft.com/office/drawing/2014/main" id="{7CEF651B-C424-4312-BAF4-6A4F8C7A04B2}"/>
              </a:ext>
            </a:extLst>
          </p:cNvPr>
          <p:cNvPicPr>
            <a:picLocks noChangeAspect="1"/>
          </p:cNvPicPr>
          <p:nvPr/>
        </p:nvPicPr>
        <p:blipFill>
          <a:blip r:embed="rId3"/>
          <a:stretch>
            <a:fillRect/>
          </a:stretch>
        </p:blipFill>
        <p:spPr>
          <a:xfrm>
            <a:off x="753425" y="1612051"/>
            <a:ext cx="8008705" cy="4982984"/>
          </a:xfrm>
          <a:prstGeom prst="rect">
            <a:avLst/>
          </a:prstGeom>
        </p:spPr>
      </p:pic>
    </p:spTree>
    <p:extLst>
      <p:ext uri="{BB962C8B-B14F-4D97-AF65-F5344CB8AC3E}">
        <p14:creationId xmlns:p14="http://schemas.microsoft.com/office/powerpoint/2010/main" val="32971742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A2EB-A816-4837-9117-7B4A2BB665EA}"/>
              </a:ext>
            </a:extLst>
          </p:cNvPr>
          <p:cNvSpPr>
            <a:spLocks noGrp="1"/>
          </p:cNvSpPr>
          <p:nvPr>
            <p:ph type="title"/>
          </p:nvPr>
        </p:nvSpPr>
        <p:spPr/>
        <p:txBody>
          <a:bodyPr/>
          <a:lstStyle/>
          <a:p>
            <a:r>
              <a:rPr lang="en-US" dirty="0"/>
              <a:t>The types of questions graph analytics answer</a:t>
            </a:r>
          </a:p>
        </p:txBody>
      </p:sp>
      <p:sp>
        <p:nvSpPr>
          <p:cNvPr id="3" name="Content Placeholder 2">
            <a:extLst>
              <a:ext uri="{FF2B5EF4-FFF2-40B4-BE49-F238E27FC236}">
                <a16:creationId xmlns:a16="http://schemas.microsoft.com/office/drawing/2014/main" id="{12BDC91E-C1D4-42E1-9F15-1BFD80488876}"/>
              </a:ext>
            </a:extLst>
          </p:cNvPr>
          <p:cNvSpPr>
            <a:spLocks noGrp="1"/>
          </p:cNvSpPr>
          <p:nvPr>
            <p:ph idx="1"/>
          </p:nvPr>
        </p:nvSpPr>
        <p:spPr>
          <a:xfrm>
            <a:off x="7596554" y="1825625"/>
            <a:ext cx="3757246" cy="4351338"/>
          </a:xfrm>
        </p:spPr>
        <p:txBody>
          <a:bodyPr>
            <a:normAutofit fontScale="92500"/>
          </a:bodyPr>
          <a:lstStyle/>
          <a:p>
            <a:r>
              <a:rPr lang="en-US" dirty="0"/>
              <a:t>Investigate the route of a disease or a cascading transport failure.</a:t>
            </a:r>
          </a:p>
          <a:p>
            <a:r>
              <a:rPr lang="en-US" dirty="0"/>
              <a:t>Uncover the most vulnerable, or damaging, components in a network attack.</a:t>
            </a:r>
          </a:p>
          <a:p>
            <a:r>
              <a:rPr lang="en-US" dirty="0"/>
              <a:t>Identify the least costly or fastest way to route information or resources.</a:t>
            </a:r>
          </a:p>
          <a:p>
            <a:endParaRPr lang="en-US" dirty="0"/>
          </a:p>
          <a:p>
            <a:endParaRPr lang="en-US" dirty="0"/>
          </a:p>
        </p:txBody>
      </p:sp>
      <p:pic>
        <p:nvPicPr>
          <p:cNvPr id="4" name="Picture 3">
            <a:extLst>
              <a:ext uri="{FF2B5EF4-FFF2-40B4-BE49-F238E27FC236}">
                <a16:creationId xmlns:a16="http://schemas.microsoft.com/office/drawing/2014/main" id="{F2E1612E-B8F7-4F79-9DCA-A91044D03E6F}"/>
              </a:ext>
            </a:extLst>
          </p:cNvPr>
          <p:cNvPicPr>
            <a:picLocks noChangeAspect="1"/>
          </p:cNvPicPr>
          <p:nvPr/>
        </p:nvPicPr>
        <p:blipFill>
          <a:blip r:embed="rId3"/>
          <a:stretch>
            <a:fillRect/>
          </a:stretch>
        </p:blipFill>
        <p:spPr>
          <a:xfrm>
            <a:off x="635785" y="1690688"/>
            <a:ext cx="6761476" cy="3279732"/>
          </a:xfrm>
          <a:prstGeom prst="rect">
            <a:avLst/>
          </a:prstGeom>
        </p:spPr>
      </p:pic>
      <p:sp>
        <p:nvSpPr>
          <p:cNvPr id="5" name="Rectangle 4">
            <a:extLst>
              <a:ext uri="{FF2B5EF4-FFF2-40B4-BE49-F238E27FC236}">
                <a16:creationId xmlns:a16="http://schemas.microsoft.com/office/drawing/2014/main" id="{820172A2-BD8C-419D-AFE6-CDAE6F810AE9}"/>
              </a:ext>
            </a:extLst>
          </p:cNvPr>
          <p:cNvSpPr/>
          <p:nvPr/>
        </p:nvSpPr>
        <p:spPr>
          <a:xfrm>
            <a:off x="635785" y="6308209"/>
            <a:ext cx="4274375" cy="369332"/>
          </a:xfrm>
          <a:prstGeom prst="rect">
            <a:avLst/>
          </a:prstGeom>
        </p:spPr>
        <p:txBody>
          <a:bodyPr wrap="none">
            <a:spAutoFit/>
          </a:bodyPr>
          <a:lstStyle/>
          <a:p>
            <a:r>
              <a:rPr lang="en-US" dirty="0"/>
              <a:t>https://neo4j.com/graph-algorithms-book/ </a:t>
            </a:r>
          </a:p>
        </p:txBody>
      </p:sp>
    </p:spTree>
    <p:extLst>
      <p:ext uri="{BB962C8B-B14F-4D97-AF65-F5344CB8AC3E}">
        <p14:creationId xmlns:p14="http://schemas.microsoft.com/office/powerpoint/2010/main" val="2125225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FC9A-0E9D-4906-B5A3-84AF0A48D195}"/>
              </a:ext>
            </a:extLst>
          </p:cNvPr>
          <p:cNvSpPr>
            <a:spLocks noGrp="1"/>
          </p:cNvSpPr>
          <p:nvPr>
            <p:ph type="title"/>
          </p:nvPr>
        </p:nvSpPr>
        <p:spPr/>
        <p:txBody>
          <a:bodyPr/>
          <a:lstStyle/>
          <a:p>
            <a:r>
              <a:rPr lang="en-US" dirty="0"/>
              <a:t>More</a:t>
            </a:r>
          </a:p>
        </p:txBody>
      </p:sp>
      <p:sp>
        <p:nvSpPr>
          <p:cNvPr id="3" name="Content Placeholder 2">
            <a:extLst>
              <a:ext uri="{FF2B5EF4-FFF2-40B4-BE49-F238E27FC236}">
                <a16:creationId xmlns:a16="http://schemas.microsoft.com/office/drawing/2014/main" id="{AF237A24-F56A-426D-9A13-86B4BA70BF15}"/>
              </a:ext>
            </a:extLst>
          </p:cNvPr>
          <p:cNvSpPr>
            <a:spLocks noGrp="1"/>
          </p:cNvSpPr>
          <p:nvPr>
            <p:ph idx="1"/>
          </p:nvPr>
        </p:nvSpPr>
        <p:spPr/>
        <p:txBody>
          <a:bodyPr>
            <a:normAutofit fontScale="92500" lnSpcReduction="20000"/>
          </a:bodyPr>
          <a:lstStyle/>
          <a:p>
            <a:pPr fontAlgn="base"/>
            <a:r>
              <a:rPr lang="en-CA" b="1" dirty="0"/>
              <a:t>A Gentle Introduction To Graph Theory. </a:t>
            </a:r>
            <a:r>
              <a:rPr lang="en-CA" dirty="0" err="1"/>
              <a:t>Vaidehi</a:t>
            </a:r>
            <a:r>
              <a:rPr lang="en-CA" dirty="0"/>
              <a:t> Joshi. </a:t>
            </a:r>
            <a:r>
              <a:rPr lang="en-CA" u="sng" dirty="0">
                <a:hlinkClick r:id="rId2"/>
              </a:rPr>
              <a:t>https://medium.com/basecs/a-gentle-introduction-to-graph-theory-77969829ead8</a:t>
            </a:r>
            <a:r>
              <a:rPr lang="en-CA" dirty="0"/>
              <a:t> </a:t>
            </a:r>
          </a:p>
          <a:p>
            <a:pPr fontAlgn="base"/>
            <a:r>
              <a:rPr lang="en-CA" b="1" dirty="0"/>
              <a:t>The Neural Network Zoo. </a:t>
            </a:r>
            <a:r>
              <a:rPr lang="en-CA" dirty="0" err="1"/>
              <a:t>Fjodor</a:t>
            </a:r>
            <a:r>
              <a:rPr lang="en-CA" dirty="0"/>
              <a:t> van Veen. Neural Networks are types of graphs. </a:t>
            </a:r>
            <a:r>
              <a:rPr lang="en-CA" u="sng" dirty="0">
                <a:hlinkClick r:id="rId3"/>
              </a:rPr>
              <a:t>http://www.asimovinstitute.org/neural-network-zoo/</a:t>
            </a:r>
            <a:r>
              <a:rPr lang="en-CA" dirty="0"/>
              <a:t> </a:t>
            </a:r>
          </a:p>
          <a:p>
            <a:pPr fontAlgn="base"/>
            <a:r>
              <a:rPr lang="en-CA" b="1" dirty="0"/>
              <a:t>Graph Data Structure And Algorithms. </a:t>
            </a:r>
            <a:r>
              <a:rPr lang="en-CA" dirty="0"/>
              <a:t>This page has a very brief description of a graph data structure and then a </a:t>
            </a:r>
            <a:r>
              <a:rPr lang="en-CA" i="1" dirty="0"/>
              <a:t>long</a:t>
            </a:r>
            <a:r>
              <a:rPr lang="en-CA" dirty="0"/>
              <a:t> list of things that can be done with graphs - cycling, sorting, spanning, searching. </a:t>
            </a:r>
            <a:r>
              <a:rPr lang="en-CA" u="sng" dirty="0">
                <a:hlinkClick r:id="rId4"/>
              </a:rPr>
              <a:t>https://www.geeksforgeeks.org/graph-data-structure-and-algorithms/</a:t>
            </a:r>
            <a:r>
              <a:rPr lang="en-CA" dirty="0"/>
              <a:t> </a:t>
            </a:r>
            <a:endParaRPr lang="en-CA" b="1" dirty="0"/>
          </a:p>
          <a:p>
            <a:pPr fontAlgn="base"/>
            <a:r>
              <a:rPr lang="en-CA" b="1" dirty="0"/>
              <a:t>GQL Is Now a Global Standards Project alongside SQL. </a:t>
            </a:r>
            <a:r>
              <a:rPr lang="en-CA" u="sng" dirty="0">
                <a:hlinkClick r:id="rId5"/>
              </a:rPr>
              <a:t>https://gql.today/</a:t>
            </a:r>
            <a:r>
              <a:rPr lang="en-CA" dirty="0"/>
              <a:t> </a:t>
            </a:r>
            <a:endParaRPr lang="en-CA" b="1" dirty="0"/>
          </a:p>
          <a:p>
            <a:r>
              <a:rPr lang="en-CA" b="1" dirty="0"/>
              <a:t>Social Network Analysis</a:t>
            </a:r>
            <a:r>
              <a:rPr lang="en-CA" dirty="0"/>
              <a:t>. Philip </a:t>
            </a:r>
            <a:r>
              <a:rPr lang="en-CA" dirty="0" err="1"/>
              <a:t>Leifeld</a:t>
            </a:r>
            <a:r>
              <a:rPr lang="en-CA" dirty="0"/>
              <a:t>. </a:t>
            </a:r>
            <a:r>
              <a:rPr lang="en-CA" u="sng" dirty="0">
                <a:hlinkClick r:id="rId6"/>
              </a:rPr>
              <a:t>http://www.bearnetwork.ca/wp-content/uploads/2018/10/slides-leifeld-bear.pdf</a:t>
            </a:r>
            <a:r>
              <a:rPr lang="en-CA" dirty="0"/>
              <a:t> </a:t>
            </a:r>
            <a:endParaRPr lang="en-US" dirty="0"/>
          </a:p>
        </p:txBody>
      </p:sp>
    </p:spTree>
    <p:extLst>
      <p:ext uri="{BB962C8B-B14F-4D97-AF65-F5344CB8AC3E}">
        <p14:creationId xmlns:p14="http://schemas.microsoft.com/office/powerpoint/2010/main" val="139049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398C-1EED-4E33-A9F8-512CE4BADC24}"/>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001ADCA5-9D99-4885-8E14-22AC911D9097}"/>
              </a:ext>
            </a:extLst>
          </p:cNvPr>
          <p:cNvSpPr>
            <a:spLocks noGrp="1"/>
          </p:cNvSpPr>
          <p:nvPr>
            <p:ph idx="1"/>
          </p:nvPr>
        </p:nvSpPr>
        <p:spPr/>
        <p:txBody>
          <a:bodyPr>
            <a:normAutofit fontScale="77500" lnSpcReduction="20000"/>
          </a:bodyPr>
          <a:lstStyle/>
          <a:p>
            <a:r>
              <a:rPr lang="en-CA" b="1" dirty="0"/>
              <a:t>Instructions</a:t>
            </a:r>
            <a:endParaRPr lang="en-CA" dirty="0">
              <a:effectLst/>
            </a:endParaRPr>
          </a:p>
          <a:p>
            <a:pPr fontAlgn="base"/>
            <a:r>
              <a:rPr lang="en-CA" dirty="0"/>
              <a:t>Create a model graph of some aspect of this workshop  (it doesn't have to be an actual graph, only a representation of what an actual graph might look like. We've already seen, </a:t>
            </a:r>
            <a:r>
              <a:rPr lang="en-CA" dirty="0" err="1"/>
              <a:t>eg.</a:t>
            </a:r>
            <a:r>
              <a:rPr lang="en-CA" dirty="0"/>
              <a:t>, graphs on the relations between people in the workshop. Could there be other types of graphs?</a:t>
            </a:r>
          </a:p>
          <a:p>
            <a:pPr fontAlgn="base"/>
            <a:r>
              <a:rPr lang="en-CA" dirty="0"/>
              <a:t>In your model, consider how the states of the entities in that graph might vary. Consider not only how nodes might vary (</a:t>
            </a:r>
            <a:r>
              <a:rPr lang="en-CA" dirty="0" err="1"/>
              <a:t>eg.</a:t>
            </a:r>
            <a:r>
              <a:rPr lang="en-CA" dirty="0"/>
              <a:t>, a person might have a different height over time) but also how the edges might vary (</a:t>
            </a:r>
            <a:r>
              <a:rPr lang="en-CA" dirty="0" err="1"/>
              <a:t>eg.</a:t>
            </a:r>
            <a:r>
              <a:rPr lang="en-CA" dirty="0"/>
              <a:t>, a person might have a different strength of relation (calculated how?) with another person over time).</a:t>
            </a:r>
          </a:p>
          <a:p>
            <a:pPr fontAlgn="base"/>
            <a:r>
              <a:rPr lang="en-CA" dirty="0"/>
              <a:t>In your model, consider how knowledge about the changes in states in the graph might be used.</a:t>
            </a:r>
          </a:p>
          <a:p>
            <a:br>
              <a:rPr lang="en-CA" dirty="0"/>
            </a:br>
            <a:r>
              <a:rPr lang="en-CA" dirty="0"/>
              <a:t>Create your graph using an online service like </a:t>
            </a:r>
            <a:r>
              <a:rPr lang="en-CA" u="sng" dirty="0">
                <a:hlinkClick r:id="rId2"/>
              </a:rPr>
              <a:t>https://www.draw.io/</a:t>
            </a:r>
            <a:r>
              <a:rPr lang="en-CA" dirty="0"/>
              <a:t> - of if you prefer, use the space below (note that you will need to specify a cloud account to store your graph when you use draw.io )</a:t>
            </a:r>
            <a:endParaRPr lang="en-US" dirty="0"/>
          </a:p>
        </p:txBody>
      </p:sp>
    </p:spTree>
    <p:extLst>
      <p:ext uri="{BB962C8B-B14F-4D97-AF65-F5344CB8AC3E}">
        <p14:creationId xmlns:p14="http://schemas.microsoft.com/office/powerpoint/2010/main" val="19105927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BCE0-90E6-4781-914D-C79879BA9D85}"/>
              </a:ext>
            </a:extLst>
          </p:cNvPr>
          <p:cNvSpPr>
            <a:spLocks noGrp="1"/>
          </p:cNvSpPr>
          <p:nvPr>
            <p:ph type="title"/>
          </p:nvPr>
        </p:nvSpPr>
        <p:spPr/>
        <p:txBody>
          <a:bodyPr/>
          <a:lstStyle/>
          <a:p>
            <a:r>
              <a:rPr lang="en-US" dirty="0"/>
              <a:t>Resources</a:t>
            </a:r>
          </a:p>
        </p:txBody>
      </p:sp>
      <p:pic>
        <p:nvPicPr>
          <p:cNvPr id="4" name="Content Placeholder 3">
            <a:extLst>
              <a:ext uri="{FF2B5EF4-FFF2-40B4-BE49-F238E27FC236}">
                <a16:creationId xmlns:a16="http://schemas.microsoft.com/office/drawing/2014/main" id="{35A79665-24E4-4419-971C-2ED02625281A}"/>
              </a:ext>
            </a:extLst>
          </p:cNvPr>
          <p:cNvPicPr>
            <a:picLocks noGrp="1" noChangeAspect="1"/>
          </p:cNvPicPr>
          <p:nvPr>
            <p:ph idx="1"/>
          </p:nvPr>
        </p:nvPicPr>
        <p:blipFill>
          <a:blip r:embed="rId2"/>
          <a:stretch>
            <a:fillRect/>
          </a:stretch>
        </p:blipFill>
        <p:spPr>
          <a:xfrm>
            <a:off x="2806632" y="1825625"/>
            <a:ext cx="6578736" cy="4351338"/>
          </a:xfrm>
          <a:prstGeom prst="rect">
            <a:avLst/>
          </a:prstGeom>
        </p:spPr>
      </p:pic>
    </p:spTree>
    <p:extLst>
      <p:ext uri="{BB962C8B-B14F-4D97-AF65-F5344CB8AC3E}">
        <p14:creationId xmlns:p14="http://schemas.microsoft.com/office/powerpoint/2010/main" val="3499629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066" y="592518"/>
            <a:ext cx="4436269" cy="513554"/>
          </a:xfrm>
        </p:spPr>
        <p:txBody>
          <a:bodyPr>
            <a:normAutofit fontScale="90000"/>
          </a:bodyPr>
          <a:lstStyle/>
          <a:p>
            <a:r>
              <a:rPr lang="en-CA" dirty="0"/>
              <a:t>Resources</a:t>
            </a:r>
          </a:p>
        </p:txBody>
      </p:sp>
      <p:sp>
        <p:nvSpPr>
          <p:cNvPr id="9" name="TextBox 8"/>
          <p:cNvSpPr txBox="1"/>
          <p:nvPr/>
        </p:nvSpPr>
        <p:spPr>
          <a:xfrm>
            <a:off x="906066" y="1180471"/>
            <a:ext cx="10694055" cy="646331"/>
          </a:xfrm>
          <a:prstGeom prst="rect">
            <a:avLst/>
          </a:prstGeom>
          <a:noFill/>
        </p:spPr>
        <p:txBody>
          <a:bodyPr wrap="square" rtlCol="0">
            <a:spAutoFit/>
          </a:bodyPr>
          <a:lstStyle/>
          <a:p>
            <a:r>
              <a:rPr lang="en-CA" dirty="0"/>
              <a:t>Learning resources have traditionally been things like textbooks and media, but now learning resources can be anything from video to virtual reality to application. How we describe these, and access them, is changing.</a:t>
            </a:r>
            <a:endParaRPr lang="en-CA" dirty="0">
              <a:effectLst/>
            </a:endParaRPr>
          </a:p>
        </p:txBody>
      </p:sp>
      <p:pic>
        <p:nvPicPr>
          <p:cNvPr id="9218" name="Picture 2">
            <a:extLst>
              <a:ext uri="{FF2B5EF4-FFF2-40B4-BE49-F238E27FC236}">
                <a16:creationId xmlns:a16="http://schemas.microsoft.com/office/drawing/2014/main" id="{FB9FAD13-6A18-4DAA-ADCC-34CC93CD7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66" y="1901201"/>
            <a:ext cx="8827864" cy="468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907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Directed Acyclic Graph (DAG)</a:t>
            </a:r>
          </a:p>
        </p:txBody>
      </p:sp>
      <p:sp>
        <p:nvSpPr>
          <p:cNvPr id="5" name="TextBox 4">
            <a:extLst>
              <a:ext uri="{FF2B5EF4-FFF2-40B4-BE49-F238E27FC236}">
                <a16:creationId xmlns:a16="http://schemas.microsoft.com/office/drawing/2014/main" id="{5B3308D2-0748-4784-A326-CA38939DDE5C}"/>
              </a:ext>
            </a:extLst>
          </p:cNvPr>
          <p:cNvSpPr txBox="1"/>
          <p:nvPr/>
        </p:nvSpPr>
        <p:spPr>
          <a:xfrm>
            <a:off x="5491480" y="2112635"/>
            <a:ext cx="5613399" cy="954107"/>
          </a:xfrm>
          <a:prstGeom prst="rect">
            <a:avLst/>
          </a:prstGeom>
          <a:noFill/>
        </p:spPr>
        <p:txBody>
          <a:bodyPr wrap="square" rtlCol="0">
            <a:spAutoFit/>
          </a:bodyPr>
          <a:lstStyle/>
          <a:p>
            <a:r>
              <a:rPr lang="en-US" sz="2800" dirty="0"/>
              <a:t>Used to create collections of related data elements</a:t>
            </a:r>
          </a:p>
        </p:txBody>
      </p:sp>
      <p:pic>
        <p:nvPicPr>
          <p:cNvPr id="6" name="Picture 5">
            <a:extLst>
              <a:ext uri="{FF2B5EF4-FFF2-40B4-BE49-F238E27FC236}">
                <a16:creationId xmlns:a16="http://schemas.microsoft.com/office/drawing/2014/main" id="{5E1B88F5-FACF-4A91-A5A4-24D0587E98FA}"/>
              </a:ext>
            </a:extLst>
          </p:cNvPr>
          <p:cNvPicPr>
            <a:picLocks noChangeAspect="1"/>
          </p:cNvPicPr>
          <p:nvPr/>
        </p:nvPicPr>
        <p:blipFill>
          <a:blip r:embed="rId2"/>
          <a:stretch>
            <a:fillRect/>
          </a:stretch>
        </p:blipFill>
        <p:spPr>
          <a:xfrm>
            <a:off x="907415" y="1862254"/>
            <a:ext cx="4553786" cy="4553786"/>
          </a:xfrm>
          <a:prstGeom prst="rect">
            <a:avLst/>
          </a:prstGeom>
        </p:spPr>
      </p:pic>
      <p:sp>
        <p:nvSpPr>
          <p:cNvPr id="10" name="Rectangle 9">
            <a:extLst>
              <a:ext uri="{FF2B5EF4-FFF2-40B4-BE49-F238E27FC236}">
                <a16:creationId xmlns:a16="http://schemas.microsoft.com/office/drawing/2014/main" id="{2FDE0DA7-9951-4753-AC5A-72452049C8ED}"/>
              </a:ext>
            </a:extLst>
          </p:cNvPr>
          <p:cNvSpPr/>
          <p:nvPr/>
        </p:nvSpPr>
        <p:spPr>
          <a:xfrm>
            <a:off x="6055963" y="5870398"/>
            <a:ext cx="5937844" cy="369332"/>
          </a:xfrm>
          <a:prstGeom prst="rect">
            <a:avLst/>
          </a:prstGeom>
        </p:spPr>
        <p:txBody>
          <a:bodyPr wrap="none">
            <a:spAutoFit/>
          </a:bodyPr>
          <a:lstStyle/>
          <a:p>
            <a:r>
              <a:rPr lang="en-US" dirty="0">
                <a:hlinkClick r:id="rId3"/>
              </a:rPr>
              <a:t>https://en.wikipedia.org/wiki/Directed_acyclic_graph</a:t>
            </a:r>
            <a:r>
              <a:rPr lang="en-US" dirty="0"/>
              <a:t> </a:t>
            </a:r>
          </a:p>
        </p:txBody>
      </p:sp>
    </p:spTree>
    <p:extLst>
      <p:ext uri="{BB962C8B-B14F-4D97-AF65-F5344CB8AC3E}">
        <p14:creationId xmlns:p14="http://schemas.microsoft.com/office/powerpoint/2010/main" val="360747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beeyard nrc">
            <a:extLst>
              <a:ext uri="{FF2B5EF4-FFF2-40B4-BE49-F238E27FC236}">
                <a16:creationId xmlns:a16="http://schemas.microsoft.com/office/drawing/2014/main" id="{4EDD68D0-8CD7-4EAA-939F-8315B5B7D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005" y="1364124"/>
            <a:ext cx="8705256" cy="5493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BEDA542-20BA-4D75-806A-5A228C699564}"/>
              </a:ext>
            </a:extLst>
          </p:cNvPr>
          <p:cNvSpPr/>
          <p:nvPr/>
        </p:nvSpPr>
        <p:spPr>
          <a:xfrm>
            <a:off x="1261373" y="653534"/>
            <a:ext cx="3689856" cy="769441"/>
          </a:xfrm>
          <a:prstGeom prst="rect">
            <a:avLst/>
          </a:prstGeom>
        </p:spPr>
        <p:txBody>
          <a:bodyPr wrap="none">
            <a:spAutoFit/>
          </a:bodyPr>
          <a:lstStyle/>
          <a:p>
            <a:r>
              <a:rPr lang="en-US" sz="4400" dirty="0">
                <a:latin typeface="+mj-lt"/>
              </a:rPr>
              <a:t>State of the Art</a:t>
            </a:r>
          </a:p>
        </p:txBody>
      </p:sp>
    </p:spTree>
    <p:extLst>
      <p:ext uri="{BB962C8B-B14F-4D97-AF65-F5344CB8AC3E}">
        <p14:creationId xmlns:p14="http://schemas.microsoft.com/office/powerpoint/2010/main" val="5381313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GitHub</a:t>
            </a:r>
          </a:p>
        </p:txBody>
      </p:sp>
      <p:sp>
        <p:nvSpPr>
          <p:cNvPr id="5" name="TextBox 4">
            <a:extLst>
              <a:ext uri="{FF2B5EF4-FFF2-40B4-BE49-F238E27FC236}">
                <a16:creationId xmlns:a16="http://schemas.microsoft.com/office/drawing/2014/main" id="{5B3308D2-0748-4784-A326-CA38939DDE5C}"/>
              </a:ext>
            </a:extLst>
          </p:cNvPr>
          <p:cNvSpPr txBox="1"/>
          <p:nvPr/>
        </p:nvSpPr>
        <p:spPr>
          <a:xfrm>
            <a:off x="7259444" y="2163435"/>
            <a:ext cx="3855595" cy="1077218"/>
          </a:xfrm>
          <a:prstGeom prst="rect">
            <a:avLst/>
          </a:prstGeom>
          <a:noFill/>
        </p:spPr>
        <p:txBody>
          <a:bodyPr wrap="square" rtlCol="0">
            <a:spAutoFit/>
          </a:bodyPr>
          <a:lstStyle/>
          <a:p>
            <a:r>
              <a:rPr lang="en-US" sz="3200" dirty="0"/>
              <a:t>Version control in  a DAG</a:t>
            </a:r>
          </a:p>
        </p:txBody>
      </p:sp>
      <p:pic>
        <p:nvPicPr>
          <p:cNvPr id="3" name="Picture 2">
            <a:extLst>
              <a:ext uri="{FF2B5EF4-FFF2-40B4-BE49-F238E27FC236}">
                <a16:creationId xmlns:a16="http://schemas.microsoft.com/office/drawing/2014/main" id="{3983B6DB-6241-42A0-9593-68578FB0BA5D}"/>
              </a:ext>
            </a:extLst>
          </p:cNvPr>
          <p:cNvPicPr>
            <a:picLocks noChangeAspect="1"/>
          </p:cNvPicPr>
          <p:nvPr/>
        </p:nvPicPr>
        <p:blipFill>
          <a:blip r:embed="rId2"/>
          <a:stretch>
            <a:fillRect/>
          </a:stretch>
        </p:blipFill>
        <p:spPr>
          <a:xfrm>
            <a:off x="667619" y="1524783"/>
            <a:ext cx="6496366" cy="4541480"/>
          </a:xfrm>
          <a:prstGeom prst="rect">
            <a:avLst/>
          </a:prstGeom>
        </p:spPr>
      </p:pic>
      <p:sp>
        <p:nvSpPr>
          <p:cNvPr id="7" name="Rectangle 6">
            <a:extLst>
              <a:ext uri="{FF2B5EF4-FFF2-40B4-BE49-F238E27FC236}">
                <a16:creationId xmlns:a16="http://schemas.microsoft.com/office/drawing/2014/main" id="{D3E0D817-E8B3-4ED0-B54A-B353474E9566}"/>
              </a:ext>
            </a:extLst>
          </p:cNvPr>
          <p:cNvSpPr/>
          <p:nvPr/>
        </p:nvSpPr>
        <p:spPr>
          <a:xfrm>
            <a:off x="7396661" y="5050603"/>
            <a:ext cx="4094480" cy="646331"/>
          </a:xfrm>
          <a:prstGeom prst="rect">
            <a:avLst/>
          </a:prstGeom>
        </p:spPr>
        <p:txBody>
          <a:bodyPr wrap="square">
            <a:spAutoFit/>
          </a:bodyPr>
          <a:lstStyle/>
          <a:p>
            <a:r>
              <a:rPr lang="en-US" dirty="0">
                <a:hlinkClick r:id="rId3"/>
              </a:rPr>
              <a:t>https://lukeluo.blogspot.com/2014/06/git-as-i-understand-4-working.html</a:t>
            </a:r>
            <a:r>
              <a:rPr lang="en-US" dirty="0"/>
              <a:t> </a:t>
            </a:r>
          </a:p>
        </p:txBody>
      </p:sp>
    </p:spTree>
    <p:extLst>
      <p:ext uri="{BB962C8B-B14F-4D97-AF65-F5344CB8AC3E}">
        <p14:creationId xmlns:p14="http://schemas.microsoft.com/office/powerpoint/2010/main" val="6191096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 Distributed GitHub for Learning Resources</a:t>
            </a:r>
          </a:p>
        </p:txBody>
      </p:sp>
      <p:sp>
        <p:nvSpPr>
          <p:cNvPr id="5" name="Rectangle 4">
            <a:extLst>
              <a:ext uri="{FF2B5EF4-FFF2-40B4-BE49-F238E27FC236}">
                <a16:creationId xmlns:a16="http://schemas.microsoft.com/office/drawing/2014/main" id="{732D4E6C-89F6-450C-9FBF-3B1AA22B257F}"/>
              </a:ext>
            </a:extLst>
          </p:cNvPr>
          <p:cNvSpPr/>
          <p:nvPr/>
        </p:nvSpPr>
        <p:spPr>
          <a:xfrm>
            <a:off x="6926729" y="1557244"/>
            <a:ext cx="3791123" cy="1938992"/>
          </a:xfrm>
          <a:prstGeom prst="rect">
            <a:avLst/>
          </a:prstGeom>
        </p:spPr>
        <p:txBody>
          <a:bodyPr wrap="square">
            <a:spAutoFit/>
          </a:bodyPr>
          <a:lstStyle/>
          <a:p>
            <a:pPr lvl="0" defTabSz="457200"/>
            <a:r>
              <a:rPr lang="en-US" sz="2400" dirty="0">
                <a:latin typeface="Trebuchet MS" panose="020B0603020202020204"/>
              </a:rPr>
              <a:t>Creativity happens in a context, in a community, where building on each other’s work and sharing is the norm</a:t>
            </a:r>
          </a:p>
        </p:txBody>
      </p:sp>
      <p:sp>
        <p:nvSpPr>
          <p:cNvPr id="9" name="Rectangle 8">
            <a:extLst>
              <a:ext uri="{FF2B5EF4-FFF2-40B4-BE49-F238E27FC236}">
                <a16:creationId xmlns:a16="http://schemas.microsoft.com/office/drawing/2014/main" id="{E7F05C4A-FD50-478F-BECC-0C6756DF8D0A}"/>
              </a:ext>
            </a:extLst>
          </p:cNvPr>
          <p:cNvSpPr/>
          <p:nvPr/>
        </p:nvSpPr>
        <p:spPr>
          <a:xfrm>
            <a:off x="3105185" y="5949671"/>
            <a:ext cx="8774518" cy="646331"/>
          </a:xfrm>
          <a:prstGeom prst="rect">
            <a:avLst/>
          </a:prstGeom>
        </p:spPr>
        <p:txBody>
          <a:bodyPr wrap="none">
            <a:spAutoFit/>
          </a:bodyPr>
          <a:lstStyle/>
          <a:p>
            <a:r>
              <a:rPr lang="en-US" dirty="0">
                <a:hlinkClick r:id="rId2"/>
              </a:rPr>
              <a:t>https://github.com/topics/educational-materials</a:t>
            </a:r>
            <a:endParaRPr lang="en-US" dirty="0"/>
          </a:p>
          <a:p>
            <a:r>
              <a:rPr lang="en-US" dirty="0">
                <a:hlinkClick r:id="rId3"/>
              </a:rPr>
              <a:t>https://github.blog/2015-09-22-teachers-manage-your-courses-with-classroom-for-github/</a:t>
            </a:r>
            <a:r>
              <a:rPr lang="en-US" dirty="0"/>
              <a:t>  </a:t>
            </a:r>
          </a:p>
        </p:txBody>
      </p:sp>
      <p:pic>
        <p:nvPicPr>
          <p:cNvPr id="4" name="Picture 3" descr="A screenshot of a cell phone&#10;&#10;Description automatically generated">
            <a:extLst>
              <a:ext uri="{FF2B5EF4-FFF2-40B4-BE49-F238E27FC236}">
                <a16:creationId xmlns:a16="http://schemas.microsoft.com/office/drawing/2014/main" id="{C1CE71D1-8BBB-4307-BD7D-6B011F1D5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 y="1541930"/>
            <a:ext cx="5994235" cy="3908612"/>
          </a:xfrm>
          <a:prstGeom prst="rect">
            <a:avLst/>
          </a:prstGeom>
        </p:spPr>
      </p:pic>
    </p:spTree>
    <p:extLst>
      <p:ext uri="{BB962C8B-B14F-4D97-AF65-F5344CB8AC3E}">
        <p14:creationId xmlns:p14="http://schemas.microsoft.com/office/powerpoint/2010/main" val="1245831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From semantics to cryptography</a:t>
            </a:r>
          </a:p>
        </p:txBody>
      </p:sp>
      <p:sp>
        <p:nvSpPr>
          <p:cNvPr id="5" name="TextBox 4">
            <a:extLst>
              <a:ext uri="{FF2B5EF4-FFF2-40B4-BE49-F238E27FC236}">
                <a16:creationId xmlns:a16="http://schemas.microsoft.com/office/drawing/2014/main" id="{5B3308D2-0748-4784-A326-CA38939DDE5C}"/>
              </a:ext>
            </a:extLst>
          </p:cNvPr>
          <p:cNvSpPr txBox="1"/>
          <p:nvPr/>
        </p:nvSpPr>
        <p:spPr>
          <a:xfrm>
            <a:off x="7484945" y="2556487"/>
            <a:ext cx="4232136" cy="1077218"/>
          </a:xfrm>
          <a:prstGeom prst="rect">
            <a:avLst/>
          </a:prstGeom>
          <a:noFill/>
        </p:spPr>
        <p:txBody>
          <a:bodyPr wrap="square" rtlCol="0">
            <a:spAutoFit/>
          </a:bodyPr>
          <a:lstStyle/>
          <a:p>
            <a:r>
              <a:rPr lang="en-US" sz="3200" dirty="0"/>
              <a:t>The transition: the Merkle graph</a:t>
            </a:r>
          </a:p>
        </p:txBody>
      </p:sp>
      <p:pic>
        <p:nvPicPr>
          <p:cNvPr id="7" name="Picture 6">
            <a:extLst>
              <a:ext uri="{FF2B5EF4-FFF2-40B4-BE49-F238E27FC236}">
                <a16:creationId xmlns:a16="http://schemas.microsoft.com/office/drawing/2014/main" id="{61011C13-C86F-4927-B181-DF7B2BE0882B}"/>
              </a:ext>
            </a:extLst>
          </p:cNvPr>
          <p:cNvPicPr>
            <a:picLocks noChangeAspect="1"/>
          </p:cNvPicPr>
          <p:nvPr/>
        </p:nvPicPr>
        <p:blipFill>
          <a:blip r:embed="rId2"/>
          <a:stretch>
            <a:fillRect/>
          </a:stretch>
        </p:blipFill>
        <p:spPr>
          <a:xfrm>
            <a:off x="838200" y="1876003"/>
            <a:ext cx="5977021" cy="4258628"/>
          </a:xfrm>
          <a:prstGeom prst="rect">
            <a:avLst/>
          </a:prstGeom>
        </p:spPr>
      </p:pic>
      <p:sp>
        <p:nvSpPr>
          <p:cNvPr id="8" name="Rectangle 7">
            <a:extLst>
              <a:ext uri="{FF2B5EF4-FFF2-40B4-BE49-F238E27FC236}">
                <a16:creationId xmlns:a16="http://schemas.microsoft.com/office/drawing/2014/main" id="{E6C76774-4B77-430B-835E-5BD5B7A35DCC}"/>
              </a:ext>
            </a:extLst>
          </p:cNvPr>
          <p:cNvSpPr/>
          <p:nvPr/>
        </p:nvSpPr>
        <p:spPr>
          <a:xfrm>
            <a:off x="7527733" y="4707453"/>
            <a:ext cx="3957320" cy="1200329"/>
          </a:xfrm>
          <a:prstGeom prst="rect">
            <a:avLst/>
          </a:prstGeom>
        </p:spPr>
        <p:txBody>
          <a:bodyPr wrap="square">
            <a:spAutoFit/>
          </a:bodyPr>
          <a:lstStyle/>
          <a:p>
            <a:r>
              <a:rPr lang="en-US" dirty="0">
                <a:hlinkClick r:id="rId3"/>
              </a:rPr>
              <a:t>https://www.slideshare.net/quipo/nosql-databases-why-what-and-when/91-Merkle_Trees_Hash_Trees_Leaves</a:t>
            </a:r>
            <a:r>
              <a:rPr lang="en-US" dirty="0"/>
              <a:t> </a:t>
            </a:r>
          </a:p>
        </p:txBody>
      </p:sp>
    </p:spTree>
    <p:extLst>
      <p:ext uri="{BB962C8B-B14F-4D97-AF65-F5344CB8AC3E}">
        <p14:creationId xmlns:p14="http://schemas.microsoft.com/office/powerpoint/2010/main" val="15655094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err="1"/>
              <a:t>Hashgraphs</a:t>
            </a:r>
            <a:r>
              <a:rPr lang="en-US" dirty="0"/>
              <a:t> and Merkle Chains</a:t>
            </a:r>
          </a:p>
        </p:txBody>
      </p:sp>
      <p:pic>
        <p:nvPicPr>
          <p:cNvPr id="4" name="Picture 3" descr="A close up of text on a white background&#10;&#10;Description automatically generated">
            <a:extLst>
              <a:ext uri="{FF2B5EF4-FFF2-40B4-BE49-F238E27FC236}">
                <a16:creationId xmlns:a16="http://schemas.microsoft.com/office/drawing/2014/main" id="{321DC451-957F-4D50-AE91-BF1C91C5B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422" y="1456196"/>
            <a:ext cx="9090378" cy="4772448"/>
          </a:xfrm>
          <a:prstGeom prst="rect">
            <a:avLst/>
          </a:prstGeom>
        </p:spPr>
      </p:pic>
      <p:sp>
        <p:nvSpPr>
          <p:cNvPr id="7" name="Rectangle 6">
            <a:extLst>
              <a:ext uri="{FF2B5EF4-FFF2-40B4-BE49-F238E27FC236}">
                <a16:creationId xmlns:a16="http://schemas.microsoft.com/office/drawing/2014/main" id="{3EADA814-A5C1-4B52-8A9D-68FC3FE7E88D}"/>
              </a:ext>
            </a:extLst>
          </p:cNvPr>
          <p:cNvSpPr/>
          <p:nvPr/>
        </p:nvSpPr>
        <p:spPr>
          <a:xfrm>
            <a:off x="3031067" y="6228644"/>
            <a:ext cx="10718800" cy="369332"/>
          </a:xfrm>
          <a:prstGeom prst="rect">
            <a:avLst/>
          </a:prstGeom>
        </p:spPr>
        <p:txBody>
          <a:bodyPr wrap="square">
            <a:spAutoFit/>
          </a:bodyPr>
          <a:lstStyle/>
          <a:p>
            <a:r>
              <a:rPr lang="en-US" dirty="0">
                <a:hlinkClick r:id="rId3"/>
              </a:rPr>
              <a:t>https://www.blockchainappfactory.com/blog/dag-vs-blockchain-vs-hashgraph/</a:t>
            </a:r>
            <a:r>
              <a:rPr lang="en-US" dirty="0"/>
              <a:t> </a:t>
            </a:r>
          </a:p>
        </p:txBody>
      </p:sp>
    </p:spTree>
    <p:extLst>
      <p:ext uri="{BB962C8B-B14F-4D97-AF65-F5344CB8AC3E}">
        <p14:creationId xmlns:p14="http://schemas.microsoft.com/office/powerpoint/2010/main" val="20338382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Hash Addresses</a:t>
            </a:r>
          </a:p>
        </p:txBody>
      </p:sp>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3908762"/>
          </a:xfrm>
          <a:prstGeom prst="rect">
            <a:avLst/>
          </a:prstGeom>
        </p:spPr>
        <p:txBody>
          <a:bodyPr wrap="square">
            <a:spAutoFit/>
          </a:bodyPr>
          <a:lstStyle/>
          <a:p>
            <a:r>
              <a:rPr lang="en-US" sz="3200" dirty="0"/>
              <a:t>Each piece of content has a unique address, which is a hash of its content</a:t>
            </a:r>
          </a:p>
          <a:p>
            <a:endParaRPr lang="en-US" sz="2400" dirty="0"/>
          </a:p>
          <a:p>
            <a:r>
              <a:rPr lang="en-US" sz="2400" dirty="0">
                <a:hlinkClick r:id="rId2"/>
              </a:rPr>
              <a:t>https://ipfs.io/ipfs/QmXoypizjW3WknFiJnKLwHCnL72vedxjQkDDP1mXWo6uco/wiki/Distributed_hash_table.html</a:t>
            </a:r>
            <a:r>
              <a:rPr lang="en-US" sz="2400" dirty="0"/>
              <a:t> </a:t>
            </a:r>
          </a:p>
        </p:txBody>
      </p:sp>
      <p:pic>
        <p:nvPicPr>
          <p:cNvPr id="3" name="Picture 2">
            <a:extLst>
              <a:ext uri="{FF2B5EF4-FFF2-40B4-BE49-F238E27FC236}">
                <a16:creationId xmlns:a16="http://schemas.microsoft.com/office/drawing/2014/main" id="{F5D7AAE0-B8B6-4994-94EE-975AE4611803}"/>
              </a:ext>
            </a:extLst>
          </p:cNvPr>
          <p:cNvPicPr>
            <a:picLocks noChangeAspect="1"/>
          </p:cNvPicPr>
          <p:nvPr/>
        </p:nvPicPr>
        <p:blipFill>
          <a:blip r:embed="rId3"/>
          <a:stretch>
            <a:fillRect/>
          </a:stretch>
        </p:blipFill>
        <p:spPr>
          <a:xfrm>
            <a:off x="780294" y="1484258"/>
            <a:ext cx="6706181" cy="4176122"/>
          </a:xfrm>
          <a:prstGeom prst="rect">
            <a:avLst/>
          </a:prstGeom>
        </p:spPr>
      </p:pic>
    </p:spTree>
    <p:extLst>
      <p:ext uri="{BB962C8B-B14F-4D97-AF65-F5344CB8AC3E}">
        <p14:creationId xmlns:p14="http://schemas.microsoft.com/office/powerpoint/2010/main" val="2494919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EFD93-4A65-47A8-A8B8-1E44C6B15465}"/>
              </a:ext>
            </a:extLst>
          </p:cNvPr>
          <p:cNvSpPr>
            <a:spLocks noGrp="1"/>
          </p:cNvSpPr>
          <p:nvPr>
            <p:ph type="title"/>
          </p:nvPr>
        </p:nvSpPr>
        <p:spPr/>
        <p:txBody>
          <a:bodyPr/>
          <a:lstStyle/>
          <a:p>
            <a:pPr lvl="0"/>
            <a:r>
              <a:rPr lang="en-US" sz="4400" kern="1200" dirty="0">
                <a:solidFill>
                  <a:schemeClr val="tx1"/>
                </a:solidFill>
                <a:effectLst/>
                <a:latin typeface="+mj-lt"/>
                <a:ea typeface="+mj-ea"/>
                <a:cs typeface="+mj-cs"/>
              </a:rPr>
              <a:t>4.4 IPFS - IPLD</a:t>
            </a:r>
            <a:endParaRPr lang="en-US" dirty="0"/>
          </a:p>
        </p:txBody>
      </p:sp>
      <p:sp>
        <p:nvSpPr>
          <p:cNvPr id="3" name="Content Placeholder 2">
            <a:extLst>
              <a:ext uri="{FF2B5EF4-FFF2-40B4-BE49-F238E27FC236}">
                <a16:creationId xmlns:a16="http://schemas.microsoft.com/office/drawing/2014/main" id="{D5C90C8B-B26F-49D9-B7E1-2A14143A5064}"/>
              </a:ext>
            </a:extLst>
          </p:cNvPr>
          <p:cNvSpPr>
            <a:spLocks noGrp="1"/>
          </p:cNvSpPr>
          <p:nvPr>
            <p:ph idx="1"/>
          </p:nvPr>
        </p:nvSpPr>
        <p:spPr>
          <a:xfrm>
            <a:off x="838200" y="1825625"/>
            <a:ext cx="6096000" cy="4351338"/>
          </a:xfrm>
        </p:spPr>
        <p:txBody>
          <a:bodyPr>
            <a:normAutofit lnSpcReduction="10000"/>
          </a:bodyPr>
          <a:lstStyle/>
          <a:p>
            <a:pPr marL="0" lvl="0" indent="0">
              <a:buNone/>
            </a:pPr>
            <a:endParaRPr lang="en-US" dirty="0"/>
          </a:p>
          <a:p>
            <a:pPr fontAlgn="base"/>
            <a:r>
              <a:rPr lang="en-US" sz="1800" dirty="0"/>
              <a:t>PFS consists of a network of peer-to-peer nodes (aka computers that talk to each other directly)</a:t>
            </a:r>
          </a:p>
          <a:p>
            <a:pPr fontAlgn="base"/>
            <a:r>
              <a:rPr lang="en-US" sz="1800" dirty="0"/>
              <a:t>These nodes can store content (any type of file)</a:t>
            </a:r>
          </a:p>
          <a:p>
            <a:pPr fontAlgn="base"/>
            <a:r>
              <a:rPr lang="en-US" sz="1800" dirty="0"/>
              <a:t>Content is represented by a hash and is immutable (if the content changes, so does the hash) - In the case of IPFS, the key of the distributed hash table is a hash over the content. </a:t>
            </a:r>
          </a:p>
          <a:p>
            <a:pPr fontAlgn="base"/>
            <a:endParaRPr lang="en-US" sz="1800" dirty="0"/>
          </a:p>
          <a:p>
            <a:pPr fontAlgn="base"/>
            <a:endParaRPr lang="en-US" sz="1800" dirty="0"/>
          </a:p>
          <a:p>
            <a:r>
              <a:rPr lang="en-US" dirty="0"/>
              <a:t>IPLD - Inter Planetary Linked Data</a:t>
            </a:r>
            <a:endParaRPr lang="en-US" sz="1800" b="1" dirty="0">
              <a:effectLst/>
            </a:endParaRPr>
          </a:p>
          <a:p>
            <a:pPr fontAlgn="base"/>
            <a:r>
              <a:rPr lang="en-US" sz="1900" u="sng" dirty="0">
                <a:hlinkClick r:id="rId2"/>
              </a:rPr>
              <a:t>IPLD website</a:t>
            </a:r>
            <a:r>
              <a:rPr lang="en-US" sz="1900" dirty="0"/>
              <a:t> (Inter Planetary Linked Data) - </a:t>
            </a:r>
            <a:r>
              <a:rPr lang="en-US" sz="1900" u="sng" dirty="0">
                <a:hlinkClick r:id="rId2"/>
              </a:rPr>
              <a:t>https://ipld.io/</a:t>
            </a:r>
            <a:endParaRPr lang="en-US" sz="1900" dirty="0"/>
          </a:p>
          <a:p>
            <a:pPr fontAlgn="base"/>
            <a:r>
              <a:rPr lang="en-US" sz="1900" dirty="0"/>
              <a:t>the</a:t>
            </a:r>
            <a:r>
              <a:rPr lang="en-US" sz="1900" dirty="0">
                <a:hlinkClick r:id="rId3"/>
              </a:rPr>
              <a:t> </a:t>
            </a:r>
            <a:r>
              <a:rPr lang="en-US" sz="1900" u="sng" dirty="0">
                <a:hlinkClick r:id="rId3"/>
              </a:rPr>
              <a:t>IPLD specs</a:t>
            </a:r>
            <a:r>
              <a:rPr lang="en-US" sz="1900" dirty="0"/>
              <a:t> and the</a:t>
            </a:r>
            <a:r>
              <a:rPr lang="en-US" sz="1900" dirty="0">
                <a:hlinkClick r:id="rId4"/>
              </a:rPr>
              <a:t> </a:t>
            </a:r>
            <a:r>
              <a:rPr lang="en-US" sz="1900" u="sng" dirty="0">
                <a:hlinkClick r:id="rId4"/>
              </a:rPr>
              <a:t>IPLD implementations</a:t>
            </a:r>
            <a:r>
              <a:rPr lang="en-US" sz="1900" dirty="0"/>
              <a:t>. </a:t>
            </a:r>
          </a:p>
          <a:p>
            <a:pPr fontAlgn="base"/>
            <a:endParaRPr lang="en-US" sz="1800" dirty="0"/>
          </a:p>
          <a:p>
            <a:endParaRPr lang="en-US" dirty="0"/>
          </a:p>
        </p:txBody>
      </p:sp>
      <p:sp>
        <p:nvSpPr>
          <p:cNvPr id="4" name="Rectangle 3">
            <a:extLst>
              <a:ext uri="{FF2B5EF4-FFF2-40B4-BE49-F238E27FC236}">
                <a16:creationId xmlns:a16="http://schemas.microsoft.com/office/drawing/2014/main" id="{C71F23A8-635F-4DCA-91A2-5A3A994047C6}"/>
              </a:ext>
            </a:extLst>
          </p:cNvPr>
          <p:cNvSpPr/>
          <p:nvPr/>
        </p:nvSpPr>
        <p:spPr>
          <a:xfrm>
            <a:off x="838200" y="1502459"/>
            <a:ext cx="6096000" cy="646331"/>
          </a:xfrm>
          <a:prstGeom prst="rect">
            <a:avLst/>
          </a:prstGeom>
        </p:spPr>
        <p:txBody>
          <a:bodyPr>
            <a:spAutoFit/>
          </a:bodyPr>
          <a:lstStyle/>
          <a:p>
            <a:r>
              <a:rPr lang="en-US" dirty="0">
                <a:solidFill>
                  <a:srgbClr val="000000"/>
                </a:solidFill>
                <a:latin typeface="Arial" panose="020B0604020202020204" pitchFamily="34" charset="0"/>
              </a:rPr>
              <a:t>IPFS white paper:</a:t>
            </a:r>
            <a:r>
              <a:rPr lang="en-US" dirty="0">
                <a:solidFill>
                  <a:srgbClr val="000000"/>
                </a:solidFill>
                <a:latin typeface="Arial" panose="020B0604020202020204" pitchFamily="34" charset="0"/>
                <a:hlinkClick r:id="rId5"/>
              </a:rPr>
              <a:t> </a:t>
            </a:r>
            <a:r>
              <a:rPr lang="en-US" u="sng" dirty="0">
                <a:solidFill>
                  <a:srgbClr val="1155CC"/>
                </a:solidFill>
                <a:latin typeface="Arial" panose="020B0604020202020204" pitchFamily="34" charset="0"/>
                <a:hlinkClick r:id="rId5"/>
              </a:rPr>
              <a:t>IPFS - Content Addressed, Versioned, P2P File System (DRAFT 3)</a:t>
            </a:r>
            <a:r>
              <a:rPr lang="en-US" dirty="0">
                <a:solidFill>
                  <a:srgbClr val="000000"/>
                </a:solidFill>
                <a:latin typeface="Arial" panose="020B0604020202020204" pitchFamily="34" charset="0"/>
              </a:rPr>
              <a:t>. </a:t>
            </a:r>
            <a:endParaRPr lang="en-US" dirty="0">
              <a:effectLst/>
            </a:endParaRPr>
          </a:p>
        </p:txBody>
      </p:sp>
      <p:sp>
        <p:nvSpPr>
          <p:cNvPr id="5" name="Rectangle 4">
            <a:extLst>
              <a:ext uri="{FF2B5EF4-FFF2-40B4-BE49-F238E27FC236}">
                <a16:creationId xmlns:a16="http://schemas.microsoft.com/office/drawing/2014/main" id="{88BE8AC1-6267-4B5B-98C8-71F672562F9B}"/>
              </a:ext>
            </a:extLst>
          </p:cNvPr>
          <p:cNvSpPr/>
          <p:nvPr/>
        </p:nvSpPr>
        <p:spPr>
          <a:xfrm>
            <a:off x="838200" y="4001294"/>
            <a:ext cx="5585749" cy="646331"/>
          </a:xfrm>
          <a:prstGeom prst="rect">
            <a:avLst/>
          </a:prstGeom>
        </p:spPr>
        <p:txBody>
          <a:bodyPr wrap="square">
            <a:spAutoFit/>
          </a:bodyPr>
          <a:lstStyle/>
          <a:p>
            <a:r>
              <a:rPr lang="en-US" sz="1200" dirty="0">
                <a:solidFill>
                  <a:srgbClr val="666666"/>
                </a:solidFill>
                <a:latin typeface="Arial" panose="020B0604020202020204" pitchFamily="34" charset="0"/>
              </a:rPr>
              <a:t>Hosting a website on IPFS - </a:t>
            </a:r>
            <a:r>
              <a:rPr lang="en-US" sz="1200" u="sng" dirty="0">
                <a:solidFill>
                  <a:srgbClr val="1155CC"/>
                </a:solidFill>
                <a:latin typeface="Arial" panose="020B0604020202020204" pitchFamily="34" charset="0"/>
                <a:hlinkClick r:id="rId6"/>
              </a:rPr>
              <a:t>https://ipfs.io/ipfs/QmdPtC3T7Kcu9iJg6hYzLBWR5XCDcYMY7HV685E3kH3EcS/2015/09/15/hosting-a-website-on-ipfs/</a:t>
            </a:r>
            <a:r>
              <a:rPr lang="en-US" sz="1200" dirty="0">
                <a:solidFill>
                  <a:srgbClr val="666666"/>
                </a:solidFill>
                <a:latin typeface="Arial" panose="020B0604020202020204" pitchFamily="34" charset="0"/>
              </a:rPr>
              <a:t> </a:t>
            </a:r>
            <a:endParaRPr lang="en-US" sz="1200" dirty="0"/>
          </a:p>
        </p:txBody>
      </p:sp>
      <p:pic>
        <p:nvPicPr>
          <p:cNvPr id="7" name="Picture 6" descr="A close up of a map&#10;&#10;Description generated with high confidence">
            <a:extLst>
              <a:ext uri="{FF2B5EF4-FFF2-40B4-BE49-F238E27FC236}">
                <a16:creationId xmlns:a16="http://schemas.microsoft.com/office/drawing/2014/main" id="{01EFCF33-5C16-4760-B0D1-0CB3CE871E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3658" y="971731"/>
            <a:ext cx="4525268" cy="4914538"/>
          </a:xfrm>
          <a:prstGeom prst="rect">
            <a:avLst/>
          </a:prstGeom>
        </p:spPr>
      </p:pic>
      <p:sp>
        <p:nvSpPr>
          <p:cNvPr id="8" name="Rectangle 7">
            <a:extLst>
              <a:ext uri="{FF2B5EF4-FFF2-40B4-BE49-F238E27FC236}">
                <a16:creationId xmlns:a16="http://schemas.microsoft.com/office/drawing/2014/main" id="{F84B245A-AB93-47BB-B6DE-9A3BCF9DA59E}"/>
              </a:ext>
            </a:extLst>
          </p:cNvPr>
          <p:cNvSpPr/>
          <p:nvPr/>
        </p:nvSpPr>
        <p:spPr>
          <a:xfrm>
            <a:off x="6934200" y="6021206"/>
            <a:ext cx="6096000" cy="646331"/>
          </a:xfrm>
          <a:prstGeom prst="rect">
            <a:avLst/>
          </a:prstGeom>
        </p:spPr>
        <p:txBody>
          <a:bodyPr>
            <a:spAutoFit/>
          </a:bodyPr>
          <a:lstStyle/>
          <a:p>
            <a:r>
              <a:rPr lang="en-US" dirty="0">
                <a:hlinkClick r:id="rId8"/>
              </a:rPr>
              <a:t>https://whatdoesthequantsay.com/2015/09/13/ipfs-introduction-by-example</a:t>
            </a:r>
            <a:r>
              <a:rPr lang="en-US" dirty="0"/>
              <a:t> </a:t>
            </a:r>
          </a:p>
        </p:txBody>
      </p:sp>
    </p:spTree>
    <p:extLst>
      <p:ext uri="{BB962C8B-B14F-4D97-AF65-F5344CB8AC3E}">
        <p14:creationId xmlns:p14="http://schemas.microsoft.com/office/powerpoint/2010/main" val="39803000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2">
                    <a:lumMod val="75000"/>
                  </a:schemeClr>
                </a:solidFill>
              </a:rPr>
              <a:t>Big Idea 4</a:t>
            </a:r>
            <a:r>
              <a:rPr lang="en-US" dirty="0"/>
              <a:t>: CARE</a:t>
            </a:r>
          </a:p>
        </p:txBody>
      </p:sp>
      <p:sp>
        <p:nvSpPr>
          <p:cNvPr id="4" name="TextBox 3">
            <a:extLst>
              <a:ext uri="{FF2B5EF4-FFF2-40B4-BE49-F238E27FC236}">
                <a16:creationId xmlns:a16="http://schemas.microsoft.com/office/drawing/2014/main" id="{637D601F-1AE5-4025-8C1C-353487A66C14}"/>
              </a:ext>
            </a:extLst>
          </p:cNvPr>
          <p:cNvSpPr txBox="1"/>
          <p:nvPr/>
        </p:nvSpPr>
        <p:spPr>
          <a:xfrm>
            <a:off x="7170841" y="1690688"/>
            <a:ext cx="3653276" cy="4031873"/>
          </a:xfrm>
          <a:prstGeom prst="rect">
            <a:avLst/>
          </a:prstGeom>
          <a:noFill/>
        </p:spPr>
        <p:txBody>
          <a:bodyPr wrap="square" rtlCol="0">
            <a:spAutoFit/>
          </a:bodyPr>
          <a:lstStyle/>
          <a:p>
            <a:r>
              <a:rPr lang="en-US" sz="3200" dirty="0"/>
              <a:t>CARE is based on the idea of distributed </a:t>
            </a:r>
            <a:r>
              <a:rPr lang="en-US" sz="3200" dirty="0" err="1"/>
              <a:t>hashgraph</a:t>
            </a:r>
            <a:r>
              <a:rPr lang="en-US" sz="3200" dirty="0"/>
              <a:t> networks</a:t>
            </a:r>
          </a:p>
          <a:p>
            <a:endParaRPr lang="en-US" sz="3200" dirty="0"/>
          </a:p>
          <a:p>
            <a:r>
              <a:rPr lang="en-US" sz="3200" dirty="0"/>
              <a:t>A lot like Git</a:t>
            </a:r>
            <a:r>
              <a:rPr lang="en-US" sz="2400" dirty="0"/>
              <a:t> </a:t>
            </a:r>
            <a:r>
              <a:rPr lang="en-US" sz="2400" dirty="0">
                <a:hlinkClick r:id="rId2"/>
              </a:rPr>
              <a:t>http://www.gthub.com</a:t>
            </a:r>
            <a:r>
              <a:rPr lang="en-US" sz="2400" dirty="0"/>
              <a:t> </a:t>
            </a:r>
          </a:p>
          <a:p>
            <a:endParaRPr lang="en-US" sz="2400" dirty="0"/>
          </a:p>
          <a:p>
            <a:r>
              <a:rPr lang="en-US" sz="2400" dirty="0">
                <a:hlinkClick r:id="rId3"/>
              </a:rPr>
              <a:t>https://www.youtube.com/watch?v=QNKpK_InQHQ</a:t>
            </a:r>
            <a:r>
              <a:rPr lang="en-US" sz="2400" dirty="0"/>
              <a:t> </a:t>
            </a:r>
          </a:p>
        </p:txBody>
      </p:sp>
      <p:pic>
        <p:nvPicPr>
          <p:cNvPr id="5" name="Picture 4">
            <a:extLst>
              <a:ext uri="{FF2B5EF4-FFF2-40B4-BE49-F238E27FC236}">
                <a16:creationId xmlns:a16="http://schemas.microsoft.com/office/drawing/2014/main" id="{F0867BAC-7232-40BC-9A2F-89C19A130C72}"/>
              </a:ext>
            </a:extLst>
          </p:cNvPr>
          <p:cNvPicPr>
            <a:picLocks noChangeAspect="1"/>
          </p:cNvPicPr>
          <p:nvPr/>
        </p:nvPicPr>
        <p:blipFill>
          <a:blip r:embed="rId4"/>
          <a:stretch>
            <a:fillRect/>
          </a:stretch>
        </p:blipFill>
        <p:spPr>
          <a:xfrm>
            <a:off x="960297" y="1819398"/>
            <a:ext cx="5931155" cy="5038602"/>
          </a:xfrm>
          <a:prstGeom prst="rect">
            <a:avLst/>
          </a:prstGeom>
        </p:spPr>
      </p:pic>
    </p:spTree>
    <p:extLst>
      <p:ext uri="{BB962C8B-B14F-4D97-AF65-F5344CB8AC3E}">
        <p14:creationId xmlns:p14="http://schemas.microsoft.com/office/powerpoint/2010/main" val="35740128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3308D2-0748-4784-A326-CA38939DDE5C}"/>
              </a:ext>
            </a:extLst>
          </p:cNvPr>
          <p:cNvSpPr txBox="1"/>
          <p:nvPr/>
        </p:nvSpPr>
        <p:spPr>
          <a:xfrm>
            <a:off x="9351335" y="2050228"/>
            <a:ext cx="2079218" cy="2431435"/>
          </a:xfrm>
          <a:prstGeom prst="rect">
            <a:avLst/>
          </a:prstGeom>
          <a:noFill/>
        </p:spPr>
        <p:txBody>
          <a:bodyPr wrap="square" rtlCol="0">
            <a:spAutoFit/>
          </a:bodyPr>
          <a:lstStyle/>
          <a:p>
            <a:r>
              <a:rPr lang="en-US" sz="2000" dirty="0">
                <a:solidFill>
                  <a:schemeClr val="accent2">
                    <a:lumMod val="60000"/>
                    <a:lumOff val="40000"/>
                  </a:schemeClr>
                </a:solidFill>
              </a:rPr>
              <a:t>C</a:t>
            </a:r>
            <a:r>
              <a:rPr lang="en-US" sz="2000" dirty="0"/>
              <a:t>ontent </a:t>
            </a:r>
            <a:r>
              <a:rPr lang="en-US" sz="2000" dirty="0">
                <a:solidFill>
                  <a:schemeClr val="accent2">
                    <a:lumMod val="60000"/>
                    <a:lumOff val="40000"/>
                  </a:schemeClr>
                </a:solidFill>
              </a:rPr>
              <a:t>A</a:t>
            </a:r>
            <a:r>
              <a:rPr lang="en-US" sz="2000" dirty="0"/>
              <a:t>ddressable </a:t>
            </a:r>
            <a:r>
              <a:rPr lang="en-US" sz="2000" dirty="0">
                <a:solidFill>
                  <a:schemeClr val="accent2">
                    <a:lumMod val="60000"/>
                    <a:lumOff val="40000"/>
                  </a:schemeClr>
                </a:solidFill>
              </a:rPr>
              <a:t>R</a:t>
            </a:r>
            <a:r>
              <a:rPr lang="en-US" sz="2000" dirty="0"/>
              <a:t>esources for</a:t>
            </a:r>
          </a:p>
          <a:p>
            <a:r>
              <a:rPr lang="en-US" sz="2000" dirty="0">
                <a:solidFill>
                  <a:schemeClr val="accent2">
                    <a:lumMod val="60000"/>
                    <a:lumOff val="40000"/>
                  </a:schemeClr>
                </a:solidFill>
              </a:rPr>
              <a:t>E</a:t>
            </a:r>
            <a:r>
              <a:rPr lang="en-US" sz="2000" dirty="0"/>
              <a:t>ducation</a:t>
            </a:r>
          </a:p>
          <a:p>
            <a:endParaRPr lang="en-US" sz="4400" dirty="0"/>
          </a:p>
          <a:p>
            <a:r>
              <a:rPr lang="en-US" sz="2800" dirty="0"/>
              <a:t>T</a:t>
            </a:r>
            <a:r>
              <a:rPr lang="en-US" sz="2000" dirty="0"/>
              <a:t>he new OER</a:t>
            </a:r>
            <a:endParaRPr lang="en-US" sz="2800" dirty="0"/>
          </a:p>
        </p:txBody>
      </p:sp>
      <p:pic>
        <p:nvPicPr>
          <p:cNvPr id="3" name="Picture 2">
            <a:extLst>
              <a:ext uri="{FF2B5EF4-FFF2-40B4-BE49-F238E27FC236}">
                <a16:creationId xmlns:a16="http://schemas.microsoft.com/office/drawing/2014/main" id="{1C570815-D69E-4139-8ADF-D455DC9A2729}"/>
              </a:ext>
            </a:extLst>
          </p:cNvPr>
          <p:cNvPicPr>
            <a:picLocks noChangeAspect="1"/>
          </p:cNvPicPr>
          <p:nvPr/>
        </p:nvPicPr>
        <p:blipFill>
          <a:blip r:embed="rId2"/>
          <a:stretch>
            <a:fillRect/>
          </a:stretch>
        </p:blipFill>
        <p:spPr>
          <a:xfrm>
            <a:off x="897830" y="867826"/>
            <a:ext cx="3819615" cy="2500687"/>
          </a:xfrm>
          <a:prstGeom prst="rect">
            <a:avLst/>
          </a:prstGeom>
        </p:spPr>
      </p:pic>
      <p:pic>
        <p:nvPicPr>
          <p:cNvPr id="6" name="Picture 5">
            <a:extLst>
              <a:ext uri="{FF2B5EF4-FFF2-40B4-BE49-F238E27FC236}">
                <a16:creationId xmlns:a16="http://schemas.microsoft.com/office/drawing/2014/main" id="{2CA36DA1-8784-4FBD-9ED5-BCFDA6C2C427}"/>
              </a:ext>
            </a:extLst>
          </p:cNvPr>
          <p:cNvPicPr>
            <a:picLocks noChangeAspect="1"/>
          </p:cNvPicPr>
          <p:nvPr/>
        </p:nvPicPr>
        <p:blipFill>
          <a:blip r:embed="rId3"/>
          <a:stretch>
            <a:fillRect/>
          </a:stretch>
        </p:blipFill>
        <p:spPr>
          <a:xfrm>
            <a:off x="5218685" y="558210"/>
            <a:ext cx="3955928" cy="2602146"/>
          </a:xfrm>
          <a:prstGeom prst="rect">
            <a:avLst/>
          </a:prstGeom>
        </p:spPr>
      </p:pic>
      <p:pic>
        <p:nvPicPr>
          <p:cNvPr id="7" name="Picture 6">
            <a:extLst>
              <a:ext uri="{FF2B5EF4-FFF2-40B4-BE49-F238E27FC236}">
                <a16:creationId xmlns:a16="http://schemas.microsoft.com/office/drawing/2014/main" id="{6CDADE04-7862-47DF-8FE8-48840544A54D}"/>
              </a:ext>
            </a:extLst>
          </p:cNvPr>
          <p:cNvPicPr>
            <a:picLocks noChangeAspect="1"/>
          </p:cNvPicPr>
          <p:nvPr/>
        </p:nvPicPr>
        <p:blipFill>
          <a:blip r:embed="rId4"/>
          <a:stretch>
            <a:fillRect/>
          </a:stretch>
        </p:blipFill>
        <p:spPr>
          <a:xfrm>
            <a:off x="669173" y="3746449"/>
            <a:ext cx="4318082" cy="2598037"/>
          </a:xfrm>
          <a:prstGeom prst="rect">
            <a:avLst/>
          </a:prstGeom>
        </p:spPr>
      </p:pic>
      <p:pic>
        <p:nvPicPr>
          <p:cNvPr id="8" name="Picture 7">
            <a:extLst>
              <a:ext uri="{FF2B5EF4-FFF2-40B4-BE49-F238E27FC236}">
                <a16:creationId xmlns:a16="http://schemas.microsoft.com/office/drawing/2014/main" id="{50A5DF90-2740-4885-8729-9031A1DA9539}"/>
              </a:ext>
            </a:extLst>
          </p:cNvPr>
          <p:cNvPicPr>
            <a:picLocks noChangeAspect="1"/>
          </p:cNvPicPr>
          <p:nvPr/>
        </p:nvPicPr>
        <p:blipFill>
          <a:blip r:embed="rId5"/>
          <a:stretch>
            <a:fillRect/>
          </a:stretch>
        </p:blipFill>
        <p:spPr>
          <a:xfrm>
            <a:off x="5059676" y="3754434"/>
            <a:ext cx="4114937" cy="2598037"/>
          </a:xfrm>
          <a:prstGeom prst="rect">
            <a:avLst/>
          </a:prstGeom>
        </p:spPr>
      </p:pic>
      <p:sp>
        <p:nvSpPr>
          <p:cNvPr id="9" name="Rectangle 8">
            <a:extLst>
              <a:ext uri="{FF2B5EF4-FFF2-40B4-BE49-F238E27FC236}">
                <a16:creationId xmlns:a16="http://schemas.microsoft.com/office/drawing/2014/main" id="{ED839558-675A-4C51-9763-E83BECB15C5C}"/>
              </a:ext>
            </a:extLst>
          </p:cNvPr>
          <p:cNvSpPr/>
          <p:nvPr/>
        </p:nvSpPr>
        <p:spPr>
          <a:xfrm>
            <a:off x="9679563" y="5130114"/>
            <a:ext cx="1880643" cy="369332"/>
          </a:xfrm>
          <a:prstGeom prst="rect">
            <a:avLst/>
          </a:prstGeom>
        </p:spPr>
        <p:txBody>
          <a:bodyPr wrap="none">
            <a:spAutoFit/>
          </a:bodyPr>
          <a:lstStyle/>
          <a:p>
            <a:r>
              <a:rPr lang="en-US" dirty="0">
                <a:hlinkClick r:id="rId6"/>
              </a:rPr>
              <a:t>https://ipfs.io/</a:t>
            </a:r>
            <a:r>
              <a:rPr lang="en-US" dirty="0"/>
              <a:t> </a:t>
            </a:r>
          </a:p>
        </p:txBody>
      </p:sp>
    </p:spTree>
    <p:extLst>
      <p:ext uri="{BB962C8B-B14F-4D97-AF65-F5344CB8AC3E}">
        <p14:creationId xmlns:p14="http://schemas.microsoft.com/office/powerpoint/2010/main" val="1838023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1F52-DF50-4070-8028-B0945FF16517}"/>
              </a:ext>
            </a:extLst>
          </p:cNvPr>
          <p:cNvSpPr>
            <a:spLocks noGrp="1"/>
          </p:cNvSpPr>
          <p:nvPr>
            <p:ph type="title"/>
          </p:nvPr>
        </p:nvSpPr>
        <p:spPr/>
        <p:txBody>
          <a:bodyPr/>
          <a:lstStyle/>
          <a:p>
            <a:r>
              <a:rPr lang="en-CA" dirty="0"/>
              <a:t>Open educational resources in the future</a:t>
            </a:r>
            <a:endParaRPr lang="en-US" dirty="0"/>
          </a:p>
        </p:txBody>
      </p:sp>
      <p:sp>
        <p:nvSpPr>
          <p:cNvPr id="3" name="Content Placeholder 2">
            <a:extLst>
              <a:ext uri="{FF2B5EF4-FFF2-40B4-BE49-F238E27FC236}">
                <a16:creationId xmlns:a16="http://schemas.microsoft.com/office/drawing/2014/main" id="{80A3597C-5D0C-4000-941C-EA93E510B763}"/>
              </a:ext>
            </a:extLst>
          </p:cNvPr>
          <p:cNvSpPr>
            <a:spLocks noGrp="1"/>
          </p:cNvSpPr>
          <p:nvPr>
            <p:ph idx="1"/>
          </p:nvPr>
        </p:nvSpPr>
        <p:spPr/>
        <p:txBody>
          <a:bodyPr>
            <a:normAutofit lnSpcReduction="10000"/>
          </a:bodyPr>
          <a:lstStyle/>
          <a:p>
            <a:pPr fontAlgn="base"/>
            <a:r>
              <a:rPr lang="en-CA" dirty="0"/>
              <a:t>Each piece of content has a unique hash address</a:t>
            </a:r>
          </a:p>
          <a:p>
            <a:pPr fontAlgn="base"/>
            <a:r>
              <a:rPr lang="en-CA" dirty="0"/>
              <a:t>OER will be more like tools that students use in order to create their own learning </a:t>
            </a:r>
          </a:p>
          <a:p>
            <a:pPr fontAlgn="base"/>
            <a:r>
              <a:rPr lang="en-CA" dirty="0"/>
              <a:t>The learning happens through the </a:t>
            </a:r>
            <a:r>
              <a:rPr lang="en-CA" i="1" dirty="0"/>
              <a:t>use </a:t>
            </a:r>
            <a:r>
              <a:rPr lang="en-CA" dirty="0"/>
              <a:t>of the content. </a:t>
            </a:r>
          </a:p>
          <a:p>
            <a:pPr fontAlgn="base"/>
            <a:r>
              <a:rPr lang="en-CA" dirty="0"/>
              <a:t>Licensing fades to the background </a:t>
            </a:r>
          </a:p>
          <a:p>
            <a:pPr fontAlgn="base"/>
            <a:r>
              <a:rPr lang="en-CA" dirty="0"/>
              <a:t>Most resources are created and used only once. </a:t>
            </a:r>
          </a:p>
          <a:p>
            <a:pPr fontAlgn="base"/>
            <a:r>
              <a:rPr lang="en-CA" dirty="0"/>
              <a:t>The resource taps into current data and may be localized or adapted to the content consumer.</a:t>
            </a:r>
          </a:p>
          <a:p>
            <a:r>
              <a:rPr lang="en-CA" dirty="0"/>
              <a:t>Technologies such as encryption, hashing and</a:t>
            </a:r>
            <a:r>
              <a:rPr lang="en-CA" dirty="0">
                <a:hlinkClick r:id="rId2"/>
              </a:rPr>
              <a:t> </a:t>
            </a:r>
            <a:r>
              <a:rPr lang="en-CA" u="sng" dirty="0">
                <a:hlinkClick r:id="rId2"/>
              </a:rPr>
              <a:t>blockchain</a:t>
            </a:r>
            <a:r>
              <a:rPr lang="en-CA" dirty="0"/>
              <a:t> create a record of ownership and provenance of any resource.</a:t>
            </a:r>
            <a:endParaRPr lang="en-US" dirty="0"/>
          </a:p>
        </p:txBody>
      </p:sp>
    </p:spTree>
    <p:extLst>
      <p:ext uri="{BB962C8B-B14F-4D97-AF65-F5344CB8AC3E}">
        <p14:creationId xmlns:p14="http://schemas.microsoft.com/office/powerpoint/2010/main" val="10958097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9BC5-2082-4D36-BD70-E66D2F97F28A}"/>
              </a:ext>
            </a:extLst>
          </p:cNvPr>
          <p:cNvSpPr>
            <a:spLocks noGrp="1"/>
          </p:cNvSpPr>
          <p:nvPr>
            <p:ph type="title"/>
          </p:nvPr>
        </p:nvSpPr>
        <p:spPr/>
        <p:txBody>
          <a:bodyPr/>
          <a:lstStyle/>
          <a:p>
            <a:r>
              <a:rPr lang="en-US" dirty="0" err="1"/>
              <a:t>Cognii</a:t>
            </a:r>
            <a:r>
              <a:rPr lang="en-US" dirty="0"/>
              <a:t> – </a:t>
            </a:r>
            <a:r>
              <a:rPr lang="en-US" dirty="0" err="1"/>
              <a:t>SquirrelAI</a:t>
            </a:r>
            <a:r>
              <a:rPr lang="en-US" dirty="0"/>
              <a:t> – Magpie – X5GON </a:t>
            </a:r>
          </a:p>
        </p:txBody>
      </p:sp>
      <p:pic>
        <p:nvPicPr>
          <p:cNvPr id="5" name="Content Placeholder 4" descr="A screenshot of a cell phone&#10;&#10;Description automatically generated">
            <a:extLst>
              <a:ext uri="{FF2B5EF4-FFF2-40B4-BE49-F238E27FC236}">
                <a16:creationId xmlns:a16="http://schemas.microsoft.com/office/drawing/2014/main" id="{0ADF7215-AB56-432E-A805-1343E10A8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44506"/>
            <a:ext cx="3476625" cy="4238625"/>
          </a:xfrm>
        </p:spPr>
      </p:pic>
      <p:sp>
        <p:nvSpPr>
          <p:cNvPr id="7" name="Rectangle 6">
            <a:extLst>
              <a:ext uri="{FF2B5EF4-FFF2-40B4-BE49-F238E27FC236}">
                <a16:creationId xmlns:a16="http://schemas.microsoft.com/office/drawing/2014/main" id="{98D00EFE-417B-4037-8DE4-8A49A962B70D}"/>
              </a:ext>
            </a:extLst>
          </p:cNvPr>
          <p:cNvSpPr/>
          <p:nvPr/>
        </p:nvSpPr>
        <p:spPr>
          <a:xfrm>
            <a:off x="4954248" y="1844506"/>
            <a:ext cx="5831175" cy="4524315"/>
          </a:xfrm>
          <a:prstGeom prst="rect">
            <a:avLst/>
          </a:prstGeom>
        </p:spPr>
        <p:txBody>
          <a:bodyPr wrap="square">
            <a:spAutoFit/>
          </a:bodyPr>
          <a:lstStyle/>
          <a:p>
            <a:r>
              <a:rPr lang="en-US" dirty="0" err="1"/>
              <a:t>Cognii</a:t>
            </a:r>
            <a:r>
              <a:rPr lang="en-US" dirty="0"/>
              <a:t> Virtual Learning Assistant engages a student in a chatbot-style learning conversation by prompting them to construct an answer, giving them instant formative assessment - </a:t>
            </a:r>
            <a:r>
              <a:rPr lang="en-US" dirty="0">
                <a:hlinkClick r:id="rId3"/>
              </a:rPr>
              <a:t>http://cognii.com/</a:t>
            </a:r>
            <a:r>
              <a:rPr lang="en-US" dirty="0"/>
              <a:t> </a:t>
            </a:r>
          </a:p>
          <a:p>
            <a:endParaRPr lang="en-US" dirty="0"/>
          </a:p>
          <a:p>
            <a:r>
              <a:rPr lang="en-US" dirty="0"/>
              <a:t>Squirrel AI - pure-play AI-powered adaptive education provider in China… provides personalized and high-quality K-12 after-school tutoring - </a:t>
            </a:r>
            <a:r>
              <a:rPr lang="en-US" dirty="0">
                <a:hlinkClick r:id="rId4"/>
              </a:rPr>
              <a:t>http://squirrelai.com/</a:t>
            </a:r>
            <a:endParaRPr lang="en-US" dirty="0"/>
          </a:p>
          <a:p>
            <a:endParaRPr lang="en-US" dirty="0"/>
          </a:p>
          <a:p>
            <a:r>
              <a:rPr lang="en-US" dirty="0"/>
              <a:t>magpie recommends high-quality content and integrates with your learning systems - starts with a configurable chatbot conversation - </a:t>
            </a:r>
            <a:r>
              <a:rPr lang="en-US" dirty="0" err="1"/>
              <a:t>prioritises</a:t>
            </a:r>
            <a:r>
              <a:rPr lang="en-US" dirty="0"/>
              <a:t> most relevant content for each user.  </a:t>
            </a:r>
            <a:r>
              <a:rPr lang="en-US" dirty="0">
                <a:hlinkClick r:id="rId5"/>
              </a:rPr>
              <a:t>https://learn.filtered.com/magpie</a:t>
            </a:r>
            <a:r>
              <a:rPr lang="en-US" dirty="0"/>
              <a:t> </a:t>
            </a:r>
          </a:p>
          <a:p>
            <a:endParaRPr lang="en-US" dirty="0"/>
          </a:p>
          <a:p>
            <a:r>
              <a:rPr lang="en-US" dirty="0"/>
              <a:t>X5GON.org – fully automated creation of OER courses - </a:t>
            </a:r>
            <a:r>
              <a:rPr lang="en-US" dirty="0">
                <a:hlinkClick r:id="rId6"/>
              </a:rPr>
              <a:t>https://www.x5gon.org/follow/oer/</a:t>
            </a:r>
            <a:r>
              <a:rPr lang="en-US" dirty="0"/>
              <a:t> </a:t>
            </a:r>
          </a:p>
        </p:txBody>
      </p:sp>
    </p:spTree>
    <p:extLst>
      <p:ext uri="{BB962C8B-B14F-4D97-AF65-F5344CB8AC3E}">
        <p14:creationId xmlns:p14="http://schemas.microsoft.com/office/powerpoint/2010/main" val="2972929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TotalTime>
  <Words>9158</Words>
  <Application>Microsoft Office PowerPoint</Application>
  <PresentationFormat>Widescreen</PresentationFormat>
  <Paragraphs>1236</Paragraphs>
  <Slides>201</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201</vt:i4>
      </vt:variant>
    </vt:vector>
  </HeadingPairs>
  <TitlesOfParts>
    <vt:vector size="211" baseType="lpstr">
      <vt:lpstr>Arial</vt:lpstr>
      <vt:lpstr>Arial</vt:lpstr>
      <vt:lpstr>Calibri</vt:lpstr>
      <vt:lpstr>Calibri Light</vt:lpstr>
      <vt:lpstr>Ink Free</vt:lpstr>
      <vt:lpstr>Symbol</vt:lpstr>
      <vt:lpstr>Trebuchet MS</vt:lpstr>
      <vt:lpstr>Ubuntu</vt:lpstr>
      <vt:lpstr>Wingdings</vt:lpstr>
      <vt:lpstr>Office Theme</vt:lpstr>
      <vt:lpstr>Topics in Distributed Learning Technology</vt:lpstr>
      <vt:lpstr>Agenda</vt:lpstr>
      <vt:lpstr>PowerPoint Presentation</vt:lpstr>
      <vt:lpstr>PowerPoint Presentation</vt:lpstr>
      <vt:lpstr>PowerPoint Presentation</vt:lpstr>
      <vt:lpstr>Your Notes / Our Notes</vt:lpstr>
      <vt:lpstr>The Long Game</vt:lpstr>
      <vt:lpstr>The Learning Context</vt:lpstr>
      <vt:lpstr>PowerPoint Presentation</vt:lpstr>
      <vt:lpstr>PowerPoint Presentation</vt:lpstr>
      <vt:lpstr>PowerPoint Presentation</vt:lpstr>
      <vt:lpstr>OER Repositories</vt:lpstr>
      <vt:lpstr>PowerPoint Presentation</vt:lpstr>
      <vt:lpstr>Origins of the MOOC</vt:lpstr>
      <vt:lpstr>OERs as Student Production</vt:lpstr>
      <vt:lpstr>Open Case Studies</vt:lpstr>
      <vt:lpstr>Adaptations: xMOOC and Beyond</vt:lpstr>
      <vt:lpstr>The MOOC Today</vt:lpstr>
      <vt:lpstr>PowerPoint Presentation</vt:lpstr>
      <vt:lpstr>Critical Literacies</vt:lpstr>
      <vt:lpstr>PowerPoint Presentation</vt:lpstr>
      <vt:lpstr>A Wider Conception of Learning</vt:lpstr>
      <vt:lpstr>What does it mean to be literate?</vt:lpstr>
      <vt:lpstr>Meaning – it’s not just semantics any more</vt:lpstr>
      <vt:lpstr>Knowledge as Recognition</vt:lpstr>
      <vt:lpstr>Knowledge as Recognition</vt:lpstr>
      <vt:lpstr>Knowledge as Recognition</vt:lpstr>
      <vt:lpstr>PowerPoint Presentation</vt:lpstr>
      <vt:lpstr>PowerPoint Presentation</vt:lpstr>
      <vt:lpstr>PowerPoint Presentation</vt:lpstr>
      <vt:lpstr>The Critical Literacies – How We Recognize</vt:lpstr>
      <vt:lpstr>PowerPoint Presentation</vt:lpstr>
      <vt:lpstr>Semantics</vt:lpstr>
      <vt:lpstr>PowerPoint Presentation</vt:lpstr>
      <vt:lpstr>PowerPoint Presentation</vt:lpstr>
      <vt:lpstr>PowerPoint Presentation</vt:lpstr>
      <vt:lpstr>PowerPoint Presentation</vt:lpstr>
      <vt:lpstr>PowerPoint Presentation</vt:lpstr>
      <vt:lpstr>Data</vt:lpstr>
      <vt:lpstr>Data</vt:lpstr>
      <vt:lpstr>Data</vt:lpstr>
      <vt:lpstr>Data</vt:lpstr>
      <vt:lpstr>The Linked Open Data Cloud</vt:lpstr>
      <vt:lpstr>Linked Open Data</vt:lpstr>
      <vt:lpstr>Workbench</vt:lpstr>
      <vt:lpstr>Big Idea 1: Course(?) as Open Data</vt:lpstr>
      <vt:lpstr>Course as Open Data in gRSShopper</vt:lpstr>
      <vt:lpstr>Content Syndication</vt:lpstr>
      <vt:lpstr>Open Data as OERs</vt:lpstr>
      <vt:lpstr>Scrapy</vt:lpstr>
      <vt:lpstr>Feedly</vt:lpstr>
      <vt:lpstr>IFTTT</vt:lpstr>
      <vt:lpstr>More</vt:lpstr>
      <vt:lpstr>Activity</vt:lpstr>
      <vt:lpstr>Cloud</vt:lpstr>
      <vt:lpstr>Cloud</vt:lpstr>
      <vt:lpstr>XAMPP</vt:lpstr>
      <vt:lpstr>Moodle on a Stick</vt:lpstr>
      <vt:lpstr>Embedding Applications in Other Applications</vt:lpstr>
      <vt:lpstr>Embedding Applications in Other Applications</vt:lpstr>
      <vt:lpstr>Embedding Applications in Other Applications</vt:lpstr>
      <vt:lpstr>Server Virtualization</vt:lpstr>
      <vt:lpstr>Virtualization Platforms - Vagrant</vt:lpstr>
      <vt:lpstr>Loading and Running Vagrant Boxes</vt:lpstr>
      <vt:lpstr>Docker</vt:lpstr>
      <vt:lpstr>Canvas on Docker</vt:lpstr>
      <vt:lpstr>Big Blue Button in Docker</vt:lpstr>
      <vt:lpstr>Moodle on Docker</vt:lpstr>
      <vt:lpstr>Options</vt:lpstr>
      <vt:lpstr>Cloud Infrastructure Providers</vt:lpstr>
      <vt:lpstr>Cloud Computing for Education</vt:lpstr>
      <vt:lpstr>OER and Virtualization</vt:lpstr>
      <vt:lpstr>Big Idea 2: Course(?) in Containers</vt:lpstr>
      <vt:lpstr>Re-Decentralizing the Web</vt:lpstr>
      <vt:lpstr>Decentralized Data and Service Providers</vt:lpstr>
      <vt:lpstr>Decentralized Data and Service Providers</vt:lpstr>
      <vt:lpstr>Decentralized Social Networks</vt:lpstr>
      <vt:lpstr>Activity</vt:lpstr>
      <vt:lpstr>Graph</vt:lpstr>
      <vt:lpstr>Graph</vt:lpstr>
      <vt:lpstr>Web3</vt:lpstr>
      <vt:lpstr>Graph as the conceptual basis for web3 networks</vt:lpstr>
      <vt:lpstr>Big Idea 3: Graph, Not Story</vt:lpstr>
      <vt:lpstr>The types of questions graph analytics answer</vt:lpstr>
      <vt:lpstr>More</vt:lpstr>
      <vt:lpstr>Activity</vt:lpstr>
      <vt:lpstr>Resources</vt:lpstr>
      <vt:lpstr>Resources</vt:lpstr>
      <vt:lpstr>Directed Acyclic Graph (DAG)</vt:lpstr>
      <vt:lpstr>GitHub</vt:lpstr>
      <vt:lpstr>A Distributed GitHub for Learning Resources</vt:lpstr>
      <vt:lpstr>From semantics to cryptography</vt:lpstr>
      <vt:lpstr>Hashgraphs and Merkle Chains</vt:lpstr>
      <vt:lpstr>Hash Addresses</vt:lpstr>
      <vt:lpstr>4.4 IPFS - IPLD</vt:lpstr>
      <vt:lpstr>Big Idea 4: CARE</vt:lpstr>
      <vt:lpstr>PowerPoint Presentation</vt:lpstr>
      <vt:lpstr>Open educational resources in the future</vt:lpstr>
      <vt:lpstr>Cognii – SquirrelAI – Magpie – X5GON </vt:lpstr>
      <vt:lpstr>AI-Generated Music</vt:lpstr>
      <vt:lpstr>More</vt:lpstr>
      <vt:lpstr>Activity</vt:lpstr>
      <vt:lpstr>Identity</vt:lpstr>
      <vt:lpstr>Identity</vt:lpstr>
      <vt:lpstr>Identity</vt:lpstr>
      <vt:lpstr>An end to passwords</vt:lpstr>
      <vt:lpstr>PowerPoint Presentation</vt:lpstr>
      <vt:lpstr>Big Idea 5: We are the Content</vt:lpstr>
      <vt:lpstr>Self-Sovereign Identity</vt:lpstr>
      <vt:lpstr>Identity Graph</vt:lpstr>
      <vt:lpstr>More</vt:lpstr>
      <vt:lpstr>Activity</vt:lpstr>
      <vt:lpstr>Recognition</vt:lpstr>
      <vt:lpstr>Recognition</vt:lpstr>
      <vt:lpstr>Measuring activities</vt:lpstr>
      <vt:lpstr>What counts as success?</vt:lpstr>
      <vt:lpstr>Competencies and Skills</vt:lpstr>
      <vt:lpstr>Badges, Microcredentials…</vt:lpstr>
      <vt:lpstr>Badges and Blockchain</vt:lpstr>
      <vt:lpstr>Activity Records, xAPI…</vt:lpstr>
      <vt:lpstr>Learning Analytics</vt:lpstr>
      <vt:lpstr>Analytics and Big Data</vt:lpstr>
      <vt:lpstr>PowerPoint Presentation</vt:lpstr>
      <vt:lpstr>PowerPoint Presentation</vt:lpstr>
      <vt:lpstr>Identity and Recognition</vt:lpstr>
      <vt:lpstr>The Qualified Self</vt:lpstr>
      <vt:lpstr>Big Idea 6: AI-Based Learning Recognition</vt:lpstr>
      <vt:lpstr>Recognizing Learning as a Totality of Achievement</vt:lpstr>
      <vt:lpstr>More</vt:lpstr>
      <vt:lpstr>Activity</vt:lpstr>
      <vt:lpstr>Community</vt:lpstr>
      <vt:lpstr>Community</vt:lpstr>
      <vt:lpstr>The Byzantine Generals Problem</vt:lpstr>
      <vt:lpstr>Distributed ledgers</vt:lpstr>
      <vt:lpstr>Construction of a blockchain</vt:lpstr>
      <vt:lpstr>Consensus – Proof of Work</vt:lpstr>
      <vt:lpstr>Consensus - Alternatives</vt:lpstr>
      <vt:lpstr>Blockchain-based protocol for autonomous business activity</vt:lpstr>
      <vt:lpstr>Truffle (NRC example)</vt:lpstr>
      <vt:lpstr>Big Idea 7: Community as Consensus</vt:lpstr>
      <vt:lpstr>Creating Community</vt:lpstr>
      <vt:lpstr>More</vt:lpstr>
      <vt:lpstr>Activity</vt:lpstr>
      <vt:lpstr>Experience</vt:lpstr>
      <vt:lpstr>Experience</vt:lpstr>
      <vt:lpstr>A Basis in Personal Experience</vt:lpstr>
      <vt:lpstr>Practice and Reflection </vt:lpstr>
      <vt:lpstr>Content and Creation</vt:lpstr>
      <vt:lpstr>High School Math ML Problem</vt:lpstr>
      <vt:lpstr>Creating With OpenAI</vt:lpstr>
      <vt:lpstr>Big Idea 8: Content and Creation Combined</vt:lpstr>
      <vt:lpstr>CodePen</vt:lpstr>
      <vt:lpstr>New types of learning resources​</vt:lpstr>
      <vt:lpstr>Notebooks</vt:lpstr>
      <vt:lpstr>A gallery of interesting Jupyter Notebooks</vt:lpstr>
      <vt:lpstr>Cretivity and Consensus</vt:lpstr>
      <vt:lpstr>Jupytext – Notebook plus version control</vt:lpstr>
      <vt:lpstr>Creating and learning – code and outcome - combine in a single environment​</vt:lpstr>
      <vt:lpstr>Agency</vt:lpstr>
      <vt:lpstr>Agency</vt:lpstr>
      <vt:lpstr>Agency: What is It?</vt:lpstr>
      <vt:lpstr>Agency Changes</vt:lpstr>
      <vt:lpstr>You’re Not Stuck In Traffic, You Are Traffic</vt:lpstr>
      <vt:lpstr>Big Idea 9: Redefining Success</vt:lpstr>
      <vt:lpstr>Agency</vt:lpstr>
      <vt:lpstr>Communities and Networks</vt:lpstr>
      <vt:lpstr>Future Directions: Personalization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Approaches…</vt:lpstr>
      <vt:lpstr>Two Approaches…</vt:lpstr>
      <vt:lpstr>Two Approaches…</vt:lpstr>
      <vt:lpstr>Library                                              Environment</vt:lpstr>
      <vt:lpstr>Personalized                                   Personal            We do for you                                               You do for yourself</vt:lpstr>
      <vt:lpstr>Identity</vt:lpstr>
      <vt:lpstr>Personal Learning Environments</vt:lpstr>
      <vt:lpstr>Cedric Price</vt:lpstr>
      <vt:lpstr>PowerPoint Presentation</vt:lpstr>
      <vt:lpstr>The Personal Learning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35</cp:revision>
  <dcterms:created xsi:type="dcterms:W3CDTF">2019-09-24T22:10:12Z</dcterms:created>
  <dcterms:modified xsi:type="dcterms:W3CDTF">2019-09-26T02:27:29Z</dcterms:modified>
</cp:coreProperties>
</file>